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2.xml" ContentType="application/vnd.openxmlformats-officedocument.themeOverride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303" r:id="rId27"/>
    <p:sldId id="286" r:id="rId28"/>
    <p:sldId id="287" r:id="rId29"/>
    <p:sldId id="288" r:id="rId30"/>
    <p:sldId id="289" r:id="rId31"/>
    <p:sldId id="290" r:id="rId32"/>
    <p:sldId id="292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302" r:id="rId44"/>
    <p:sldId id="261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G:\00%20BD\IRC\2024%20A%20Incident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G:\00%20BD\IRC\2024%20A%20Incident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G:\00%20BD\IRC\2024%20A%20Incident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G:\00%20BD\IRC\2024%20A%20Incident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G:\00%20BD\IRC\2024%20A%20Incident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6.bin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G:\00%20BD\IRC\2024%20A%20Incidente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G:\00%20BD\IRC\2024%20B%20Prevalente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G:\00%20BD\IRC\2024%20B%20Prevalente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G:\00%20BD\IRC\2024%20B%20Prevalent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00%20BD\IRC\2024%20A%20Incidente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G:\00%20BD\IRC\2024%20B%20Prevalente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G:\00%20BD\IRC\2024%20B%20Prevalente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G:\00%20BD\IRC\2024%20B%20Prevalente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G:\00%20BD\IRC\2024%20B%20Prevalente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G:\00%20BD\IRC\2024%20B%20Prevalente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l\Desktop\Nuevo%20Hoja%20de%20c&#225;lculo%20de%20Microsoft%20Excel%20registro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G:\00%20BD\IRC\2024%20B%20Prevalente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G:\00%20BD\IRC\2024%20D%20Datos%20Generale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G:\00%20BD\IRC\2024%20C%20Fallecido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G:\00%20BD\IRC\2024%20C%20Fallecid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Libro1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G:\00%20BD\IRC\2024%20C%20Fallecido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G:\00%20BD\IRC\2024%20C%20Fallecidos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G:\00%20BD\IRC\2024%20C%20Fallecido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G:\00%20BD\IRC\2024%20C%20Fallecidos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G:\00%20BD\IRC\2024%20C%20Fallecidos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G:\00%20BD\IRC\2024%20C%20Fallecid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G:\00%20BD\IRC\2024%20A%20Incident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G:\00%20BD\IRC\2024%20A%20Incident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G:\00%20BD\IRC\2024%20A%20Inciden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Casos!$AA$1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(Casos!$Z$3,Casos!$Z$8,Casos!$Z$13,Casos!$Z$18,Casos!$Z$23,Casos!$Z$28,Casos!$Z$31,Casos!$Z$33:$Z$34,Casos!$Z$38,Casos!$Z$42)</c:f>
              <c:numCache>
                <c:formatCode>General</c:formatCode>
                <c:ptCount val="11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2013</c:v>
                </c:pt>
                <c:pt idx="7">
                  <c:v>2015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  <c:extLst/>
            </c:numRef>
          </c:cat>
          <c:val>
            <c:numRef>
              <c:f>(Casos!$AA$3,Casos!$AA$8,Casos!$AA$13,Casos!$AA$18,Casos!$AA$23,Casos!$AA$28,Casos!$AA$31,Casos!$AA$33:$AA$34,Casos!$AA$38,Casos!$AA$42)</c:f>
              <c:numCache>
                <c:formatCode>General</c:formatCode>
                <c:ptCount val="11"/>
                <c:pt idx="0">
                  <c:v>362</c:v>
                </c:pt>
                <c:pt idx="1">
                  <c:v>476</c:v>
                </c:pt>
                <c:pt idx="2">
                  <c:v>599</c:v>
                </c:pt>
                <c:pt idx="3">
                  <c:v>844</c:v>
                </c:pt>
                <c:pt idx="4">
                  <c:v>945</c:v>
                </c:pt>
                <c:pt idx="5">
                  <c:v>976</c:v>
                </c:pt>
                <c:pt idx="6" formatCode="#,##0">
                  <c:v>1043</c:v>
                </c:pt>
                <c:pt idx="7" formatCode="#,##0">
                  <c:v>1045</c:v>
                </c:pt>
                <c:pt idx="8" formatCode="#,##0">
                  <c:v>1108</c:v>
                </c:pt>
                <c:pt idx="9" formatCode="#,##0">
                  <c:v>1179</c:v>
                </c:pt>
                <c:pt idx="10" formatCode="#,##0">
                  <c:v>1296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511-4BB0-A547-AEACB7EEF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123072"/>
        <c:axId val="155126600"/>
      </c:barChart>
      <c:lineChart>
        <c:grouping val="standard"/>
        <c:varyColors val="0"/>
        <c:ser>
          <c:idx val="1"/>
          <c:order val="1"/>
          <c:tx>
            <c:strRef>
              <c:f>Casos!$AB$1</c:f>
              <c:strCache>
                <c:ptCount val="1"/>
                <c:pt idx="0">
                  <c:v>Tasas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(Casos!$Z$3,Casos!$Z$8,Casos!$Z$13,Casos!$Z$18,Casos!$Z$23,Casos!$Z$28,Casos!$Z$31,Casos!$Z$33:$Z$34,Casos!$Z$38,Casos!$Z$42)</c:f>
              <c:numCache>
                <c:formatCode>General</c:formatCode>
                <c:ptCount val="11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2013</c:v>
                </c:pt>
                <c:pt idx="7">
                  <c:v>2015</c:v>
                </c:pt>
                <c:pt idx="8">
                  <c:v>2016</c:v>
                </c:pt>
                <c:pt idx="9">
                  <c:v>2020</c:v>
                </c:pt>
                <c:pt idx="10">
                  <c:v>2024</c:v>
                </c:pt>
              </c:numCache>
              <c:extLst/>
            </c:numRef>
          </c:cat>
          <c:val>
            <c:numRef>
              <c:f>(Casos!$AB$3,Casos!$AB$8,Casos!$AB$13,Casos!$AB$18,Casos!$AB$23,Casos!$AB$28,Casos!$AB$31,Casos!$AB$33:$AB$34,Casos!$AB$38,Casos!$AB$42)</c:f>
              <c:numCache>
                <c:formatCode>General</c:formatCode>
                <c:ptCount val="11"/>
                <c:pt idx="0">
                  <c:v>50.3</c:v>
                </c:pt>
                <c:pt idx="1">
                  <c:v>61.4</c:v>
                </c:pt>
                <c:pt idx="2" formatCode="0.0">
                  <c:v>81.89</c:v>
                </c:pt>
                <c:pt idx="3" formatCode="0.0">
                  <c:v>115</c:v>
                </c:pt>
                <c:pt idx="4" formatCode="0.0">
                  <c:v>120.39</c:v>
                </c:pt>
                <c:pt idx="5" formatCode="0.0">
                  <c:v>116.59</c:v>
                </c:pt>
                <c:pt idx="6" formatCode="0.0">
                  <c:v>123.6</c:v>
                </c:pt>
                <c:pt idx="7" formatCode="0.0">
                  <c:v>124.4</c:v>
                </c:pt>
                <c:pt idx="8" formatCode="0.0">
                  <c:v>132.09178185256818</c:v>
                </c:pt>
                <c:pt idx="9" formatCode="0.0">
                  <c:v>139.30000000000001</c:v>
                </c:pt>
                <c:pt idx="10" formatCode="0.0">
                  <c:v>150.4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511-4BB0-A547-AEACB7EEF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22680"/>
        <c:axId val="155126992"/>
      </c:lineChart>
      <c:catAx>
        <c:axId val="1551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6600"/>
        <c:crosses val="autoZero"/>
        <c:auto val="1"/>
        <c:lblAlgn val="ctr"/>
        <c:lblOffset val="100"/>
        <c:noMultiLvlLbl val="0"/>
      </c:catAx>
      <c:valAx>
        <c:axId val="15512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3072"/>
        <c:crosses val="autoZero"/>
        <c:crossBetween val="between"/>
      </c:valAx>
      <c:valAx>
        <c:axId val="155126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2680"/>
        <c:crosses val="max"/>
        <c:crossBetween val="between"/>
      </c:valAx>
      <c:catAx>
        <c:axId val="155122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1269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709952097571968E-2"/>
          <c:y val="1.9900433641446991E-2"/>
          <c:w val="0.90808762766040385"/>
          <c:h val="0.6776121191372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IniTRS!$H$2</c:f>
              <c:strCache>
                <c:ptCount val="1"/>
                <c:pt idx="0">
                  <c:v>Programado</c:v>
                </c:pt>
              </c:strCache>
              <c:extLst xmlns:c15="http://schemas.microsoft.com/office/drawing/2012/chart"/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IniTRS!$G$3:$G$11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  <c:extLst xmlns:c15="http://schemas.microsoft.com/office/drawing/2012/chart"/>
            </c:strRef>
          </c:cat>
          <c:val>
            <c:numRef>
              <c:f>IniTRS!$H$3:$H$11</c:f>
              <c:numCache>
                <c:formatCode>0.0%</c:formatCode>
                <c:ptCount val="9"/>
                <c:pt idx="0">
                  <c:v>0.72399999999999998</c:v>
                </c:pt>
                <c:pt idx="1">
                  <c:v>0.80800000000000005</c:v>
                </c:pt>
                <c:pt idx="2">
                  <c:v>0.70199999999999996</c:v>
                </c:pt>
                <c:pt idx="3">
                  <c:v>0.70799999999999996</c:v>
                </c:pt>
                <c:pt idx="4">
                  <c:v>0.60899999999999999</c:v>
                </c:pt>
                <c:pt idx="5">
                  <c:v>0.79200000000000004</c:v>
                </c:pt>
                <c:pt idx="6">
                  <c:v>0.72499999999999998</c:v>
                </c:pt>
                <c:pt idx="7">
                  <c:v>0.67</c:v>
                </c:pt>
                <c:pt idx="8">
                  <c:v>0.72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C54-4E73-9D2D-961518B2E74E}"/>
            </c:ext>
          </c:extLst>
        </c:ser>
        <c:ser>
          <c:idx val="1"/>
          <c:order val="1"/>
          <c:tx>
            <c:strRef>
              <c:f>IniTRS!$I$2</c:f>
              <c:strCache>
                <c:ptCount val="1"/>
                <c:pt idx="0">
                  <c:v>No Programado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IniTRS!$G$3:$G$11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IniTRS!$I$3:$I$11</c:f>
              <c:numCache>
                <c:formatCode>0.0%</c:formatCode>
                <c:ptCount val="9"/>
                <c:pt idx="0">
                  <c:v>0.27600000000000002</c:v>
                </c:pt>
                <c:pt idx="1">
                  <c:v>0.192</c:v>
                </c:pt>
                <c:pt idx="2">
                  <c:v>0.29799999999999999</c:v>
                </c:pt>
                <c:pt idx="3">
                  <c:v>0.29199999999999998</c:v>
                </c:pt>
                <c:pt idx="4">
                  <c:v>0.39100000000000001</c:v>
                </c:pt>
                <c:pt idx="5">
                  <c:v>0.20799999999999999</c:v>
                </c:pt>
                <c:pt idx="6">
                  <c:v>0.27500000000000002</c:v>
                </c:pt>
                <c:pt idx="7">
                  <c:v>0.33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4-4E73-9D2D-961518B2E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98392"/>
        <c:axId val="173099176"/>
        <c:extLst/>
      </c:barChart>
      <c:catAx>
        <c:axId val="1730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099176"/>
        <c:crosses val="autoZero"/>
        <c:auto val="1"/>
        <c:lblAlgn val="ctr"/>
        <c:lblOffset val="100"/>
        <c:noMultiLvlLbl val="0"/>
      </c:catAx>
      <c:valAx>
        <c:axId val="17309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098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'TRS2'!$K$2</c:f>
              <c:strCache>
                <c:ptCount val="1"/>
                <c:pt idx="0">
                  <c:v>HD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'TRS2'!$J$3:$J$11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'TRS2'!$K$3:$K$11</c:f>
              <c:numCache>
                <c:formatCode>###0.0%</c:formatCode>
                <c:ptCount val="9"/>
                <c:pt idx="0">
                  <c:v>0.81599999999999995</c:v>
                </c:pt>
                <c:pt idx="1">
                  <c:v>0.71299999999999997</c:v>
                </c:pt>
                <c:pt idx="2">
                  <c:v>0.77400000000000002</c:v>
                </c:pt>
                <c:pt idx="3">
                  <c:v>0.746</c:v>
                </c:pt>
                <c:pt idx="4">
                  <c:v>0.72399999999999998</c:v>
                </c:pt>
                <c:pt idx="5">
                  <c:v>0.67500000000000004</c:v>
                </c:pt>
                <c:pt idx="6">
                  <c:v>0.73799999999999999</c:v>
                </c:pt>
                <c:pt idx="7">
                  <c:v>0.71699999999999997</c:v>
                </c:pt>
                <c:pt idx="8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A-4A56-9477-D36E8D3F695F}"/>
            </c:ext>
          </c:extLst>
        </c:ser>
        <c:ser>
          <c:idx val="1"/>
          <c:order val="1"/>
          <c:tx>
            <c:strRef>
              <c:f>'TRS2'!$L$2</c:f>
              <c:strCache>
                <c:ptCount val="1"/>
                <c:pt idx="0">
                  <c:v>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'TRS2'!$J$3:$J$11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'TRS2'!$L$3:$L$11</c:f>
              <c:numCache>
                <c:formatCode>###0.0%</c:formatCode>
                <c:ptCount val="9"/>
                <c:pt idx="0">
                  <c:v>0.122</c:v>
                </c:pt>
                <c:pt idx="1">
                  <c:v>0.188</c:v>
                </c:pt>
                <c:pt idx="2">
                  <c:v>8.8999999999999996E-2</c:v>
                </c:pt>
                <c:pt idx="3">
                  <c:v>0.215</c:v>
                </c:pt>
                <c:pt idx="4">
                  <c:v>0.19500000000000001</c:v>
                </c:pt>
                <c:pt idx="5">
                  <c:v>0.27300000000000002</c:v>
                </c:pt>
                <c:pt idx="6">
                  <c:v>0.15</c:v>
                </c:pt>
                <c:pt idx="7">
                  <c:v>0.20699999999999999</c:v>
                </c:pt>
                <c:pt idx="8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A-4A56-9477-D36E8D3F695F}"/>
            </c:ext>
          </c:extLst>
        </c:ser>
        <c:ser>
          <c:idx val="2"/>
          <c:order val="2"/>
          <c:tx>
            <c:strRef>
              <c:f>'TRS2'!$M$2</c:f>
              <c:strCache>
                <c:ptCount val="1"/>
                <c:pt idx="0">
                  <c:v>Tx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'TRS2'!$J$3:$J$11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'TRS2'!$M$3:$M$11</c:f>
              <c:numCache>
                <c:formatCode>###0.0%</c:formatCode>
                <c:ptCount val="9"/>
                <c:pt idx="0">
                  <c:v>6.0999999999999999E-2</c:v>
                </c:pt>
                <c:pt idx="1">
                  <c:v>0.1</c:v>
                </c:pt>
                <c:pt idx="2">
                  <c:v>0.13700000000000001</c:v>
                </c:pt>
                <c:pt idx="3">
                  <c:v>3.7999999999999999E-2</c:v>
                </c:pt>
                <c:pt idx="4">
                  <c:v>0.08</c:v>
                </c:pt>
                <c:pt idx="5">
                  <c:v>5.1999999999999998E-2</c:v>
                </c:pt>
                <c:pt idx="6">
                  <c:v>0.113</c:v>
                </c:pt>
                <c:pt idx="7">
                  <c:v>7.6999999999999999E-2</c:v>
                </c:pt>
                <c:pt idx="8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A-4A56-9477-D36E8D3F6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3649840"/>
        <c:axId val="173651016"/>
      </c:barChart>
      <c:catAx>
        <c:axId val="173649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651016"/>
        <c:crosses val="autoZero"/>
        <c:auto val="1"/>
        <c:lblAlgn val="ctr"/>
        <c:lblOffset val="100"/>
        <c:noMultiLvlLbl val="0"/>
      </c:catAx>
      <c:valAx>
        <c:axId val="17365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64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'TRS3'!$A$16</c:f>
              <c:strCache>
                <c:ptCount val="1"/>
                <c:pt idx="0">
                  <c:v>HD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'TRS3'!$B$15:$G$15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'TRS3'!$B$16:$G$16</c:f>
              <c:numCache>
                <c:formatCode>###0.0%</c:formatCode>
                <c:ptCount val="6"/>
                <c:pt idx="0">
                  <c:v>0.83</c:v>
                </c:pt>
                <c:pt idx="1">
                  <c:v>0.82899999999999996</c:v>
                </c:pt>
                <c:pt idx="2">
                  <c:v>0.80600000000000005</c:v>
                </c:pt>
                <c:pt idx="3">
                  <c:v>0.80800000000000005</c:v>
                </c:pt>
                <c:pt idx="4">
                  <c:v>0.79900000000000004</c:v>
                </c:pt>
                <c:pt idx="5">
                  <c:v>0.7340000000000001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9-4CBE-B1BC-D015C2F60203}"/>
            </c:ext>
          </c:extLst>
        </c:ser>
        <c:ser>
          <c:idx val="1"/>
          <c:order val="1"/>
          <c:tx>
            <c:strRef>
              <c:f>'TRS3'!$A$17</c:f>
              <c:strCache>
                <c:ptCount val="1"/>
                <c:pt idx="0">
                  <c:v>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'TRS3'!$B$15:$G$15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'TRS3'!$B$17:$G$17</c:f>
              <c:numCache>
                <c:formatCode>###0.0%</c:formatCode>
                <c:ptCount val="6"/>
                <c:pt idx="0">
                  <c:v>0.12</c:v>
                </c:pt>
                <c:pt idx="1">
                  <c:v>0.126</c:v>
                </c:pt>
                <c:pt idx="2">
                  <c:v>0.152</c:v>
                </c:pt>
                <c:pt idx="3">
                  <c:v>0.158</c:v>
                </c:pt>
                <c:pt idx="4">
                  <c:v>0.14099999999999999</c:v>
                </c:pt>
                <c:pt idx="5">
                  <c:v>0.17899999999999999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9-4CBE-B1BC-D015C2F60203}"/>
            </c:ext>
          </c:extLst>
        </c:ser>
        <c:ser>
          <c:idx val="2"/>
          <c:order val="2"/>
          <c:tx>
            <c:strRef>
              <c:f>'TRS3'!$A$18</c:f>
              <c:strCache>
                <c:ptCount val="1"/>
                <c:pt idx="0">
                  <c:v>Tx-An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'TRS3'!$B$15:$G$15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'TRS3'!$B$18:$G$18</c:f>
              <c:numCache>
                <c:formatCode>###0.0%</c:formatCode>
                <c:ptCount val="6"/>
                <c:pt idx="0">
                  <c:v>4.9000000000000002E-2</c:v>
                </c:pt>
                <c:pt idx="1">
                  <c:v>4.4999999999999998E-2</c:v>
                </c:pt>
                <c:pt idx="2">
                  <c:v>4.2000000000000003E-2</c:v>
                </c:pt>
                <c:pt idx="3">
                  <c:v>3.5000000000000003E-2</c:v>
                </c:pt>
                <c:pt idx="4">
                  <c:v>5.8999999999999997E-2</c:v>
                </c:pt>
                <c:pt idx="5">
                  <c:v>8.6999999999999994E-2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9-4CBE-B1BC-D015C2F60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860968"/>
        <c:axId val="697850888"/>
      </c:lineChart>
      <c:catAx>
        <c:axId val="69786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7850888"/>
        <c:crosses val="autoZero"/>
        <c:auto val="1"/>
        <c:lblAlgn val="ctr"/>
        <c:lblOffset val="100"/>
        <c:noMultiLvlLbl val="0"/>
      </c:catAx>
      <c:valAx>
        <c:axId val="69785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7860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AV!$I$18:$I$19</c:f>
              <c:strCache>
                <c:ptCount val="2"/>
                <c:pt idx="0">
                  <c:v>Catéter Transitorio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AV!$H$20:$H$28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</c:v>
                </c:pt>
                <c:pt idx="6">
                  <c:v>MAL</c:v>
                </c:pt>
                <c:pt idx="7">
                  <c:v>SEV</c:v>
                </c:pt>
                <c:pt idx="8">
                  <c:v>And.</c:v>
                </c:pt>
              </c:strCache>
            </c:strRef>
          </c:cat>
          <c:val>
            <c:numRef>
              <c:f>AV!$I$20:$I$28</c:f>
              <c:numCache>
                <c:formatCode>0.0%</c:formatCode>
                <c:ptCount val="9"/>
                <c:pt idx="0">
                  <c:v>0.16400000000000001</c:v>
                </c:pt>
                <c:pt idx="1">
                  <c:v>0.13200000000000001</c:v>
                </c:pt>
                <c:pt idx="2">
                  <c:v>0.159</c:v>
                </c:pt>
                <c:pt idx="3">
                  <c:v>4.8000000000000001E-2</c:v>
                </c:pt>
                <c:pt idx="4">
                  <c:v>2.1999999999999999E-2</c:v>
                </c:pt>
                <c:pt idx="5">
                  <c:v>0.184</c:v>
                </c:pt>
                <c:pt idx="6">
                  <c:v>6.2E-2</c:v>
                </c:pt>
                <c:pt idx="7">
                  <c:v>0.29299999999999998</c:v>
                </c:pt>
                <c:pt idx="8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1-4936-952C-B59B395C8299}"/>
            </c:ext>
          </c:extLst>
        </c:ser>
        <c:ser>
          <c:idx val="1"/>
          <c:order val="1"/>
          <c:tx>
            <c:strRef>
              <c:f>AV!$J$18:$J$19</c:f>
              <c:strCache>
                <c:ptCount val="2"/>
                <c:pt idx="0">
                  <c:v>Catéter Permanente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AV!$H$20:$H$28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</c:v>
                </c:pt>
                <c:pt idx="6">
                  <c:v>MAL</c:v>
                </c:pt>
                <c:pt idx="7">
                  <c:v>SEV</c:v>
                </c:pt>
                <c:pt idx="8">
                  <c:v>And.</c:v>
                </c:pt>
              </c:strCache>
            </c:strRef>
          </c:cat>
          <c:val>
            <c:numRef>
              <c:f>AV!$J$20:$J$28</c:f>
              <c:numCache>
                <c:formatCode>0.0%</c:formatCode>
                <c:ptCount val="9"/>
                <c:pt idx="0">
                  <c:v>0.377</c:v>
                </c:pt>
                <c:pt idx="1">
                  <c:v>0.5</c:v>
                </c:pt>
                <c:pt idx="2">
                  <c:v>0.254</c:v>
                </c:pt>
                <c:pt idx="3">
                  <c:v>0.48399999999999999</c:v>
                </c:pt>
                <c:pt idx="4">
                  <c:v>0.5</c:v>
                </c:pt>
                <c:pt idx="5">
                  <c:v>0.36799999999999999</c:v>
                </c:pt>
                <c:pt idx="6">
                  <c:v>0.41099999999999998</c:v>
                </c:pt>
                <c:pt idx="7">
                  <c:v>0.3</c:v>
                </c:pt>
                <c:pt idx="8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1-4936-952C-B59B395C8299}"/>
            </c:ext>
          </c:extLst>
        </c:ser>
        <c:ser>
          <c:idx val="2"/>
          <c:order val="2"/>
          <c:tx>
            <c:strRef>
              <c:f>AV!$K$18:$K$19</c:f>
              <c:strCache>
                <c:ptCount val="2"/>
                <c:pt idx="0">
                  <c:v>Fístula AVN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AV!$H$20:$H$28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</c:v>
                </c:pt>
                <c:pt idx="6">
                  <c:v>MAL</c:v>
                </c:pt>
                <c:pt idx="7">
                  <c:v>SEV</c:v>
                </c:pt>
                <c:pt idx="8">
                  <c:v>And.</c:v>
                </c:pt>
              </c:strCache>
            </c:strRef>
          </c:cat>
          <c:val>
            <c:numRef>
              <c:f>AV!$K$20:$K$28</c:f>
              <c:numCache>
                <c:formatCode>0.0%</c:formatCode>
                <c:ptCount val="9"/>
                <c:pt idx="0">
                  <c:v>0.45900000000000002</c:v>
                </c:pt>
                <c:pt idx="1">
                  <c:v>0.36799999999999999</c:v>
                </c:pt>
                <c:pt idx="2">
                  <c:v>0.58699999999999997</c:v>
                </c:pt>
                <c:pt idx="3">
                  <c:v>0.435</c:v>
                </c:pt>
                <c:pt idx="4">
                  <c:v>0.47799999999999998</c:v>
                </c:pt>
                <c:pt idx="5">
                  <c:v>0.44700000000000001</c:v>
                </c:pt>
                <c:pt idx="6">
                  <c:v>0.51200000000000001</c:v>
                </c:pt>
                <c:pt idx="7">
                  <c:v>0.39300000000000002</c:v>
                </c:pt>
                <c:pt idx="8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1-4936-952C-B59B395C8299}"/>
            </c:ext>
          </c:extLst>
        </c:ser>
        <c:ser>
          <c:idx val="3"/>
          <c:order val="3"/>
          <c:tx>
            <c:strRef>
              <c:f>AV!$L$18:$L$19</c:f>
              <c:strCache>
                <c:ptCount val="2"/>
                <c:pt idx="0">
                  <c:v>Prótesis Vascular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AV!$H$20:$H$28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</c:v>
                </c:pt>
                <c:pt idx="6">
                  <c:v>MAL</c:v>
                </c:pt>
                <c:pt idx="7">
                  <c:v>SEV</c:v>
                </c:pt>
                <c:pt idx="8">
                  <c:v>And.</c:v>
                </c:pt>
              </c:strCache>
            </c:strRef>
          </c:cat>
          <c:val>
            <c:numRef>
              <c:f>AV!$L$20:$L$28</c:f>
              <c:numCache>
                <c:formatCode>General</c:formatCode>
                <c:ptCount val="9"/>
                <c:pt idx="3" formatCode="0.0%">
                  <c:v>3.2000000000000001E-2</c:v>
                </c:pt>
                <c:pt idx="6" formatCode="0.0%">
                  <c:v>1.6E-2</c:v>
                </c:pt>
                <c:pt idx="7" formatCode="0.0%">
                  <c:v>1.4E-2</c:v>
                </c:pt>
                <c:pt idx="8" formatCode="0.0%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1-4936-952C-B59B395C8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646312"/>
        <c:axId val="173648664"/>
      </c:barChart>
      <c:catAx>
        <c:axId val="173646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648664"/>
        <c:crosses val="autoZero"/>
        <c:auto val="1"/>
        <c:lblAlgn val="ctr"/>
        <c:lblOffset val="100"/>
        <c:noMultiLvlLbl val="0"/>
      </c:catAx>
      <c:valAx>
        <c:axId val="173648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646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Ser!$Q$1:$Q$2</c:f>
              <c:strCache>
                <c:ptCount val="2"/>
                <c:pt idx="0">
                  <c:v>Tasas (pmp)</c:v>
                </c:pt>
                <c:pt idx="1">
                  <c:v>VHB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Ser!$M$3:$M$10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Ser!$Q$3:$Q$10</c:f>
              <c:numCache>
                <c:formatCode>0.0</c:formatCode>
                <c:ptCount val="8"/>
                <c:pt idx="0">
                  <c:v>0</c:v>
                </c:pt>
                <c:pt idx="1">
                  <c:v>1.594526310082748</c:v>
                </c:pt>
                <c:pt idx="2">
                  <c:v>7.7704907841979303</c:v>
                </c:pt>
                <c:pt idx="3">
                  <c:v>2.1341642346086744</c:v>
                </c:pt>
                <c:pt idx="4">
                  <c:v>3.749193923306489</c:v>
                </c:pt>
                <c:pt idx="5">
                  <c:v>3.2326994009808012</c:v>
                </c:pt>
                <c:pt idx="6">
                  <c:v>2.2558901291271511</c:v>
                </c:pt>
                <c:pt idx="7">
                  <c:v>1.5245870147874776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39-4C05-B02A-7E0C7A600D60}"/>
            </c:ext>
          </c:extLst>
        </c:ser>
        <c:ser>
          <c:idx val="4"/>
          <c:order val="4"/>
          <c:tx>
            <c:strRef>
              <c:f>Ser!$R$1:$R$2</c:f>
              <c:strCache>
                <c:ptCount val="2"/>
                <c:pt idx="0">
                  <c:v>Tasas (pmp)</c:v>
                </c:pt>
                <c:pt idx="1">
                  <c:v>VHC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Ser!$M$3:$M$10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Ser!$R$3:$R$10</c:f>
              <c:numCache>
                <c:formatCode>0.0</c:formatCode>
                <c:ptCount val="8"/>
                <c:pt idx="0">
                  <c:v>0</c:v>
                </c:pt>
                <c:pt idx="1">
                  <c:v>4.7835789302482441</c:v>
                </c:pt>
                <c:pt idx="2">
                  <c:v>5.1803271894652863</c:v>
                </c:pt>
                <c:pt idx="3">
                  <c:v>4.2683284692173489</c:v>
                </c:pt>
                <c:pt idx="4">
                  <c:v>0</c:v>
                </c:pt>
                <c:pt idx="5">
                  <c:v>0</c:v>
                </c:pt>
                <c:pt idx="6">
                  <c:v>2.2558901291271511</c:v>
                </c:pt>
                <c:pt idx="7">
                  <c:v>3.0491740295749552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39-4C05-B02A-7E0C7A600D60}"/>
            </c:ext>
          </c:extLst>
        </c:ser>
        <c:ser>
          <c:idx val="5"/>
          <c:order val="5"/>
          <c:tx>
            <c:strRef>
              <c:f>Ser!$S$1:$S$2</c:f>
              <c:strCache>
                <c:ptCount val="2"/>
                <c:pt idx="0">
                  <c:v>Tasas (pmp)</c:v>
                </c:pt>
                <c:pt idx="1">
                  <c:v>VIH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Ser!$M$3:$M$10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Ser!$S$3:$S$10</c:f>
              <c:numCache>
                <c:formatCode>0.0</c:formatCode>
                <c:ptCount val="8"/>
                <c:pt idx="0">
                  <c:v>0</c:v>
                </c:pt>
                <c:pt idx="1">
                  <c:v>1.594526310082748</c:v>
                </c:pt>
                <c:pt idx="2">
                  <c:v>2.5901635947326431</c:v>
                </c:pt>
                <c:pt idx="3">
                  <c:v>1.0670821173043372</c:v>
                </c:pt>
                <c:pt idx="4">
                  <c:v>0</c:v>
                </c:pt>
                <c:pt idx="5">
                  <c:v>0</c:v>
                </c:pt>
                <c:pt idx="6">
                  <c:v>1.1279450645635756</c:v>
                </c:pt>
                <c:pt idx="7">
                  <c:v>1.5245870147874776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239-4C05-B02A-7E0C7A600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62144"/>
        <c:axId val="173363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Ser!$N$1:$N$2</c15:sqref>
                        </c15:formulaRef>
                      </c:ext>
                    </c:extLst>
                    <c:strCache>
                      <c:ptCount val="2"/>
                      <c:pt idx="0">
                        <c:v>Casos</c:v>
                      </c:pt>
                      <c:pt idx="1">
                        <c:v>VHB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Ser!$M$3:$M$10</c15:sqref>
                        </c15:formulaRef>
                      </c:ext>
                    </c:extLst>
                    <c:strCache>
                      <c:ptCount val="8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Ser!$N$3:$N$10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2</c:v>
                      </c:pt>
                      <c:pt idx="2">
                        <c:v>6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4</c:v>
                      </c:pt>
                      <c:pt idx="7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239-4C05-B02A-7E0C7A600D6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Ser!$O$1:$O$2</c15:sqref>
                        </c15:formulaRef>
                      </c:ext>
                    </c:extLst>
                    <c:strCache>
                      <c:ptCount val="2"/>
                      <c:pt idx="0">
                        <c:v>Casos</c:v>
                      </c:pt>
                      <c:pt idx="1">
                        <c:v>VHC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Ser!$M$3:$M$10</c15:sqref>
                        </c15:formulaRef>
                      </c:ext>
                    </c:extLst>
                    <c:strCache>
                      <c:ptCount val="8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Ser!$O$3:$O$10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6</c:v>
                      </c:pt>
                      <c:pt idx="2">
                        <c:v>4</c:v>
                      </c:pt>
                      <c:pt idx="3">
                        <c:v>4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</c:v>
                      </c:pt>
                      <c:pt idx="7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239-4C05-B02A-7E0C7A600D6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Ser!$P$1:$P$2</c15:sqref>
                        </c15:formulaRef>
                      </c:ext>
                    </c:extLst>
                    <c:strCache>
                      <c:ptCount val="2"/>
                      <c:pt idx="0">
                        <c:v>Casos</c:v>
                      </c:pt>
                      <c:pt idx="1">
                        <c:v>VIH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Ser!$M$3:$M$10</c15:sqref>
                        </c15:formulaRef>
                      </c:ext>
                    </c:extLst>
                    <c:strCache>
                      <c:ptCount val="8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Ser!$P$3:$P$10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2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239-4C05-B02A-7E0C7A600D60}"/>
                  </c:ext>
                </c:extLst>
              </c15:ser>
            </c15:filteredBarSeries>
          </c:ext>
        </c:extLst>
      </c:barChart>
      <c:catAx>
        <c:axId val="1733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363712"/>
        <c:crosses val="autoZero"/>
        <c:auto val="1"/>
        <c:lblAlgn val="ctr"/>
        <c:lblOffset val="100"/>
        <c:noMultiLvlLbl val="0"/>
      </c:catAx>
      <c:valAx>
        <c:axId val="17336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362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PN!$H$4</c:f>
              <c:strCache>
                <c:ptCount val="1"/>
                <c:pt idx="0">
                  <c:v>No España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(PN!$I$2,PN!$M$2,PN!$R$2,PN!$W$2,PN!$AA$2)</c:f>
              <c:numCache>
                <c:formatCode>General</c:formatCode>
                <c:ptCount val="5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2024</c:v>
                </c:pt>
              </c:numCache>
              <c:extLst/>
            </c:numRef>
          </c:cat>
          <c:val>
            <c:numRef>
              <c:f>(PN!$I$4,PN!$M$4,PN!$R$4,PN!$W$4,PN!$AA$4)</c:f>
              <c:numCache>
                <c:formatCode>0.0</c:formatCode>
                <c:ptCount val="5"/>
                <c:pt idx="0">
                  <c:v>2.99</c:v>
                </c:pt>
                <c:pt idx="1">
                  <c:v>7.1</c:v>
                </c:pt>
                <c:pt idx="2">
                  <c:v>6.4</c:v>
                </c:pt>
                <c:pt idx="3">
                  <c:v>7.7</c:v>
                </c:pt>
                <c:pt idx="4">
                  <c:v>12.099999999999994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C8B-4CB9-927A-9883F7546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577680"/>
        <c:axId val="171581600"/>
      </c:lineChart>
      <c:catAx>
        <c:axId val="17157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81600"/>
        <c:crosses val="autoZero"/>
        <c:auto val="1"/>
        <c:lblAlgn val="ctr"/>
        <c:lblOffset val="100"/>
        <c:noMultiLvlLbl val="0"/>
      </c:catAx>
      <c:valAx>
        <c:axId val="1715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77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PN!$G$2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PN!$E$3:$E$11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PN!$G$3:$G$11</c:f>
              <c:numCache>
                <c:formatCode>####.0%</c:formatCode>
                <c:ptCount val="9"/>
                <c:pt idx="0">
                  <c:v>0.26500000000000001</c:v>
                </c:pt>
                <c:pt idx="1">
                  <c:v>0.1</c:v>
                </c:pt>
                <c:pt idx="2">
                  <c:v>6.5000000000000002E-2</c:v>
                </c:pt>
                <c:pt idx="3">
                  <c:v>0.16200000000000001</c:v>
                </c:pt>
                <c:pt idx="4">
                  <c:v>9.1999999999999998E-2</c:v>
                </c:pt>
                <c:pt idx="5">
                  <c:v>5.1999999999999998E-2</c:v>
                </c:pt>
                <c:pt idx="6">
                  <c:v>0.192</c:v>
                </c:pt>
                <c:pt idx="7">
                  <c:v>6.7000000000000004E-2</c:v>
                </c:pt>
                <c:pt idx="8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F-453F-B40A-E8B69C341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1585128"/>
        <c:axId val="171580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PN!$F$2</c15:sqref>
                        </c15:formulaRef>
                      </c:ext>
                    </c:extLst>
                    <c:strCache>
                      <c:ptCount val="1"/>
                      <c:pt idx="0">
                        <c:v>España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PN!$E$3:$E$11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PN!$F$3:$F$11</c15:sqref>
                        </c15:formulaRef>
                      </c:ext>
                    </c:extLst>
                    <c:numCache>
                      <c:formatCode>####.0%</c:formatCode>
                      <c:ptCount val="9"/>
                      <c:pt idx="0">
                        <c:v>0.73499999999999999</c:v>
                      </c:pt>
                      <c:pt idx="1">
                        <c:v>0.9</c:v>
                      </c:pt>
                      <c:pt idx="2">
                        <c:v>0.93500000000000005</c:v>
                      </c:pt>
                      <c:pt idx="3">
                        <c:v>0.83799999999999997</c:v>
                      </c:pt>
                      <c:pt idx="4">
                        <c:v>0.90800000000000003</c:v>
                      </c:pt>
                      <c:pt idx="5">
                        <c:v>0.94799999999999995</c:v>
                      </c:pt>
                      <c:pt idx="6">
                        <c:v>0.80800000000000005</c:v>
                      </c:pt>
                      <c:pt idx="7">
                        <c:v>0.93300000000000005</c:v>
                      </c:pt>
                      <c:pt idx="8">
                        <c:v>0.879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DFF-453F-B40A-E8B69C341497}"/>
                  </c:ext>
                </c:extLst>
              </c15:ser>
            </c15:filteredBarSeries>
          </c:ext>
        </c:extLst>
      </c:barChart>
      <c:catAx>
        <c:axId val="171585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80816"/>
        <c:crosses val="autoZero"/>
        <c:auto val="1"/>
        <c:lblAlgn val="ctr"/>
        <c:lblOffset val="100"/>
        <c:noMultiLvlLbl val="0"/>
      </c:catAx>
      <c:valAx>
        <c:axId val="17158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851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CASOS!$AM$3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(CASOS!$AL$4,CASOS!$AL$6,CASOS!$AL$8,CASOS!$AL$10,CASOS!$AL$12,CASOS!$AL$14,CASOS!$AL$19,CASOS!$AL$24,CASOS!$AL$28)</c:f>
              <c:numCache>
                <c:formatCode>0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 formatCode="General">
                  <c:v>2020</c:v>
                </c:pt>
                <c:pt idx="8" formatCode="General">
                  <c:v>2024</c:v>
                </c:pt>
              </c:numCache>
              <c:extLst/>
            </c:numRef>
          </c:cat>
          <c:val>
            <c:numRef>
              <c:f>(CASOS!$AM$4,CASOS!$AM$6,CASOS!$AM$8,CASOS!$AM$10,CASOS!$AM$12,CASOS!$AM$14,CASOS!$AM$19,CASOS!$AM$24,CASOS!$AM$28)</c:f>
              <c:numCache>
                <c:formatCode>#,##0</c:formatCode>
                <c:ptCount val="9"/>
                <c:pt idx="0">
                  <c:v>2003</c:v>
                </c:pt>
                <c:pt idx="1">
                  <c:v>2962</c:v>
                </c:pt>
                <c:pt idx="2">
                  <c:v>4201</c:v>
                </c:pt>
                <c:pt idx="3">
                  <c:v>5843</c:v>
                </c:pt>
                <c:pt idx="4">
                  <c:v>7059</c:v>
                </c:pt>
                <c:pt idx="5">
                  <c:v>8405</c:v>
                </c:pt>
                <c:pt idx="6">
                  <c:v>9626</c:v>
                </c:pt>
                <c:pt idx="7">
                  <c:v>10941</c:v>
                </c:pt>
                <c:pt idx="8">
                  <c:v>11759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A11-4FF5-81FB-80D8DFF58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39696"/>
        <c:axId val="176640088"/>
      </c:barChart>
      <c:lineChart>
        <c:grouping val="standard"/>
        <c:varyColors val="0"/>
        <c:ser>
          <c:idx val="1"/>
          <c:order val="1"/>
          <c:tx>
            <c:strRef>
              <c:f>CASOS!$AN$3</c:f>
              <c:strCache>
                <c:ptCount val="1"/>
                <c:pt idx="0">
                  <c:v>Tasas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(CASOS!$AL$4,CASOS!$AL$6,CASOS!$AL$8,CASOS!$AL$10,CASOS!$AL$12,CASOS!$AL$14,CASOS!$AL$19,CASOS!$AL$24,CASOS!$AL$28)</c:f>
              <c:numCache>
                <c:formatCode>0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 formatCode="General">
                  <c:v>2020</c:v>
                </c:pt>
                <c:pt idx="8" formatCode="General">
                  <c:v>2024</c:v>
                </c:pt>
              </c:numCache>
              <c:extLst/>
            </c:numRef>
          </c:cat>
          <c:val>
            <c:numRef>
              <c:f>(CASOS!$AN$4,CASOS!$AN$6,CASOS!$AN$8,CASOS!$AN$10,CASOS!$AN$12,CASOS!$AN$14,CASOS!$AN$19,CASOS!$AN$24,CASOS!$AN$28)</c:f>
              <c:numCache>
                <c:formatCode>0</c:formatCode>
                <c:ptCount val="9"/>
                <c:pt idx="0">
                  <c:v>295.00254205884971</c:v>
                </c:pt>
                <c:pt idx="1">
                  <c:v>417.17957313036788</c:v>
                </c:pt>
                <c:pt idx="2">
                  <c:v>574.32733568441608</c:v>
                </c:pt>
                <c:pt idx="3" formatCode="#,##0">
                  <c:v>784</c:v>
                </c:pt>
                <c:pt idx="4" formatCode="#,##0">
                  <c:v>899.26</c:v>
                </c:pt>
                <c:pt idx="5" formatCode="#,##0">
                  <c:v>1004.0646400210251</c:v>
                </c:pt>
                <c:pt idx="6" formatCode="#,##0">
                  <c:v>1146.0829525459033</c:v>
                </c:pt>
                <c:pt idx="7" formatCode="#,##0">
                  <c:v>1293</c:v>
                </c:pt>
                <c:pt idx="8" formatCode="#,##0">
                  <c:v>1364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A11-4FF5-81FB-80D8DFF58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41656"/>
        <c:axId val="176640872"/>
      </c:lineChart>
      <c:catAx>
        <c:axId val="1766396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40088"/>
        <c:crosses val="autoZero"/>
        <c:auto val="1"/>
        <c:lblAlgn val="ctr"/>
        <c:lblOffset val="100"/>
        <c:noMultiLvlLbl val="0"/>
      </c:catAx>
      <c:valAx>
        <c:axId val="17664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39696"/>
        <c:crosses val="autoZero"/>
        <c:crossBetween val="between"/>
      </c:valAx>
      <c:valAx>
        <c:axId val="17664087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41656"/>
        <c:crosses val="max"/>
        <c:crossBetween val="between"/>
      </c:valAx>
      <c:catAx>
        <c:axId val="176641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766408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CASOS!$AD$28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CASOS!$AC$29:$AC$36</c:f>
              <c:strCache>
                <c:ptCount val="8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JAÉN</c:v>
                </c:pt>
                <c:pt idx="6">
                  <c:v>MAL</c:v>
                </c:pt>
                <c:pt idx="7">
                  <c:v>SEV</c:v>
                </c:pt>
              </c:strCache>
              <c:extLst/>
            </c:strRef>
          </c:cat>
          <c:val>
            <c:numRef>
              <c:f>CASOS!$AD$29:$AD$36</c:f>
              <c:numCache>
                <c:formatCode>#,##0</c:formatCode>
                <c:ptCount val="8"/>
                <c:pt idx="0">
                  <c:v>949</c:v>
                </c:pt>
                <c:pt idx="1">
                  <c:v>1979</c:v>
                </c:pt>
                <c:pt idx="2">
                  <c:v>1148</c:v>
                </c:pt>
                <c:pt idx="3">
                  <c:v>1315</c:v>
                </c:pt>
                <c:pt idx="4">
                  <c:v>734</c:v>
                </c:pt>
                <c:pt idx="5">
                  <c:v>790</c:v>
                </c:pt>
                <c:pt idx="6">
                  <c:v>2157</c:v>
                </c:pt>
                <c:pt idx="7">
                  <c:v>2687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39F-4964-BE17-791896E3E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10408"/>
        <c:axId val="179104136"/>
      </c:barChart>
      <c:lineChart>
        <c:grouping val="standard"/>
        <c:varyColors val="0"/>
        <c:ser>
          <c:idx val="1"/>
          <c:order val="1"/>
          <c:tx>
            <c:strRef>
              <c:f>CASOS!$AE$28</c:f>
              <c:strCache>
                <c:ptCount val="1"/>
                <c:pt idx="0">
                  <c:v>Tasas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CASOS!$AC$29:$AC$36</c:f>
              <c:strCache>
                <c:ptCount val="8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JAÉN</c:v>
                </c:pt>
                <c:pt idx="6">
                  <c:v>MAL</c:v>
                </c:pt>
                <c:pt idx="7">
                  <c:v>SEV</c:v>
                </c:pt>
              </c:strCache>
              <c:extLst/>
            </c:strRef>
          </c:cat>
          <c:val>
            <c:numRef>
              <c:f>CASOS!$AE$29:$AE$36</c:f>
              <c:numCache>
                <c:formatCode>#,##0</c:formatCode>
                <c:ptCount val="8"/>
                <c:pt idx="0">
                  <c:v>1243.7256726472092</c:v>
                </c:pt>
                <c:pt idx="1">
                  <c:v>1577.783783826879</c:v>
                </c:pt>
                <c:pt idx="2">
                  <c:v>1486.7539033765372</c:v>
                </c:pt>
                <c:pt idx="3">
                  <c:v>1403.2129842552033</c:v>
                </c:pt>
                <c:pt idx="4">
                  <c:v>1375.9541698534815</c:v>
                </c:pt>
                <c:pt idx="5">
                  <c:v>1276.9162633874164</c:v>
                </c:pt>
                <c:pt idx="6">
                  <c:v>1216.4887521318162</c:v>
                </c:pt>
                <c:pt idx="7">
                  <c:v>1365.5217695779841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39F-4964-BE17-791896E3E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103744"/>
        <c:axId val="179105704"/>
      </c:lineChart>
      <c:catAx>
        <c:axId val="17911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9104136"/>
        <c:crosses val="autoZero"/>
        <c:auto val="1"/>
        <c:lblAlgn val="ctr"/>
        <c:lblOffset val="100"/>
        <c:noMultiLvlLbl val="0"/>
      </c:catAx>
      <c:valAx>
        <c:axId val="179104136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9110408"/>
        <c:crosses val="autoZero"/>
        <c:crossBetween val="between"/>
      </c:valAx>
      <c:valAx>
        <c:axId val="179105704"/>
        <c:scaling>
          <c:orientation val="minMax"/>
          <c:max val="16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9103744"/>
        <c:crosses val="max"/>
        <c:crossBetween val="between"/>
      </c:valAx>
      <c:catAx>
        <c:axId val="1791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1057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CASOS!$AZ$2</c:f>
              <c:strCache>
                <c:ptCount val="1"/>
                <c:pt idx="0">
                  <c:v>Andalucía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(CASOS!$AY$3,CASOS!$AY$8,CASOS!$AY$13,CASOS!$AY$18,CASOS!$AY$22)</c:f>
              <c:numCache>
                <c:formatCode>0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 formatCode="General">
                  <c:v>2020</c:v>
                </c:pt>
                <c:pt idx="4" formatCode="General">
                  <c:v>2024</c:v>
                </c:pt>
              </c:numCache>
              <c:extLst/>
            </c:numRef>
          </c:cat>
          <c:val>
            <c:numRef>
              <c:f>(CASOS!$AZ$3,CASOS!$AZ$8,CASOS!$AZ$13,CASOS!$AZ$18,CASOS!$AZ$22)</c:f>
              <c:numCache>
                <c:formatCode>#,##0</c:formatCode>
                <c:ptCount val="5"/>
                <c:pt idx="0">
                  <c:v>899.26</c:v>
                </c:pt>
                <c:pt idx="1">
                  <c:v>1004.0646400210251</c:v>
                </c:pt>
                <c:pt idx="2">
                  <c:v>1146.0829525459033</c:v>
                </c:pt>
                <c:pt idx="3">
                  <c:v>1293</c:v>
                </c:pt>
                <c:pt idx="4">
                  <c:v>1364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CD4-44B6-8733-3AB854DC2338}"/>
            </c:ext>
          </c:extLst>
        </c:ser>
        <c:ser>
          <c:idx val="1"/>
          <c:order val="1"/>
          <c:tx>
            <c:strRef>
              <c:f>CASOS!$BA$2</c:f>
              <c:strCache>
                <c:ptCount val="1"/>
                <c:pt idx="0">
                  <c:v>REDYT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(CASOS!$AY$3,CASOS!$AY$8,CASOS!$AY$13,CASOS!$AY$18,CASOS!$AY$22)</c:f>
              <c:numCache>
                <c:formatCode>0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 formatCode="General">
                  <c:v>2020</c:v>
                </c:pt>
                <c:pt idx="4" formatCode="General">
                  <c:v>2024</c:v>
                </c:pt>
              </c:numCache>
              <c:extLst/>
            </c:numRef>
          </c:cat>
          <c:val>
            <c:numRef>
              <c:f>(CASOS!$BA$3,CASOS!$BA$8,CASOS!$BA$13,CASOS!$BA$18,CASOS!$BA$22)</c:f>
              <c:numCache>
                <c:formatCode>#,##0</c:formatCode>
                <c:ptCount val="5"/>
                <c:pt idx="0" formatCode="General">
                  <c:v>915</c:v>
                </c:pt>
                <c:pt idx="1">
                  <c:v>1033</c:v>
                </c:pt>
                <c:pt idx="2">
                  <c:v>1211</c:v>
                </c:pt>
                <c:pt idx="3">
                  <c:v>1362.8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CD4-44B6-8733-3AB854DC2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44400"/>
        <c:axId val="176638520"/>
      </c:lineChart>
      <c:catAx>
        <c:axId val="1766444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38520"/>
        <c:crosses val="autoZero"/>
        <c:auto val="1"/>
        <c:lblAlgn val="ctr"/>
        <c:lblOffset val="100"/>
        <c:noMultiLvlLbl val="0"/>
      </c:catAx>
      <c:valAx>
        <c:axId val="176638520"/>
        <c:scaling>
          <c:orientation val="minMax"/>
          <c:max val="15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644400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Casos!$P$50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Casos!$N$51:$N$58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Casos!$P$51:$P$58</c:f>
              <c:numCache>
                <c:formatCode>General</c:formatCode>
                <c:ptCount val="8"/>
                <c:pt idx="0">
                  <c:v>98</c:v>
                </c:pt>
                <c:pt idx="1">
                  <c:v>240</c:v>
                </c:pt>
                <c:pt idx="2">
                  <c:v>124</c:v>
                </c:pt>
                <c:pt idx="3">
                  <c:v>130</c:v>
                </c:pt>
                <c:pt idx="4">
                  <c:v>87</c:v>
                </c:pt>
                <c:pt idx="5">
                  <c:v>77</c:v>
                </c:pt>
                <c:pt idx="6">
                  <c:v>240</c:v>
                </c:pt>
                <c:pt idx="7">
                  <c:v>300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D2-48B0-9751-ED90D306A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124248"/>
        <c:axId val="155127776"/>
      </c:barChart>
      <c:lineChart>
        <c:grouping val="standard"/>
        <c:varyColors val="0"/>
        <c:ser>
          <c:idx val="0"/>
          <c:order val="0"/>
          <c:tx>
            <c:strRef>
              <c:f>Casos!$O$50</c:f>
              <c:strCache>
                <c:ptCount val="1"/>
                <c:pt idx="0">
                  <c:v>pmp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Casos!$N$51:$N$58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Casos!$O$51:$O$58</c:f>
              <c:numCache>
                <c:formatCode>0.0</c:formatCode>
                <c:ptCount val="8"/>
                <c:pt idx="0">
                  <c:v>128.43531709107111</c:v>
                </c:pt>
                <c:pt idx="1">
                  <c:v>191.34315720992976</c:v>
                </c:pt>
                <c:pt idx="2">
                  <c:v>160.59014287342387</c:v>
                </c:pt>
                <c:pt idx="3">
                  <c:v>138.72067524956384</c:v>
                </c:pt>
                <c:pt idx="4">
                  <c:v>163.08993566383228</c:v>
                </c:pt>
                <c:pt idx="5">
                  <c:v>124.45892693776084</c:v>
                </c:pt>
                <c:pt idx="6">
                  <c:v>135.35340774762906</c:v>
                </c:pt>
                <c:pt idx="7">
                  <c:v>152.45870147874777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7D2-48B0-9751-ED90D306A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21896"/>
        <c:axId val="155121504"/>
      </c:lineChart>
      <c:catAx>
        <c:axId val="15512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7776"/>
        <c:crosses val="autoZero"/>
        <c:auto val="1"/>
        <c:lblAlgn val="ctr"/>
        <c:lblOffset val="100"/>
        <c:noMultiLvlLbl val="0"/>
      </c:catAx>
      <c:valAx>
        <c:axId val="15512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4248"/>
        <c:crosses val="autoZero"/>
        <c:crossBetween val="between"/>
      </c:valAx>
      <c:valAx>
        <c:axId val="155121504"/>
        <c:scaling>
          <c:orientation val="minMax"/>
          <c:max val="2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1896"/>
        <c:crosses val="max"/>
        <c:crossBetween val="between"/>
      </c:valAx>
      <c:catAx>
        <c:axId val="155121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1215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'TRS A'!$B$1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('TRS A'!$A$4,'TRS A'!$A$9,'TRS A'!$A$14,'TRS A'!$A$19,'TRS A'!$A$24,'TRS A'!$A$29,'TRS A'!$A$34,'TRS A'!$A$39,'TRS A'!$A$43)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('TRS A'!$B$4,'TRS A'!$B$9,'TRS A'!$B$14,'TRS A'!$B$19,'TRS A'!$B$24,'TRS A'!$B$29,'TRS A'!$B$34,'TRS A'!$B$39,'TRS A'!$B$43)</c:f>
              <c:numCache>
                <c:formatCode>#,##0</c:formatCode>
                <c:ptCount val="9"/>
                <c:pt idx="0">
                  <c:v>1466</c:v>
                </c:pt>
                <c:pt idx="1">
                  <c:v>1968</c:v>
                </c:pt>
                <c:pt idx="2">
                  <c:v>2560</c:v>
                </c:pt>
                <c:pt idx="3">
                  <c:v>3289</c:v>
                </c:pt>
                <c:pt idx="4">
                  <c:v>3542</c:v>
                </c:pt>
                <c:pt idx="5">
                  <c:v>4012</c:v>
                </c:pt>
                <c:pt idx="6">
                  <c:v>4125</c:v>
                </c:pt>
                <c:pt idx="7">
                  <c:v>4450</c:v>
                </c:pt>
                <c:pt idx="8">
                  <c:v>4470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92E-4E8D-B130-4D59A9FE485F}"/>
            </c:ext>
          </c:extLst>
        </c:ser>
        <c:ser>
          <c:idx val="1"/>
          <c:order val="1"/>
          <c:tx>
            <c:strRef>
              <c:f>'TRS A'!$C$1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('TRS A'!$A$4,'TRS A'!$A$9,'TRS A'!$A$14,'TRS A'!$A$19,'TRS A'!$A$24,'TRS A'!$A$29,'TRS A'!$A$34,'TRS A'!$A$39,'TRS A'!$A$43)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('TRS A'!$C$4,'TRS A'!$C$9,'TRS A'!$C$14,'TRS A'!$C$19,'TRS A'!$C$24,'TRS A'!$C$29,'TRS A'!$C$34,'TRS A'!$C$39,'TRS A'!$C$43)</c:f>
              <c:numCache>
                <c:formatCode>#,##0</c:formatCode>
                <c:ptCount val="9"/>
                <c:pt idx="0">
                  <c:v>193</c:v>
                </c:pt>
                <c:pt idx="1">
                  <c:v>193</c:v>
                </c:pt>
                <c:pt idx="2">
                  <c:v>253</c:v>
                </c:pt>
                <c:pt idx="3">
                  <c:v>262</c:v>
                </c:pt>
                <c:pt idx="4">
                  <c:v>294</c:v>
                </c:pt>
                <c:pt idx="5">
                  <c:v>363</c:v>
                </c:pt>
                <c:pt idx="6">
                  <c:v>397</c:v>
                </c:pt>
                <c:pt idx="7">
                  <c:v>363</c:v>
                </c:pt>
                <c:pt idx="8" formatCode="General">
                  <c:v>454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92E-4E8D-B130-4D59A9FE485F}"/>
            </c:ext>
          </c:extLst>
        </c:ser>
        <c:ser>
          <c:idx val="2"/>
          <c:order val="2"/>
          <c:tx>
            <c:strRef>
              <c:f>'TRS A'!$D$1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('TRS A'!$A$4,'TRS A'!$A$9,'TRS A'!$A$14,'TRS A'!$A$19,'TRS A'!$A$24,'TRS A'!$A$29,'TRS A'!$A$34,'TRS A'!$A$39,'TRS A'!$A$43)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('TRS A'!$D$4,'TRS A'!$D$9,'TRS A'!$D$14,'TRS A'!$D$19,'TRS A'!$D$24,'TRS A'!$D$29,'TRS A'!$D$34,'TRS A'!$D$39,'TRS A'!$D$43)</c:f>
              <c:numCache>
                <c:formatCode>#,##0</c:formatCode>
                <c:ptCount val="9"/>
                <c:pt idx="0">
                  <c:v>344</c:v>
                </c:pt>
                <c:pt idx="1">
                  <c:v>801</c:v>
                </c:pt>
                <c:pt idx="2">
                  <c:v>1388</c:v>
                </c:pt>
                <c:pt idx="3">
                  <c:v>2292</c:v>
                </c:pt>
                <c:pt idx="4">
                  <c:v>3223</c:v>
                </c:pt>
                <c:pt idx="5">
                  <c:v>4030</c:v>
                </c:pt>
                <c:pt idx="6">
                  <c:v>5104</c:v>
                </c:pt>
                <c:pt idx="7">
                  <c:v>6128</c:v>
                </c:pt>
                <c:pt idx="8">
                  <c:v>6835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92E-4E8D-B130-4D59A9FE4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712096"/>
        <c:axId val="520712488"/>
      </c:areaChart>
      <c:catAx>
        <c:axId val="5207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0712488"/>
        <c:crosses val="autoZero"/>
        <c:auto val="1"/>
        <c:lblAlgn val="ctr"/>
        <c:lblOffset val="100"/>
        <c:noMultiLvlLbl val="0"/>
      </c:catAx>
      <c:valAx>
        <c:axId val="520712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0712096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'TRS C'!$I$24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'TRS C'!$H$25:$H$33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JAÉN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'TRS C'!$I$25:$I$33</c:f>
              <c:numCache>
                <c:formatCode>0.0</c:formatCode>
                <c:ptCount val="9"/>
                <c:pt idx="0">
                  <c:v>40.5</c:v>
                </c:pt>
                <c:pt idx="1">
                  <c:v>35.299999999999997</c:v>
                </c:pt>
                <c:pt idx="2">
                  <c:v>36.1</c:v>
                </c:pt>
                <c:pt idx="3">
                  <c:v>35.299999999999997</c:v>
                </c:pt>
                <c:pt idx="4">
                  <c:v>48</c:v>
                </c:pt>
                <c:pt idx="5">
                  <c:v>35.299999999999997</c:v>
                </c:pt>
                <c:pt idx="6">
                  <c:v>39</c:v>
                </c:pt>
                <c:pt idx="7">
                  <c:v>38.6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5-4060-B85D-BC93E6744DDF}"/>
            </c:ext>
          </c:extLst>
        </c:ser>
        <c:ser>
          <c:idx val="1"/>
          <c:order val="1"/>
          <c:tx>
            <c:strRef>
              <c:f>'TRS C'!$J$24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'TRS C'!$H$25:$H$33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JAÉN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'TRS C'!$J$25:$J$33</c:f>
              <c:numCache>
                <c:formatCode>0.0</c:formatCode>
                <c:ptCount val="9"/>
                <c:pt idx="0">
                  <c:v>2.8000000000000003</c:v>
                </c:pt>
                <c:pt idx="1">
                  <c:v>3.5999999999999996</c:v>
                </c:pt>
                <c:pt idx="2">
                  <c:v>1.9</c:v>
                </c:pt>
                <c:pt idx="3">
                  <c:v>4.8</c:v>
                </c:pt>
                <c:pt idx="4">
                  <c:v>5.2</c:v>
                </c:pt>
                <c:pt idx="5">
                  <c:v>6.6000000000000005</c:v>
                </c:pt>
                <c:pt idx="6">
                  <c:v>1.9</c:v>
                </c:pt>
                <c:pt idx="7">
                  <c:v>5.2</c:v>
                </c:pt>
                <c:pt idx="8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5-4060-B85D-BC93E6744DDF}"/>
            </c:ext>
          </c:extLst>
        </c:ser>
        <c:ser>
          <c:idx val="2"/>
          <c:order val="2"/>
          <c:tx>
            <c:strRef>
              <c:f>'TRS C'!$K$24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'TRS C'!$H$25:$H$33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JAÉN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'TRS C'!$K$25:$K$33</c:f>
              <c:numCache>
                <c:formatCode>0.0</c:formatCode>
                <c:ptCount val="9"/>
                <c:pt idx="0">
                  <c:v>56.699999999999996</c:v>
                </c:pt>
                <c:pt idx="1">
                  <c:v>61.1</c:v>
                </c:pt>
                <c:pt idx="2">
                  <c:v>62</c:v>
                </c:pt>
                <c:pt idx="3">
                  <c:v>59.9</c:v>
                </c:pt>
                <c:pt idx="4">
                  <c:v>46.9</c:v>
                </c:pt>
                <c:pt idx="5">
                  <c:v>58.099999999999994</c:v>
                </c:pt>
                <c:pt idx="6">
                  <c:v>59.099999999999994</c:v>
                </c:pt>
                <c:pt idx="7">
                  <c:v>56.2</c:v>
                </c:pt>
                <c:pt idx="8">
                  <c:v>58.099999999999994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5-4060-B85D-BC93E6744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198936"/>
        <c:axId val="523199328"/>
      </c:barChart>
      <c:catAx>
        <c:axId val="5231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3199328"/>
        <c:crosses val="autoZero"/>
        <c:auto val="1"/>
        <c:lblAlgn val="ctr"/>
        <c:lblOffset val="100"/>
        <c:noMultiLvlLbl val="0"/>
      </c:catAx>
      <c:valAx>
        <c:axId val="52319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3198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333784486787739E-2"/>
          <c:y val="2.3199799647920467E-2"/>
          <c:w val="0.94853304435407471"/>
          <c:h val="0.7693260434089520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('65a'!$AB$2:$AB$5,'65a'!$AB$7,'65a'!$AB$12,'65a'!$AB$17,'65a'!$AB$22,'65a'!$AB$26)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('65a'!$AC$2:$AC$5,'65a'!$AC$7,'65a'!$AC$12,'65a'!$AC$17,'65a'!$AC$22,'65a'!$AC$26)</c:f>
              <c:numCache>
                <c:formatCode>0.0</c:formatCode>
                <c:ptCount val="9"/>
                <c:pt idx="0">
                  <c:v>8.4</c:v>
                </c:pt>
                <c:pt idx="1">
                  <c:v>15.7</c:v>
                </c:pt>
                <c:pt idx="2">
                  <c:v>23.5</c:v>
                </c:pt>
                <c:pt idx="3">
                  <c:v>31.1</c:v>
                </c:pt>
                <c:pt idx="4">
                  <c:v>35.950000000000003</c:v>
                </c:pt>
                <c:pt idx="5">
                  <c:v>39.1</c:v>
                </c:pt>
                <c:pt idx="6">
                  <c:v>39.800000000000004</c:v>
                </c:pt>
                <c:pt idx="7">
                  <c:v>44.6</c:v>
                </c:pt>
                <c:pt idx="8">
                  <c:v>47.1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DB-4F05-929D-4CCAFFBB21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18565496"/>
        <c:axId val="518570984"/>
      </c:barChart>
      <c:catAx>
        <c:axId val="51856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8570984"/>
        <c:crosses val="autoZero"/>
        <c:auto val="1"/>
        <c:lblAlgn val="ctr"/>
        <c:lblOffset val="100"/>
        <c:noMultiLvlLbl val="0"/>
      </c:catAx>
      <c:valAx>
        <c:axId val="5185709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856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77763243312976E-2"/>
          <c:y val="5.0925925925925923E-2"/>
          <c:w val="0.93508286194260737"/>
          <c:h val="0.8416746864975212"/>
        </c:manualLayout>
      </c:layout>
      <c:barChart>
        <c:barDir val="col"/>
        <c:grouping val="clustered"/>
        <c:varyColors val="0"/>
        <c:ser>
          <c:idx val="20"/>
          <c:order val="20"/>
          <c:tx>
            <c:strRef>
              <c:f>'65a'!$Z$2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'65a'!$A$3:$A$11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'65a'!$Z$3:$Z$11</c:f>
              <c:numCache>
                <c:formatCode>0.0</c:formatCode>
                <c:ptCount val="9"/>
                <c:pt idx="0">
                  <c:v>43.9</c:v>
                </c:pt>
                <c:pt idx="1">
                  <c:v>49.5</c:v>
                </c:pt>
                <c:pt idx="2">
                  <c:v>50</c:v>
                </c:pt>
                <c:pt idx="3">
                  <c:v>45.2</c:v>
                </c:pt>
                <c:pt idx="4">
                  <c:v>52.2</c:v>
                </c:pt>
                <c:pt idx="5">
                  <c:v>43.9</c:v>
                </c:pt>
                <c:pt idx="6">
                  <c:v>47.099999999999994</c:v>
                </c:pt>
                <c:pt idx="7">
                  <c:v>45.8</c:v>
                </c:pt>
                <c:pt idx="8">
                  <c:v>47.099999999999994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0-44C7-9CE8-A1CFAA0F4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8571768"/>
        <c:axId val="518572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'65a'!$F$2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'65a'!$F$3:$F$11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33.46</c:v>
                      </c:pt>
                      <c:pt idx="1">
                        <c:v>33.54</c:v>
                      </c:pt>
                      <c:pt idx="2">
                        <c:v>38.33</c:v>
                      </c:pt>
                      <c:pt idx="3">
                        <c:v>30.47</c:v>
                      </c:pt>
                      <c:pt idx="4">
                        <c:v>39.729999999999997</c:v>
                      </c:pt>
                      <c:pt idx="5">
                        <c:v>38.090000000000003</c:v>
                      </c:pt>
                      <c:pt idx="6">
                        <c:v>34.78</c:v>
                      </c:pt>
                      <c:pt idx="7">
                        <c:v>32.89</c:v>
                      </c:pt>
                      <c:pt idx="8">
                        <c:v>34.61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830-44C7-9CE8-A1CFAA0F48F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'65a'!$G$2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'65a'!$G$3:$G$11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34.92</c:v>
                      </c:pt>
                      <c:pt idx="1">
                        <c:v>34.03</c:v>
                      </c:pt>
                      <c:pt idx="2">
                        <c:v>41.38</c:v>
                      </c:pt>
                      <c:pt idx="3">
                        <c:v>34.53</c:v>
                      </c:pt>
                      <c:pt idx="4">
                        <c:v>40.82</c:v>
                      </c:pt>
                      <c:pt idx="5">
                        <c:v>40.770000000000003</c:v>
                      </c:pt>
                      <c:pt idx="6">
                        <c:v>35.61</c:v>
                      </c:pt>
                      <c:pt idx="7">
                        <c:v>32.69</c:v>
                      </c:pt>
                      <c:pt idx="8">
                        <c:v>35.950000000000003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830-44C7-9CE8-A1CFAA0F48F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'65a'!$H$2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'65a'!$H$3:$H$11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34.549999999999997</c:v>
                      </c:pt>
                      <c:pt idx="1">
                        <c:v>35.56</c:v>
                      </c:pt>
                      <c:pt idx="2">
                        <c:v>41.11</c:v>
                      </c:pt>
                      <c:pt idx="3">
                        <c:v>35.700000000000003</c:v>
                      </c:pt>
                      <c:pt idx="4">
                        <c:v>41.09</c:v>
                      </c:pt>
                      <c:pt idx="5">
                        <c:v>42.33</c:v>
                      </c:pt>
                      <c:pt idx="6">
                        <c:v>36.24</c:v>
                      </c:pt>
                      <c:pt idx="7">
                        <c:v>32.869999999999997</c:v>
                      </c:pt>
                      <c:pt idx="8">
                        <c:v>36.56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830-44C7-9CE8-A1CFAA0F48F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'65a'!$I$2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'65a'!$I$3:$I$11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35.9</c:v>
                      </c:pt>
                      <c:pt idx="1">
                        <c:v>36.68</c:v>
                      </c:pt>
                      <c:pt idx="2">
                        <c:v>42.68</c:v>
                      </c:pt>
                      <c:pt idx="3">
                        <c:v>35.99</c:v>
                      </c:pt>
                      <c:pt idx="4">
                        <c:v>40.32</c:v>
                      </c:pt>
                      <c:pt idx="5">
                        <c:v>40.130000000000003</c:v>
                      </c:pt>
                      <c:pt idx="6">
                        <c:v>37.590000000000003</c:v>
                      </c:pt>
                      <c:pt idx="7">
                        <c:v>34.82</c:v>
                      </c:pt>
                      <c:pt idx="8">
                        <c:v>37.450000000000003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830-44C7-9CE8-A1CFAA0F48F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'65a'!$J$2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'65a'!$J$3:$J$11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34.51</c:v>
                      </c:pt>
                      <c:pt idx="1">
                        <c:v>38.130000000000003</c:v>
                      </c:pt>
                      <c:pt idx="2">
                        <c:v>42.21</c:v>
                      </c:pt>
                      <c:pt idx="3">
                        <c:v>33.25</c:v>
                      </c:pt>
                      <c:pt idx="4">
                        <c:v>43.63</c:v>
                      </c:pt>
                      <c:pt idx="5">
                        <c:v>38.549999999999997</c:v>
                      </c:pt>
                      <c:pt idx="6">
                        <c:v>38.74</c:v>
                      </c:pt>
                      <c:pt idx="7">
                        <c:v>35.119999999999997</c:v>
                      </c:pt>
                      <c:pt idx="8">
                        <c:v>37.64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830-44C7-9CE8-A1CFAA0F48F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'65a'!$K$2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'65a'!$K$3:$K$11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34.58</c:v>
                      </c:pt>
                      <c:pt idx="1">
                        <c:v>37.75</c:v>
                      </c:pt>
                      <c:pt idx="2">
                        <c:v>43.5</c:v>
                      </c:pt>
                      <c:pt idx="3">
                        <c:v>35.14</c:v>
                      </c:pt>
                      <c:pt idx="4">
                        <c:v>43.59</c:v>
                      </c:pt>
                      <c:pt idx="5">
                        <c:v>40.03</c:v>
                      </c:pt>
                      <c:pt idx="6">
                        <c:v>39.74</c:v>
                      </c:pt>
                      <c:pt idx="7">
                        <c:v>35.28</c:v>
                      </c:pt>
                      <c:pt idx="8">
                        <c:v>38.29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830-44C7-9CE8-A1CFAA0F48F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'65a'!$L$2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'65a'!$L$3:$L$11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34.299999999999997</c:v>
                      </c:pt>
                      <c:pt idx="1">
                        <c:v>39.299999999999997</c:v>
                      </c:pt>
                      <c:pt idx="2">
                        <c:v>44.6</c:v>
                      </c:pt>
                      <c:pt idx="3">
                        <c:v>35.299999999999997</c:v>
                      </c:pt>
                      <c:pt idx="4">
                        <c:v>45.6</c:v>
                      </c:pt>
                      <c:pt idx="5">
                        <c:v>39.4</c:v>
                      </c:pt>
                      <c:pt idx="6">
                        <c:v>40.700000000000003</c:v>
                      </c:pt>
                      <c:pt idx="7">
                        <c:v>35.9</c:v>
                      </c:pt>
                      <c:pt idx="8">
                        <c:v>39.1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830-44C7-9CE8-A1CFAA0F48F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'65a'!$M$2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'65a'!$M$3:$M$11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34.4</c:v>
                      </c:pt>
                      <c:pt idx="1">
                        <c:v>40.5</c:v>
                      </c:pt>
                      <c:pt idx="2">
                        <c:v>45.9</c:v>
                      </c:pt>
                      <c:pt idx="3">
                        <c:v>36.4</c:v>
                      </c:pt>
                      <c:pt idx="4">
                        <c:v>46.7</c:v>
                      </c:pt>
                      <c:pt idx="5">
                        <c:v>39.9</c:v>
                      </c:pt>
                      <c:pt idx="6">
                        <c:v>41.4</c:v>
                      </c:pt>
                      <c:pt idx="7">
                        <c:v>36.6</c:v>
                      </c:pt>
                      <c:pt idx="8">
                        <c:v>39.9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830-44C7-9CE8-A1CFAA0F48F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'65a'!$N$2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'65a'!$N$3:$N$11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35.1</c:v>
                      </c:pt>
                      <c:pt idx="1">
                        <c:v>41.9</c:v>
                      </c:pt>
                      <c:pt idx="2">
                        <c:v>47.4</c:v>
                      </c:pt>
                      <c:pt idx="3">
                        <c:v>37</c:v>
                      </c:pt>
                      <c:pt idx="4">
                        <c:v>47.5</c:v>
                      </c:pt>
                      <c:pt idx="5">
                        <c:v>39.700000000000003</c:v>
                      </c:pt>
                      <c:pt idx="6">
                        <c:v>42.8</c:v>
                      </c:pt>
                      <c:pt idx="7">
                        <c:v>36.4</c:v>
                      </c:pt>
                      <c:pt idx="8">
                        <c:v>40.700000000000003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830-44C7-9CE8-A1CFAA0F48F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'65a'!$O$2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'65a'!$O$3:$O$11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35.515320334261844</c:v>
                      </c:pt>
                      <c:pt idx="1">
                        <c:v>42.338177014531041</c:v>
                      </c:pt>
                      <c:pt idx="2">
                        <c:v>48.248248248248245</c:v>
                      </c:pt>
                      <c:pt idx="3">
                        <c:v>37.350597609561753</c:v>
                      </c:pt>
                      <c:pt idx="4">
                        <c:v>48.613376835236544</c:v>
                      </c:pt>
                      <c:pt idx="5">
                        <c:v>37.595129375951295</c:v>
                      </c:pt>
                      <c:pt idx="6">
                        <c:v>43.133903133903139</c:v>
                      </c:pt>
                      <c:pt idx="7">
                        <c:v>38.509316770186338</c:v>
                      </c:pt>
                      <c:pt idx="8">
                        <c:v>41.329416884247173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830-44C7-9CE8-A1CFAA0F48F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'65a'!$P$2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'65a'!$P$3:$P$11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37.6</c:v>
                      </c:pt>
                      <c:pt idx="1">
                        <c:v>43.6</c:v>
                      </c:pt>
                      <c:pt idx="2">
                        <c:v>47.7</c:v>
                      </c:pt>
                      <c:pt idx="3">
                        <c:v>38.6</c:v>
                      </c:pt>
                      <c:pt idx="4">
                        <c:v>48.1</c:v>
                      </c:pt>
                      <c:pt idx="5">
                        <c:v>37.6</c:v>
                      </c:pt>
                      <c:pt idx="6">
                        <c:v>42.9</c:v>
                      </c:pt>
                      <c:pt idx="7">
                        <c:v>39.4</c:v>
                      </c:pt>
                      <c:pt idx="8">
                        <c:v>41.8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830-44C7-9CE8-A1CFAA0F48F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'65a'!$Q$2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'65a'!$Q$3:$Q$11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36.1</c:v>
                      </c:pt>
                      <c:pt idx="1">
                        <c:v>41.5</c:v>
                      </c:pt>
                      <c:pt idx="2">
                        <c:v>44</c:v>
                      </c:pt>
                      <c:pt idx="3">
                        <c:v>37.5</c:v>
                      </c:pt>
                      <c:pt idx="4">
                        <c:v>44.7</c:v>
                      </c:pt>
                      <c:pt idx="5">
                        <c:v>34.5</c:v>
                      </c:pt>
                      <c:pt idx="6">
                        <c:v>41.6</c:v>
                      </c:pt>
                      <c:pt idx="7">
                        <c:v>38</c:v>
                      </c:pt>
                      <c:pt idx="8">
                        <c:v>39.800000000000004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830-44C7-9CE8-A1CFAA0F48F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'65a'!$R$2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'65a'!$R$3:$R$11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40.400000000000006</c:v>
                      </c:pt>
                      <c:pt idx="1">
                        <c:v>43.5</c:v>
                      </c:pt>
                      <c:pt idx="2">
                        <c:v>44.9</c:v>
                      </c:pt>
                      <c:pt idx="3">
                        <c:v>42.199999999999996</c:v>
                      </c:pt>
                      <c:pt idx="4">
                        <c:v>47.3</c:v>
                      </c:pt>
                      <c:pt idx="5">
                        <c:v>37.4</c:v>
                      </c:pt>
                      <c:pt idx="6">
                        <c:v>45.2</c:v>
                      </c:pt>
                      <c:pt idx="7">
                        <c:v>41.6</c:v>
                      </c:pt>
                      <c:pt idx="8">
                        <c:v>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830-44C7-9CE8-A1CFAA0F48F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'65a'!$S$2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'65a'!$S$3:$S$11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40.400000000000006</c:v>
                      </c:pt>
                      <c:pt idx="1">
                        <c:v>44.2</c:v>
                      </c:pt>
                      <c:pt idx="2">
                        <c:v>45.4</c:v>
                      </c:pt>
                      <c:pt idx="3">
                        <c:v>42.699999999999996</c:v>
                      </c:pt>
                      <c:pt idx="4">
                        <c:v>48.4</c:v>
                      </c:pt>
                      <c:pt idx="5">
                        <c:v>38.800000000000004</c:v>
                      </c:pt>
                      <c:pt idx="6">
                        <c:v>45.9</c:v>
                      </c:pt>
                      <c:pt idx="7">
                        <c:v>42.1</c:v>
                      </c:pt>
                      <c:pt idx="8">
                        <c:v>43.6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830-44C7-9CE8-A1CFAA0F48F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'65a'!$T$2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0070C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'65a'!$T$3:$T$11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40.6</c:v>
                      </c:pt>
                      <c:pt idx="1">
                        <c:v>43.9</c:v>
                      </c:pt>
                      <c:pt idx="2">
                        <c:v>46.4</c:v>
                      </c:pt>
                      <c:pt idx="3">
                        <c:v>41.9</c:v>
                      </c:pt>
                      <c:pt idx="4">
                        <c:v>48.6</c:v>
                      </c:pt>
                      <c:pt idx="5">
                        <c:v>39.299999999999997</c:v>
                      </c:pt>
                      <c:pt idx="6">
                        <c:v>45.4</c:v>
                      </c:pt>
                      <c:pt idx="7">
                        <c:v>42.4</c:v>
                      </c:pt>
                      <c:pt idx="8">
                        <c:v>43.5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830-44C7-9CE8-A1CFAA0F48F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'65a'!$U$2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'65a'!$U$3:$U$11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41.5</c:v>
                      </c:pt>
                      <c:pt idx="1">
                        <c:v>45.4</c:v>
                      </c:pt>
                      <c:pt idx="2">
                        <c:v>46.8</c:v>
                      </c:pt>
                      <c:pt idx="3">
                        <c:v>42.199999999999996</c:v>
                      </c:pt>
                      <c:pt idx="4">
                        <c:v>50.1</c:v>
                      </c:pt>
                      <c:pt idx="5">
                        <c:v>39.5</c:v>
                      </c:pt>
                      <c:pt idx="6">
                        <c:v>46.599999999999994</c:v>
                      </c:pt>
                      <c:pt idx="7">
                        <c:v>42.9</c:v>
                      </c:pt>
                      <c:pt idx="8">
                        <c:v>44.4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830-44C7-9CE8-A1CFAA0F48F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'65a'!$V$2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'65a'!$V$3:$V$11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42.6</c:v>
                      </c:pt>
                      <c:pt idx="1">
                        <c:v>46.699999999999996</c:v>
                      </c:pt>
                      <c:pt idx="2">
                        <c:v>47.3</c:v>
                      </c:pt>
                      <c:pt idx="3">
                        <c:v>41.699999999999996</c:v>
                      </c:pt>
                      <c:pt idx="4">
                        <c:v>47.8</c:v>
                      </c:pt>
                      <c:pt idx="5">
                        <c:v>39.4</c:v>
                      </c:pt>
                      <c:pt idx="6">
                        <c:v>46.199999999999996</c:v>
                      </c:pt>
                      <c:pt idx="7">
                        <c:v>43.8</c:v>
                      </c:pt>
                      <c:pt idx="8">
                        <c:v>44.599999999999994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830-44C7-9CE8-A1CFAA0F48F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'65a'!$W$2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'65a'!$W$3:$W$11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42.5</c:v>
                      </c:pt>
                      <c:pt idx="1">
                        <c:v>47.599999999999994</c:v>
                      </c:pt>
                      <c:pt idx="2">
                        <c:v>47.599999999999994</c:v>
                      </c:pt>
                      <c:pt idx="3">
                        <c:v>43.6</c:v>
                      </c:pt>
                      <c:pt idx="4">
                        <c:v>47.4</c:v>
                      </c:pt>
                      <c:pt idx="5">
                        <c:v>40.300000000000004</c:v>
                      </c:pt>
                      <c:pt idx="6">
                        <c:v>46.4</c:v>
                      </c:pt>
                      <c:pt idx="7">
                        <c:v>44.8</c:v>
                      </c:pt>
                      <c:pt idx="8">
                        <c:v>45.4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830-44C7-9CE8-A1CFAA0F48F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'65a'!$X$2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'65a'!$X$3:$X$11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41.8</c:v>
                      </c:pt>
                      <c:pt idx="1">
                        <c:v>48.199999999999996</c:v>
                      </c:pt>
                      <c:pt idx="2">
                        <c:v>48.5</c:v>
                      </c:pt>
                      <c:pt idx="3">
                        <c:v>44.3</c:v>
                      </c:pt>
                      <c:pt idx="4">
                        <c:v>49.1</c:v>
                      </c:pt>
                      <c:pt idx="5">
                        <c:v>39.800000000000004</c:v>
                      </c:pt>
                      <c:pt idx="6">
                        <c:v>46.5</c:v>
                      </c:pt>
                      <c:pt idx="7">
                        <c:v>44.9</c:v>
                      </c:pt>
                      <c:pt idx="8">
                        <c:v>45.8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830-44C7-9CE8-A1CFAA0F48F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'65a'!$Y$2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'65a'!$A$3:$A$11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'65a'!$Y$3:$Y$11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44.6</c:v>
                      </c:pt>
                      <c:pt idx="1">
                        <c:v>48</c:v>
                      </c:pt>
                      <c:pt idx="2">
                        <c:v>48.9</c:v>
                      </c:pt>
                      <c:pt idx="3">
                        <c:v>44.9</c:v>
                      </c:pt>
                      <c:pt idx="4">
                        <c:v>50.1</c:v>
                      </c:pt>
                      <c:pt idx="5">
                        <c:v>42.4</c:v>
                      </c:pt>
                      <c:pt idx="6">
                        <c:v>46.8</c:v>
                      </c:pt>
                      <c:pt idx="7">
                        <c:v>45.3</c:v>
                      </c:pt>
                      <c:pt idx="8">
                        <c:v>46.4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830-44C7-9CE8-A1CFAA0F48F5}"/>
                  </c:ext>
                </c:extLst>
              </c15:ser>
            </c15:filteredBarSeries>
          </c:ext>
        </c:extLst>
      </c:barChart>
      <c:catAx>
        <c:axId val="51857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8572944"/>
        <c:crosses val="autoZero"/>
        <c:auto val="1"/>
        <c:lblAlgn val="ctr"/>
        <c:lblOffset val="100"/>
        <c:noMultiLvlLbl val="0"/>
      </c:catAx>
      <c:valAx>
        <c:axId val="51857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857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'ERP3'!$C$2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'ERP3'!$A$3:$A$9</c:f>
              <c:strCache>
                <c:ptCount val="7"/>
                <c:pt idx="0">
                  <c:v>Enf. Glomerular</c:v>
                </c:pt>
                <c:pt idx="1">
                  <c:v>Trastornos renales diversos</c:v>
                </c:pt>
                <c:pt idx="2">
                  <c:v>Diabetes</c:v>
                </c:pt>
                <c:pt idx="3">
                  <c:v>Nefropatías hereditarias / familiares</c:v>
                </c:pt>
                <c:pt idx="4">
                  <c:v>Enf. Tubulointersticial</c:v>
                </c:pt>
                <c:pt idx="5">
                  <c:v>HTA - Enf renal vascular</c:v>
                </c:pt>
                <c:pt idx="6">
                  <c:v>Otras Enf sistémicas que afectan al riñón</c:v>
                </c:pt>
              </c:strCache>
              <c:extLst/>
            </c:strRef>
          </c:cat>
          <c:val>
            <c:numRef>
              <c:f>'ERP3'!$C$3:$C$9</c:f>
              <c:numCache>
                <c:formatCode>0.0</c:formatCode>
                <c:ptCount val="7"/>
                <c:pt idx="0">
                  <c:v>23.5</c:v>
                </c:pt>
                <c:pt idx="1">
                  <c:v>21.8</c:v>
                </c:pt>
                <c:pt idx="2">
                  <c:v>16.600000000000001</c:v>
                </c:pt>
                <c:pt idx="3">
                  <c:v>13.1</c:v>
                </c:pt>
                <c:pt idx="4">
                  <c:v>12.7</c:v>
                </c:pt>
                <c:pt idx="5">
                  <c:v>9.9</c:v>
                </c:pt>
                <c:pt idx="6">
                  <c:v>2.2999999999999998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482-4DE6-B5A6-99554FAF37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9135504"/>
        <c:axId val="929135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'ERP3'!$B$2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'ERP3'!$A$3:$A$9</c15:sqref>
                        </c15:formulaRef>
                      </c:ext>
                    </c:extLst>
                    <c:strCache>
                      <c:ptCount val="7"/>
                      <c:pt idx="0">
                        <c:v>Enf. Glomerular</c:v>
                      </c:pt>
                      <c:pt idx="1">
                        <c:v>Trastornos renales diversos</c:v>
                      </c:pt>
                      <c:pt idx="2">
                        <c:v>Diabetes</c:v>
                      </c:pt>
                      <c:pt idx="3">
                        <c:v>Nefropatías hereditarias / familiares</c:v>
                      </c:pt>
                      <c:pt idx="4">
                        <c:v>Enf. Tubulointersticial</c:v>
                      </c:pt>
                      <c:pt idx="5">
                        <c:v>HTA - Enf renal vascular</c:v>
                      </c:pt>
                      <c:pt idx="6">
                        <c:v>Otras Enf sistémicas que afectan al riñón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'ERP3'!$B$3:$B$9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2765</c:v>
                      </c:pt>
                      <c:pt idx="1">
                        <c:v>2568</c:v>
                      </c:pt>
                      <c:pt idx="2">
                        <c:v>1953</c:v>
                      </c:pt>
                      <c:pt idx="3">
                        <c:v>1536</c:v>
                      </c:pt>
                      <c:pt idx="4">
                        <c:v>1496</c:v>
                      </c:pt>
                      <c:pt idx="5">
                        <c:v>1165</c:v>
                      </c:pt>
                      <c:pt idx="6">
                        <c:v>276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482-4DE6-B5A6-99554FAF37B9}"/>
                  </c:ext>
                </c:extLst>
              </c15:ser>
            </c15:filteredBarSeries>
          </c:ext>
        </c:extLst>
      </c:barChart>
      <c:catAx>
        <c:axId val="92913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9135864"/>
        <c:crosses val="autoZero"/>
        <c:auto val="1"/>
        <c:lblAlgn val="ctr"/>
        <c:lblOffset val="100"/>
        <c:noMultiLvlLbl val="0"/>
      </c:catAx>
      <c:valAx>
        <c:axId val="92913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913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74545093628003"/>
          <c:y val="0.17171296296296296"/>
          <c:w val="0.4807891321277147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4FEAE1-71A2-4FB9-A714-BD1212BFEAB5}" type="VALUE">
                      <a:rPr lang="en-US" b="1"/>
                      <a:pPr/>
                      <a:t>[VALOR]</a:t>
                    </a:fld>
                    <a:r>
                      <a:rPr lang="en-US" b="1"/>
                      <a:t> (2.2%)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FB-4CC3-9EAD-AC763B1B2E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041B38-661D-4D9B-9607-271B5EE38AA8}" type="VALUE">
                      <a:rPr lang="en-US" b="1"/>
                      <a:pPr/>
                      <a:t>[VALOR]</a:t>
                    </a:fld>
                    <a:r>
                      <a:rPr lang="en-US" b="1"/>
                      <a:t> (2.3%)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FB-4CC3-9EAD-AC763B1B2E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0AFC8E-00FF-430A-B4FB-13078F5FD395}" type="VALUE">
                      <a:rPr lang="en-US" b="1"/>
                      <a:pPr/>
                      <a:t>[VALOR]</a:t>
                    </a:fld>
                    <a:r>
                      <a:rPr lang="en-US" b="1"/>
                      <a:t>(2.3%)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7FB-4CC3-9EAD-AC763B1B2E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E629FF1-510E-4B70-AF64-04ABF6B8BC7D}" type="VALUE">
                      <a:rPr lang="en-US" b="1"/>
                      <a:pPr/>
                      <a:t>[VALOR]</a:t>
                    </a:fld>
                    <a:r>
                      <a:rPr lang="en-US" b="1"/>
                      <a:t> 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FB-4CC3-9EAD-AC763B1B2E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8132F1-C104-4F7B-9430-D59F950383F9}" type="VALUE">
                      <a:rPr lang="en-US" b="1"/>
                      <a:pPr/>
                      <a:t>[VALOR]</a:t>
                    </a:fld>
                    <a:r>
                      <a:rPr lang="en-US" b="1"/>
                      <a:t> (3.5%)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7FB-4CC3-9EAD-AC763B1B2E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FFCBD9-05B4-4D9B-B76E-0F2A4C8897AF}" type="VALUE">
                      <a:rPr lang="en-US" b="1"/>
                      <a:pPr/>
                      <a:t>[VALOR]</a:t>
                    </a:fld>
                    <a:r>
                      <a:rPr lang="en-US" b="1"/>
                      <a:t> (4.5%)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7FB-4CC3-9EAD-AC763B1B2E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4E2DB7F-1301-470C-8DDC-3EC5F897CEB9}" type="VALUE">
                      <a:rPr lang="en-US" b="1"/>
                      <a:pPr/>
                      <a:t>[VALOR]</a:t>
                    </a:fld>
                    <a:r>
                      <a:rPr lang="en-US" b="1"/>
                      <a:t> (4.5%)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7FB-4CC3-9EAD-AC763B1B2E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3CA011-7D5A-4A2D-BB9E-C4FA619FBB50}" type="VALUE">
                      <a:rPr lang="en-US" b="1"/>
                      <a:pPr/>
                      <a:t>[VALOR]</a:t>
                    </a:fld>
                    <a:r>
                      <a:rPr lang="en-US" b="1"/>
                      <a:t>(5.3%)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7FB-4CC3-9EAD-AC763B1B2E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1D23EFD-3C6E-4527-BC4F-3F1016E5356D}" type="VALUE">
                      <a:rPr lang="en-US" b="1"/>
                      <a:pPr/>
                      <a:t>[VALOR]</a:t>
                    </a:fld>
                    <a:r>
                      <a:rPr lang="en-US" b="1"/>
                      <a:t> (6.9%)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7FB-4CC3-9EAD-AC763B1B2E9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B650F21-0223-467F-9D7C-6041BD6A7121}" type="VALUE">
                      <a:rPr lang="en-US" b="1"/>
                      <a:pPr/>
                      <a:t>[VALOR]</a:t>
                    </a:fld>
                    <a:r>
                      <a:rPr lang="en-US" b="1"/>
                      <a:t> (10.3%)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7FB-4CC3-9EAD-AC763B1B2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Φύλλο1!$A$1:$A$10</c:f>
              <c:strCache>
                <c:ptCount val="10"/>
                <c:pt idx="0">
                  <c:v>NEFROPATÍA IgA - CON DIAGNÓSTICO HISTOLÓGICO</c:v>
                </c:pt>
                <c:pt idx="1">
                  <c:v>NEFROPATÍA DIABÉTICA EN DM 1- SIN HISTOLOGÍA</c:v>
                </c:pt>
                <c:pt idx="2">
                  <c:v>NEFROPATÍA IgA COMPROBADA POR IF</c:v>
                </c:pt>
                <c:pt idx="3">
                  <c:v>DIABETES</c:v>
                </c:pt>
                <c:pt idx="4">
                  <c:v>GNF SIN CONTROL HISTOLÓGICO</c:v>
                </c:pt>
                <c:pt idx="5">
                  <c:v>POLIQUISTOSIS RENAL DEL ADULTO (DOMINANTE)</c:v>
                </c:pt>
                <c:pt idx="6">
                  <c:v>ENFERMEDAD RENAL POLIQUÍSTICA AUTOSÍMICA DOMINANTE (AD)</c:v>
                </c:pt>
                <c:pt idx="7">
                  <c:v>NEFROPATÍA HIPERTENSIVA CRÓNICA- SIN HISTOLOGÍA</c:v>
                </c:pt>
                <c:pt idx="8">
                  <c:v>IRC DE ETIOLOGÍA DESCONOCIDA</c:v>
                </c:pt>
                <c:pt idx="9">
                  <c:v>NEFROPATÍA DIABÉTICA EN DM 2- SIN HISTOLOGÍA</c:v>
                </c:pt>
              </c:strCache>
              <c:extLst/>
            </c:strRef>
          </c:cat>
          <c:val>
            <c:numRef>
              <c:f>Φύλλο1!$C$1:$C$10</c:f>
              <c:numCache>
                <c:formatCode>General</c:formatCode>
                <c:ptCount val="10"/>
                <c:pt idx="0">
                  <c:v>257</c:v>
                </c:pt>
                <c:pt idx="1">
                  <c:v>265</c:v>
                </c:pt>
                <c:pt idx="2">
                  <c:v>272</c:v>
                </c:pt>
                <c:pt idx="3">
                  <c:v>355</c:v>
                </c:pt>
                <c:pt idx="4">
                  <c:v>411</c:v>
                </c:pt>
                <c:pt idx="5">
                  <c:v>524</c:v>
                </c:pt>
                <c:pt idx="6">
                  <c:v>532</c:v>
                </c:pt>
                <c:pt idx="7">
                  <c:v>623</c:v>
                </c:pt>
                <c:pt idx="8">
                  <c:v>815</c:v>
                </c:pt>
                <c:pt idx="9">
                  <c:v>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FB-4CC3-9EAD-AC763B1B2E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65868767"/>
        <c:axId val="1565870207"/>
      </c:barChart>
      <c:catAx>
        <c:axId val="156586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5870207"/>
        <c:crosses val="autoZero"/>
        <c:auto val="1"/>
        <c:lblAlgn val="ctr"/>
        <c:lblOffset val="100"/>
        <c:noMultiLvlLbl val="0"/>
      </c:catAx>
      <c:valAx>
        <c:axId val="1565870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586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CASOS!$B$31</c:f>
              <c:strCache>
                <c:ptCount val="1"/>
                <c:pt idx="0">
                  <c:v>HD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CASOS!$A$32:$A$39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CASOS!$B$32:$B$39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25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E51-4237-B659-5C5B5BB6C4D8}"/>
            </c:ext>
          </c:extLst>
        </c:ser>
        <c:ser>
          <c:idx val="1"/>
          <c:order val="1"/>
          <c:tx>
            <c:strRef>
              <c:f>CASOS!$C$31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CASOS!$A$32:$A$39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CASOS!$C$32:$C$39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E51-4237-B659-5C5B5BB6C4D8}"/>
            </c:ext>
          </c:extLst>
        </c:ser>
        <c:ser>
          <c:idx val="2"/>
          <c:order val="2"/>
          <c:tx>
            <c:strRef>
              <c:f>CASOS!$D$31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CASOS!$A$32:$A$39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CASOS!$D$32:$D$39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E51-4237-B659-5C5B5BB6C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851760"/>
        <c:axId val="9538524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CASOS!$E$31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CASOS!$A$32:$A$39</c15:sqref>
                        </c15:formulaRef>
                      </c:ext>
                    </c:extLst>
                    <c:strCache>
                      <c:ptCount val="8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CASOS!$E$32:$E$39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</c:v>
                      </c:pt>
                      <c:pt idx="1">
                        <c:v>12</c:v>
                      </c:pt>
                      <c:pt idx="2">
                        <c:v>2</c:v>
                      </c:pt>
                      <c:pt idx="3">
                        <c:v>30</c:v>
                      </c:pt>
                      <c:pt idx="4">
                        <c:v>2</c:v>
                      </c:pt>
                      <c:pt idx="5">
                        <c:v>4</c:v>
                      </c:pt>
                      <c:pt idx="6">
                        <c:v>6</c:v>
                      </c:pt>
                      <c:pt idx="7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E51-4237-B659-5C5B5BB6C4D8}"/>
                  </c:ext>
                </c:extLst>
              </c15:ser>
            </c15:filteredBarSeries>
          </c:ext>
        </c:extLst>
      </c:barChart>
      <c:catAx>
        <c:axId val="9538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53852480"/>
        <c:crosses val="autoZero"/>
        <c:auto val="1"/>
        <c:lblAlgn val="ctr"/>
        <c:lblOffset val="100"/>
        <c:noMultiLvlLbl val="0"/>
      </c:catAx>
      <c:valAx>
        <c:axId val="95385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5385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HDD!$A$2</c:f>
              <c:strCache>
                <c:ptCount val="1"/>
                <c:pt idx="0">
                  <c:v>Incidentes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HDD!$B$1:$G$1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HDD!$B$2:$G$2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A-4A84-A705-1556E3B53623}"/>
            </c:ext>
          </c:extLst>
        </c:ser>
        <c:ser>
          <c:idx val="1"/>
          <c:order val="1"/>
          <c:tx>
            <c:strRef>
              <c:f>HDD!$A$3</c:f>
              <c:strCache>
                <c:ptCount val="1"/>
                <c:pt idx="0">
                  <c:v>Prevalentes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HDD!$B$1:$G$1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HDD!$B$3:$G$3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41</c:v>
                </c:pt>
                <c:pt idx="3">
                  <c:v>51</c:v>
                </c:pt>
                <c:pt idx="4">
                  <c:v>59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A-4A84-A705-1556E3B53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615808"/>
        <c:axId val="462612928"/>
      </c:barChart>
      <c:catAx>
        <c:axId val="462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2612928"/>
        <c:crosses val="autoZero"/>
        <c:auto val="1"/>
        <c:lblAlgn val="ctr"/>
        <c:lblOffset val="100"/>
        <c:noMultiLvlLbl val="0"/>
      </c:catAx>
      <c:valAx>
        <c:axId val="46261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2615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09317585301838"/>
          <c:y val="6.0185185185185182E-2"/>
          <c:w val="0.79035126859142613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9-4414-BACA-41F2091A69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9-4414-BACA-41F2091A69CE}"/>
              </c:ext>
            </c:extLst>
          </c:dPt>
          <c:dLbls>
            <c:dLbl>
              <c:idx val="0"/>
              <c:layout>
                <c:manualLayout>
                  <c:x val="-0.35837741576666171"/>
                  <c:y val="9.2594415281423148E-3"/>
                </c:manualLayout>
              </c:layout>
              <c:tx>
                <c:rich>
                  <a:bodyPr/>
                  <a:lstStyle/>
                  <a:p>
                    <a:fld id="{635105A8-B97F-4066-A250-2C06A2316D19}" type="VALUE">
                      <a:rPr lang="en-US" b="1" i="1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r>
                      <a:rPr lang="en-US" b="1" i="1">
                        <a:solidFill>
                          <a:srgbClr val="0070C0"/>
                        </a:solidFill>
                      </a:rPr>
                      <a:t>    (63,5 %)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9182844837506"/>
                      <c:h val="0.149537037037037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29-4414-BACA-41F2091A69CE}"/>
                </c:ext>
              </c:extLst>
            </c:dLbl>
            <c:dLbl>
              <c:idx val="1"/>
              <c:layout>
                <c:manualLayout>
                  <c:x val="-0.31035640857392827"/>
                  <c:y val="4.6296296296295869E-3"/>
                </c:manualLayout>
              </c:layout>
              <c:tx>
                <c:rich>
                  <a:bodyPr/>
                  <a:lstStyle/>
                  <a:p>
                    <a:fld id="{925DEEA8-E00D-41CA-A8CE-D361E31BC975}" type="VALUE">
                      <a:rPr lang="en-US" b="1" i="1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r>
                      <a:rPr lang="en-US" b="1" i="1">
                        <a:solidFill>
                          <a:srgbClr val="0070C0"/>
                        </a:solidFill>
                      </a:rPr>
                      <a:t>   (3</a:t>
                    </a:r>
                    <a:r>
                      <a:rPr lang="en-US" b="1" i="1" baseline="0">
                        <a:solidFill>
                          <a:srgbClr val="0070C0"/>
                        </a:solidFill>
                      </a:rPr>
                      <a:t>6,5</a:t>
                    </a:r>
                    <a:r>
                      <a:rPr lang="en-US" b="1" i="1">
                        <a:solidFill>
                          <a:srgbClr val="0070C0"/>
                        </a:solidFill>
                      </a:rPr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F29-4414-BACA-41F2091A6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Casos!$A$18:$A$19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Casos!$B$18:$B$19</c:f>
              <c:numCache>
                <c:formatCode>General</c:formatCode>
                <c:ptCount val="2"/>
                <c:pt idx="0">
                  <c:v>666</c:v>
                </c:pt>
                <c:pt idx="1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29-4414-BACA-41F2091A6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71580032"/>
        <c:axId val="171574936"/>
      </c:barChart>
      <c:catAx>
        <c:axId val="17158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74936"/>
        <c:crosses val="autoZero"/>
        <c:auto val="1"/>
        <c:lblAlgn val="ctr"/>
        <c:lblOffset val="100"/>
        <c:noMultiLvlLbl val="0"/>
      </c:catAx>
      <c:valAx>
        <c:axId val="171574936"/>
        <c:scaling>
          <c:orientation val="minMax"/>
          <c:max val="750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580032"/>
        <c:crosses val="autoZero"/>
        <c:crossBetween val="between"/>
        <c:majorUnit val="5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Casos!$K$2</c:f>
              <c:strCache>
                <c:ptCount val="1"/>
                <c:pt idx="0">
                  <c:v>Fallecidos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(Casos!$J$4,Casos!$J$9,Casos!$J$14,Casos!$J$19,Casos!$J$24,Casos!$J$29,Casos!$J$34,Casos!$J$38:$J$40,Casos!$J$43)</c:f>
              <c:numCache>
                <c:formatCode>General</c:formatCode>
                <c:ptCount val="11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2024</c:v>
                </c:pt>
              </c:numCache>
              <c:extLst/>
            </c:numRef>
          </c:cat>
          <c:val>
            <c:numRef>
              <c:f>(Casos!$K$4,Casos!$K$9,Casos!$K$14,Casos!$K$19,Casos!$K$24,Casos!$K$29,Casos!$K$34,Casos!$K$38:$K$40,Casos!$K$43)</c:f>
              <c:numCache>
                <c:formatCode>General</c:formatCode>
                <c:ptCount val="11"/>
                <c:pt idx="0">
                  <c:v>172</c:v>
                </c:pt>
                <c:pt idx="1">
                  <c:v>285</c:v>
                </c:pt>
                <c:pt idx="2">
                  <c:v>337</c:v>
                </c:pt>
                <c:pt idx="3">
                  <c:v>503</c:v>
                </c:pt>
                <c:pt idx="4">
                  <c:v>603</c:v>
                </c:pt>
                <c:pt idx="5">
                  <c:v>657</c:v>
                </c:pt>
                <c:pt idx="6">
                  <c:v>836</c:v>
                </c:pt>
                <c:pt idx="7">
                  <c:v>891</c:v>
                </c:pt>
                <c:pt idx="8" formatCode="#,##0">
                  <c:v>1046</c:v>
                </c:pt>
                <c:pt idx="9" formatCode="#,##0">
                  <c:v>1016</c:v>
                </c:pt>
                <c:pt idx="10" formatCode="#,##0">
                  <c:v>1049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705-4242-8002-A6BAC30C9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567208"/>
        <c:axId val="584568848"/>
      </c:barChart>
      <c:lineChart>
        <c:grouping val="standard"/>
        <c:varyColors val="0"/>
        <c:ser>
          <c:idx val="1"/>
          <c:order val="1"/>
          <c:tx>
            <c:strRef>
              <c:f>Casos!$L$2</c:f>
              <c:strCache>
                <c:ptCount val="1"/>
                <c:pt idx="0">
                  <c:v>Tasa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(Casos!$J$4,Casos!$J$9,Casos!$J$14,Casos!$J$19,Casos!$J$24,Casos!$J$29,Casos!$J$34,Casos!$J$38:$J$40,Casos!$J$43)</c:f>
              <c:numCache>
                <c:formatCode>General</c:formatCode>
                <c:ptCount val="11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2024</c:v>
                </c:pt>
              </c:numCache>
              <c:extLst/>
            </c:numRef>
          </c:cat>
          <c:val>
            <c:numRef>
              <c:f>(Casos!$L$4,Casos!$L$9,Casos!$L$14,Casos!$L$19,Casos!$L$24,Casos!$L$29,Casos!$L$34,Casos!$L$38:$L$40,Casos!$L$43)</c:f>
              <c:numCache>
                <c:formatCode>0.0</c:formatCode>
                <c:ptCount val="11"/>
                <c:pt idx="0">
                  <c:v>28.043100288648283</c:v>
                </c:pt>
                <c:pt idx="1">
                  <c:v>40.140505854880097</c:v>
                </c:pt>
                <c:pt idx="2">
                  <c:v>46.071961943739161</c:v>
                </c:pt>
                <c:pt idx="3">
                  <c:v>68.528124868870137</c:v>
                </c:pt>
                <c:pt idx="4">
                  <c:v>76.817253537319871</c:v>
                </c:pt>
                <c:pt idx="5">
                  <c:v>78.485481081952813</c:v>
                </c:pt>
                <c:pt idx="6" formatCode="General">
                  <c:v>99.5</c:v>
                </c:pt>
                <c:pt idx="7" formatCode="General">
                  <c:v>105.7</c:v>
                </c:pt>
                <c:pt idx="8" formatCode="General">
                  <c:v>123.6</c:v>
                </c:pt>
                <c:pt idx="9" formatCode="General">
                  <c:v>119.9</c:v>
                </c:pt>
                <c:pt idx="10">
                  <c:v>121.7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705-4242-8002-A6BAC30C9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657736"/>
        <c:axId val="584653800"/>
      </c:lineChart>
      <c:catAx>
        <c:axId val="58456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4568848"/>
        <c:crosses val="autoZero"/>
        <c:auto val="1"/>
        <c:lblAlgn val="ctr"/>
        <c:lblOffset val="100"/>
        <c:noMultiLvlLbl val="0"/>
      </c:catAx>
      <c:valAx>
        <c:axId val="5845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4567208"/>
        <c:crosses val="autoZero"/>
        <c:crossBetween val="between"/>
      </c:valAx>
      <c:valAx>
        <c:axId val="58465380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4657736"/>
        <c:crosses val="max"/>
        <c:crossBetween val="between"/>
      </c:valAx>
      <c:catAx>
        <c:axId val="584657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653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60089708005032"/>
          <c:y val="1.97857337357326E-2"/>
          <c:w val="0.8586312515121598"/>
          <c:h val="0.64390671447048942"/>
        </c:manualLayout>
      </c:layout>
      <c:lineChart>
        <c:grouping val="standard"/>
        <c:varyColors val="0"/>
        <c:ser>
          <c:idx val="0"/>
          <c:order val="0"/>
          <c:tx>
            <c:strRef>
              <c:f>REDYT!$K$2</c:f>
              <c:strCache>
                <c:ptCount val="1"/>
                <c:pt idx="0">
                  <c:v>Andalucía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(REDYT!$J$3,REDYT!$J$5,REDYT!$J$7,REDYT!$J$9,REDYT!$J$11,REDYT!$J$13,REDYT!$J$15,REDYT!$J$17,REDYT!$J$19,REDYT!$J$21,REDYT!$J$23,REDYT!$J$25:$J$26)</c:f>
              <c:numCache>
                <c:formatCode>General</c:formatCode>
                <c:ptCount val="13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  <c:pt idx="8">
                  <c:v>2017</c:v>
                </c:pt>
                <c:pt idx="9">
                  <c:v>2019</c:v>
                </c:pt>
                <c:pt idx="10">
                  <c:v>2021</c:v>
                </c:pt>
                <c:pt idx="11">
                  <c:v>2023</c:v>
                </c:pt>
                <c:pt idx="12">
                  <c:v>2024</c:v>
                </c:pt>
              </c:numCache>
              <c:extLst/>
            </c:numRef>
          </c:cat>
          <c:val>
            <c:numRef>
              <c:f>(REDYT!$K$3,REDYT!$K$5,REDYT!$K$7,REDYT!$K$9,REDYT!$K$11,REDYT!$K$13,REDYT!$K$15,REDYT!$K$17,REDYT!$K$19,REDYT!$K$21,REDYT!$K$23,REDYT!$K$25:$K$26)</c:f>
              <c:numCache>
                <c:formatCode>0.0</c:formatCode>
                <c:ptCount val="13"/>
                <c:pt idx="0">
                  <c:v>112.4</c:v>
                </c:pt>
                <c:pt idx="1">
                  <c:v>118.1</c:v>
                </c:pt>
                <c:pt idx="2">
                  <c:v>120.39</c:v>
                </c:pt>
                <c:pt idx="3">
                  <c:v>117.87</c:v>
                </c:pt>
                <c:pt idx="4">
                  <c:v>118.75</c:v>
                </c:pt>
                <c:pt idx="5">
                  <c:v>113.96</c:v>
                </c:pt>
                <c:pt idx="6">
                  <c:v>123.6</c:v>
                </c:pt>
                <c:pt idx="7">
                  <c:v>124.4</c:v>
                </c:pt>
                <c:pt idx="8">
                  <c:v>131.5</c:v>
                </c:pt>
                <c:pt idx="9">
                  <c:v>149.69999999999999</c:v>
                </c:pt>
                <c:pt idx="10">
                  <c:v>149.42624923472161</c:v>
                </c:pt>
                <c:pt idx="11">
                  <c:v>149.50085271505102</c:v>
                </c:pt>
                <c:pt idx="12">
                  <c:v>150.4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5D2-4A3E-A882-DD6773AA997F}"/>
            </c:ext>
          </c:extLst>
        </c:ser>
        <c:ser>
          <c:idx val="1"/>
          <c:order val="1"/>
          <c:tx>
            <c:strRef>
              <c:f>REDYT!$L$2</c:f>
              <c:strCache>
                <c:ptCount val="1"/>
                <c:pt idx="0">
                  <c:v>REDYT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(REDYT!$J$3,REDYT!$J$5,REDYT!$J$7,REDYT!$J$9,REDYT!$J$11,REDYT!$J$13,REDYT!$J$15,REDYT!$J$17,REDYT!$J$19,REDYT!$J$21,REDYT!$J$23,REDYT!$J$25:$J$26)</c:f>
              <c:numCache>
                <c:formatCode>General</c:formatCode>
                <c:ptCount val="13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2011</c:v>
                </c:pt>
                <c:pt idx="6">
                  <c:v>2013</c:v>
                </c:pt>
                <c:pt idx="7">
                  <c:v>2015</c:v>
                </c:pt>
                <c:pt idx="8">
                  <c:v>2017</c:v>
                </c:pt>
                <c:pt idx="9">
                  <c:v>2019</c:v>
                </c:pt>
                <c:pt idx="10">
                  <c:v>2021</c:v>
                </c:pt>
                <c:pt idx="11">
                  <c:v>2023</c:v>
                </c:pt>
                <c:pt idx="12">
                  <c:v>2024</c:v>
                </c:pt>
              </c:numCache>
              <c:extLst/>
            </c:numRef>
          </c:cat>
          <c:val>
            <c:numRef>
              <c:f>(REDYT!$L$3,REDYT!$L$5,REDYT!$L$7,REDYT!$L$9,REDYT!$L$11,REDYT!$L$13,REDYT!$L$15,REDYT!$L$17,REDYT!$L$19,REDYT!$L$21,REDYT!$L$23,REDYT!$L$25:$L$26)</c:f>
              <c:numCache>
                <c:formatCode>0.0</c:formatCode>
                <c:ptCount val="13"/>
                <c:pt idx="0">
                  <c:v>129</c:v>
                </c:pt>
                <c:pt idx="1">
                  <c:v>132</c:v>
                </c:pt>
                <c:pt idx="2">
                  <c:v>126</c:v>
                </c:pt>
                <c:pt idx="3">
                  <c:v>127.4</c:v>
                </c:pt>
                <c:pt idx="4">
                  <c:v>126.5</c:v>
                </c:pt>
                <c:pt idx="5">
                  <c:v>120.7</c:v>
                </c:pt>
                <c:pt idx="6">
                  <c:v>125.4</c:v>
                </c:pt>
                <c:pt idx="7">
                  <c:v>134.30000000000001</c:v>
                </c:pt>
                <c:pt idx="8">
                  <c:v>141</c:v>
                </c:pt>
                <c:pt idx="9">
                  <c:v>151.69999999999999</c:v>
                </c:pt>
                <c:pt idx="10">
                  <c:v>150.6</c:v>
                </c:pt>
                <c:pt idx="11">
                  <c:v>151.4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5D2-4A3E-A882-DD6773AA9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793951"/>
        <c:axId val="1278805471"/>
      </c:lineChart>
      <c:catAx>
        <c:axId val="12787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8805471"/>
        <c:crosses val="autoZero"/>
        <c:auto val="1"/>
        <c:lblAlgn val="ctr"/>
        <c:lblOffset val="100"/>
        <c:noMultiLvlLbl val="0"/>
      </c:catAx>
      <c:valAx>
        <c:axId val="1278805471"/>
        <c:scaling>
          <c:orientation val="minMax"/>
          <c:max val="155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78793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540045114169034"/>
          <c:y val="5.0925925925925923E-2"/>
          <c:w val="0.60086152968898054"/>
          <c:h val="0.842045056867891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4.898828541001065E-2"/>
                  <c:y val="-9.25907699037620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9531416400426E-2"/>
                      <c:h val="8.9884441528142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06-4409-BD26-97E5C541527B}"/>
                </c:ext>
              </c:extLst>
            </c:dLbl>
            <c:dLbl>
              <c:idx val="10"/>
              <c:layout>
                <c:manualLayout>
                  <c:x val="4.2598509052183174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6-4409-BD26-97E5C5415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Hoja3!$A$2:$A$12</c:f>
              <c:strCache>
                <c:ptCount val="11"/>
                <c:pt idx="0">
                  <c:v>Desconocida / no disponible</c:v>
                </c:pt>
                <c:pt idx="1">
                  <c:v>Infecciosa</c:v>
                </c:pt>
                <c:pt idx="2">
                  <c:v>Miscelánea</c:v>
                </c:pt>
                <c:pt idx="3">
                  <c:v>Neoplasia</c:v>
                </c:pt>
                <c:pt idx="4">
                  <c:v>Abandono de tratamiento</c:v>
                </c:pt>
                <c:pt idx="5">
                  <c:v>Parada cardíaca / otra causa / desconocido</c:v>
                </c:pt>
                <c:pt idx="6">
                  <c:v>Accidente cerebrovascular</c:v>
                </c:pt>
                <c:pt idx="7">
                  <c:v>Fracaso cardíaco</c:v>
                </c:pt>
                <c:pt idx="8">
                  <c:v>Isquemia miocárdica / Infarto</c:v>
                </c:pt>
                <c:pt idx="9">
                  <c:v>Suicidio / rechazo de tratamiento</c:v>
                </c:pt>
                <c:pt idx="10">
                  <c:v>Caquexia</c:v>
                </c:pt>
              </c:strCache>
            </c:strRef>
          </c:cat>
          <c:val>
            <c:numRef>
              <c:f>Hoja3!$B$2:$B$12</c:f>
              <c:numCache>
                <c:formatCode>0</c:formatCode>
                <c:ptCount val="11"/>
                <c:pt idx="0">
                  <c:v>225</c:v>
                </c:pt>
                <c:pt idx="1">
                  <c:v>222</c:v>
                </c:pt>
                <c:pt idx="2">
                  <c:v>163</c:v>
                </c:pt>
                <c:pt idx="3">
                  <c:v>102</c:v>
                </c:pt>
                <c:pt idx="4">
                  <c:v>91</c:v>
                </c:pt>
                <c:pt idx="5">
                  <c:v>66</c:v>
                </c:pt>
                <c:pt idx="6">
                  <c:v>53</c:v>
                </c:pt>
                <c:pt idx="7">
                  <c:v>51</c:v>
                </c:pt>
                <c:pt idx="8">
                  <c:v>50</c:v>
                </c:pt>
                <c:pt idx="9">
                  <c:v>14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6-4409-BD26-97E5C54152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4.25985090521831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6-4409-BD26-97E5C541527B}"/>
                </c:ext>
              </c:extLst>
            </c:dLbl>
            <c:dLbl>
              <c:idx val="9"/>
              <c:layout>
                <c:manualLayout>
                  <c:x val="6.3897763578274758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6-4409-BD26-97E5C54152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Hoja3!$A$2:$A$12</c:f>
              <c:strCache>
                <c:ptCount val="11"/>
                <c:pt idx="0">
                  <c:v>Desconocida / no disponible</c:v>
                </c:pt>
                <c:pt idx="1">
                  <c:v>Infecciosa</c:v>
                </c:pt>
                <c:pt idx="2">
                  <c:v>Miscelánea</c:v>
                </c:pt>
                <c:pt idx="3">
                  <c:v>Neoplasia</c:v>
                </c:pt>
                <c:pt idx="4">
                  <c:v>Abandono de tratamiento</c:v>
                </c:pt>
                <c:pt idx="5">
                  <c:v>Parada cardíaca / otra causa / desconocido</c:v>
                </c:pt>
                <c:pt idx="6">
                  <c:v>Accidente cerebrovascular</c:v>
                </c:pt>
                <c:pt idx="7">
                  <c:v>Fracaso cardíaco</c:v>
                </c:pt>
                <c:pt idx="8">
                  <c:v>Isquemia miocárdica / Infarto</c:v>
                </c:pt>
                <c:pt idx="9">
                  <c:v>Suicidio / rechazo de tratamiento</c:v>
                </c:pt>
                <c:pt idx="10">
                  <c:v>Caquexia</c:v>
                </c:pt>
              </c:strCache>
            </c:strRef>
          </c:cat>
          <c:val>
            <c:numRef>
              <c:f>Hoja3!$C$2:$C$12</c:f>
              <c:numCache>
                <c:formatCode>General</c:formatCode>
                <c:ptCount val="11"/>
                <c:pt idx="0">
                  <c:v>21.4</c:v>
                </c:pt>
                <c:pt idx="1">
                  <c:v>21.2</c:v>
                </c:pt>
                <c:pt idx="2">
                  <c:v>15.5</c:v>
                </c:pt>
                <c:pt idx="3">
                  <c:v>9.6999999999999993</c:v>
                </c:pt>
                <c:pt idx="4">
                  <c:v>8.6999999999999993</c:v>
                </c:pt>
                <c:pt idx="5">
                  <c:v>6.3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4.8</c:v>
                </c:pt>
                <c:pt idx="9">
                  <c:v>1.3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6-4409-BD26-97E5C54152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7599888"/>
        <c:axId val="827608888"/>
      </c:barChart>
      <c:catAx>
        <c:axId val="82759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27608888"/>
        <c:crosses val="autoZero"/>
        <c:auto val="1"/>
        <c:lblAlgn val="ctr"/>
        <c:lblOffset val="100"/>
        <c:noMultiLvlLbl val="0"/>
      </c:catAx>
      <c:valAx>
        <c:axId val="827608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2759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'Causa 2'!$A$2:$A$11</c:f>
              <c:strCache>
                <c:ptCount val="10"/>
                <c:pt idx="0">
                  <c:v>Causa de muerte incierta</c:v>
                </c:pt>
                <c:pt idx="1">
                  <c:v>Septicemia (Sepsis / Shock Séptico)</c:v>
                </c:pt>
                <c:pt idx="2">
                  <c:v>Neoplasia por Tumor Sólido (Excluida 66)</c:v>
                </c:pt>
                <c:pt idx="3">
                  <c:v>Interrupción del Ttº por razones médicas</c:v>
                </c:pt>
                <c:pt idx="4">
                  <c:v>Pcardíaca / Muerte súbita</c:v>
                </c:pt>
                <c:pt idx="5">
                  <c:v>Otras causas de muerte conocida</c:v>
                </c:pt>
                <c:pt idx="6">
                  <c:v>AVC</c:v>
                </c:pt>
                <c:pt idx="7">
                  <c:v>Isquemia e Infarto de Miocardio</c:v>
                </c:pt>
                <c:pt idx="8">
                  <c:v>Otras causas de Insuficiencia Cardíaca</c:v>
                </c:pt>
                <c:pt idx="9">
                  <c:v>Infección Pulmonar Bacteriana</c:v>
                </c:pt>
              </c:strCache>
            </c:strRef>
          </c:cat>
          <c:val>
            <c:numRef>
              <c:f>'Causa 2'!$B$2:$B$11</c:f>
              <c:numCache>
                <c:formatCode>0</c:formatCode>
                <c:ptCount val="10"/>
                <c:pt idx="0">
                  <c:v>225</c:v>
                </c:pt>
                <c:pt idx="1">
                  <c:v>154</c:v>
                </c:pt>
                <c:pt idx="2">
                  <c:v>85</c:v>
                </c:pt>
                <c:pt idx="3">
                  <c:v>82</c:v>
                </c:pt>
                <c:pt idx="4">
                  <c:v>66</c:v>
                </c:pt>
                <c:pt idx="5">
                  <c:v>63</c:v>
                </c:pt>
                <c:pt idx="6">
                  <c:v>53</c:v>
                </c:pt>
                <c:pt idx="7">
                  <c:v>50</c:v>
                </c:pt>
                <c:pt idx="8">
                  <c:v>48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F-4E88-9E1F-07A9CBBA354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'Causa 2'!$A$2:$A$11</c:f>
              <c:strCache>
                <c:ptCount val="10"/>
                <c:pt idx="0">
                  <c:v>Causa de muerte incierta</c:v>
                </c:pt>
                <c:pt idx="1">
                  <c:v>Septicemia (Sepsis / Shock Séptico)</c:v>
                </c:pt>
                <c:pt idx="2">
                  <c:v>Neoplasia por Tumor Sólido (Excluida 66)</c:v>
                </c:pt>
                <c:pt idx="3">
                  <c:v>Interrupción del Ttº por razones médicas</c:v>
                </c:pt>
                <c:pt idx="4">
                  <c:v>Pcardíaca / Muerte súbita</c:v>
                </c:pt>
                <c:pt idx="5">
                  <c:v>Otras causas de muerte conocida</c:v>
                </c:pt>
                <c:pt idx="6">
                  <c:v>AVC</c:v>
                </c:pt>
                <c:pt idx="7">
                  <c:v>Isquemia e Infarto de Miocardio</c:v>
                </c:pt>
                <c:pt idx="8">
                  <c:v>Otras causas de Insuficiencia Cardíaca</c:v>
                </c:pt>
                <c:pt idx="9">
                  <c:v>Infección Pulmonar Bacteriana</c:v>
                </c:pt>
              </c:strCache>
            </c:strRef>
          </c:cat>
          <c:val>
            <c:numRef>
              <c:f>'Causa 2'!$C$2:$C$11</c:f>
              <c:numCache>
                <c:formatCode>General</c:formatCode>
                <c:ptCount val="10"/>
                <c:pt idx="0">
                  <c:v>21.4</c:v>
                </c:pt>
                <c:pt idx="1">
                  <c:v>14.7</c:v>
                </c:pt>
                <c:pt idx="2">
                  <c:v>8.1</c:v>
                </c:pt>
                <c:pt idx="3">
                  <c:v>7.8</c:v>
                </c:pt>
                <c:pt idx="4">
                  <c:v>6.3</c:v>
                </c:pt>
                <c:pt idx="5">
                  <c:v>6</c:v>
                </c:pt>
                <c:pt idx="6">
                  <c:v>5.0999999999999996</c:v>
                </c:pt>
                <c:pt idx="7">
                  <c:v>4.8</c:v>
                </c:pt>
                <c:pt idx="8">
                  <c:v>4.5999999999999996</c:v>
                </c:pt>
                <c:pt idx="9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F-4E88-9E1F-07A9CBBA35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3930312"/>
        <c:axId val="853928152"/>
      </c:barChart>
      <c:catAx>
        <c:axId val="853930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53928152"/>
        <c:crosses val="autoZero"/>
        <c:auto val="1"/>
        <c:lblAlgn val="ctr"/>
        <c:lblOffset val="100"/>
        <c:noMultiLvlLbl val="0"/>
      </c:catAx>
      <c:valAx>
        <c:axId val="85392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5393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'Causa 2'!$J$36</c:f>
              <c:strCache>
                <c:ptCount val="1"/>
                <c:pt idx="0">
                  <c:v>Infecciosa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'Causa 2'!$K$35:$M$35</c:f>
              <c:strCache>
                <c:ptCount val="3"/>
                <c:pt idx="0">
                  <c:v>HD</c:v>
                </c:pt>
                <c:pt idx="1">
                  <c:v>DP</c:v>
                </c:pt>
                <c:pt idx="2">
                  <c:v>Tx</c:v>
                </c:pt>
              </c:strCache>
            </c:strRef>
          </c:cat>
          <c:val>
            <c:numRef>
              <c:f>'Causa 2'!$K$36:$M$36</c:f>
              <c:numCache>
                <c:formatCode>0.0%</c:formatCode>
                <c:ptCount val="3"/>
                <c:pt idx="0">
                  <c:v>0.20799999999999999</c:v>
                </c:pt>
                <c:pt idx="1">
                  <c:v>0.104</c:v>
                </c:pt>
                <c:pt idx="2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5-4590-B1D5-14DA910B4837}"/>
            </c:ext>
          </c:extLst>
        </c:ser>
        <c:ser>
          <c:idx val="1"/>
          <c:order val="1"/>
          <c:tx>
            <c:strRef>
              <c:f>'Causa 2'!$J$37</c:f>
              <c:strCache>
                <c:ptCount val="1"/>
                <c:pt idx="0">
                  <c:v>Insf. Cardíaca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'Causa 2'!$K$35:$M$35</c:f>
              <c:strCache>
                <c:ptCount val="3"/>
                <c:pt idx="0">
                  <c:v>HD</c:v>
                </c:pt>
                <c:pt idx="1">
                  <c:v>DP</c:v>
                </c:pt>
                <c:pt idx="2">
                  <c:v>Tx</c:v>
                </c:pt>
              </c:strCache>
            </c:strRef>
          </c:cat>
          <c:val>
            <c:numRef>
              <c:f>'Causa 2'!$K$37:$M$37</c:f>
              <c:numCache>
                <c:formatCode>0.0%</c:formatCode>
                <c:ptCount val="3"/>
                <c:pt idx="0">
                  <c:v>4.2999999999999997E-2</c:v>
                </c:pt>
                <c:pt idx="1">
                  <c:v>0.14599999999999999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5-4590-B1D5-14DA910B4837}"/>
            </c:ext>
          </c:extLst>
        </c:ser>
        <c:ser>
          <c:idx val="2"/>
          <c:order val="2"/>
          <c:tx>
            <c:strRef>
              <c:f>'Causa 2'!$J$38</c:f>
              <c:strCache>
                <c:ptCount val="1"/>
                <c:pt idx="0">
                  <c:v>Neoplasia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'Causa 2'!$K$35:$M$35</c:f>
              <c:strCache>
                <c:ptCount val="3"/>
                <c:pt idx="0">
                  <c:v>HD</c:v>
                </c:pt>
                <c:pt idx="1">
                  <c:v>DP</c:v>
                </c:pt>
                <c:pt idx="2">
                  <c:v>Tx</c:v>
                </c:pt>
              </c:strCache>
            </c:strRef>
          </c:cat>
          <c:val>
            <c:numRef>
              <c:f>'Causa 2'!$K$38:$M$38</c:f>
              <c:numCache>
                <c:formatCode>0.0%</c:formatCode>
                <c:ptCount val="3"/>
                <c:pt idx="0">
                  <c:v>7.6999999999999999E-2</c:v>
                </c:pt>
                <c:pt idx="1">
                  <c:v>0.104</c:v>
                </c:pt>
                <c:pt idx="2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5-4590-B1D5-14DA910B4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809256"/>
        <c:axId val="810810336"/>
      </c:barChart>
      <c:catAx>
        <c:axId val="81080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0810336"/>
        <c:crosses val="autoZero"/>
        <c:auto val="1"/>
        <c:lblAlgn val="ctr"/>
        <c:lblOffset val="100"/>
        <c:noMultiLvlLbl val="0"/>
      </c:catAx>
      <c:valAx>
        <c:axId val="81081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10809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COVID!$U$2:$U$7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COVID!$V$2:$V$7</c:f>
              <c:numCache>
                <c:formatCode>General</c:formatCode>
                <c:ptCount val="6"/>
                <c:pt idx="0">
                  <c:v>7</c:v>
                </c:pt>
                <c:pt idx="1">
                  <c:v>66</c:v>
                </c:pt>
                <c:pt idx="2">
                  <c:v>92</c:v>
                </c:pt>
                <c:pt idx="3">
                  <c:v>73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2-412F-AACC-725B4570CC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8924328"/>
        <c:axId val="808926128"/>
      </c:lineChart>
      <c:catAx>
        <c:axId val="80892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08926128"/>
        <c:crosses val="autoZero"/>
        <c:auto val="1"/>
        <c:lblAlgn val="ctr"/>
        <c:lblOffset val="100"/>
        <c:noMultiLvlLbl val="0"/>
      </c:catAx>
      <c:valAx>
        <c:axId val="8089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0892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GEdad!$B$2</c:f>
              <c:strCache>
                <c:ptCount val="1"/>
                <c:pt idx="0">
                  <c:v>Pacientes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GEdad!$A$3:$A$7</c:f>
              <c:strCache>
                <c:ptCount val="5"/>
                <c:pt idx="0">
                  <c:v>0-17</c:v>
                </c:pt>
                <c:pt idx="1">
                  <c:v>18-44 a.</c:v>
                </c:pt>
                <c:pt idx="2">
                  <c:v>45-64 a.</c:v>
                </c:pt>
                <c:pt idx="3">
                  <c:v>65-74 a.</c:v>
                </c:pt>
                <c:pt idx="4">
                  <c:v>&gt;=75 a.</c:v>
                </c:pt>
              </c:strCache>
              <c:extLst xmlns:c15="http://schemas.microsoft.com/office/drawing/2012/chart"/>
            </c:strRef>
          </c:cat>
          <c:val>
            <c:numRef>
              <c:f>GEdad!$B$3:$B$7</c:f>
              <c:numCache>
                <c:formatCode>General</c:formatCode>
                <c:ptCount val="5"/>
                <c:pt idx="0">
                  <c:v>0</c:v>
                </c:pt>
                <c:pt idx="1">
                  <c:v>22</c:v>
                </c:pt>
                <c:pt idx="2">
                  <c:v>195</c:v>
                </c:pt>
                <c:pt idx="3">
                  <c:v>274</c:v>
                </c:pt>
                <c:pt idx="4">
                  <c:v>558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37F-4036-8639-77B7342F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939856"/>
        <c:axId val="63094116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GEdad!$C$2</c15:sqref>
                        </c15:formulaRef>
                      </c:ext>
                    </c:extLst>
                    <c:strCache>
                      <c:ptCount val="1"/>
                      <c:pt idx="0">
                        <c:v>Porcentaje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GEdad!$A$3:$A$7</c15:sqref>
                        </c15:formulaRef>
                      </c:ext>
                    </c:extLst>
                    <c:strCache>
                      <c:ptCount val="5"/>
                      <c:pt idx="0">
                        <c:v>0-17</c:v>
                      </c:pt>
                      <c:pt idx="1">
                        <c:v>18-44 a.</c:v>
                      </c:pt>
                      <c:pt idx="2">
                        <c:v>45-64 a.</c:v>
                      </c:pt>
                      <c:pt idx="3">
                        <c:v>65-74 a.</c:v>
                      </c:pt>
                      <c:pt idx="4">
                        <c:v>&gt;=75 a.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GEdad!$C$3:$C$7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2.1</c:v>
                      </c:pt>
                      <c:pt idx="2">
                        <c:v>18.600000000000001</c:v>
                      </c:pt>
                      <c:pt idx="3">
                        <c:v>26.1</c:v>
                      </c:pt>
                      <c:pt idx="4">
                        <c:v>53.2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37F-4036-8639-77B7342F1836}"/>
                  </c:ext>
                </c:extLst>
              </c15:ser>
            </c15:filteredBarSeries>
          </c:ext>
        </c:extLst>
      </c:barChart>
      <c:catAx>
        <c:axId val="6309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941168"/>
        <c:crosses val="autoZero"/>
        <c:auto val="1"/>
        <c:lblAlgn val="ctr"/>
        <c:lblOffset val="100"/>
        <c:noMultiLvlLbl val="0"/>
      </c:catAx>
      <c:valAx>
        <c:axId val="6309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939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MPrecoz!$B$1</c:f>
              <c:strCache>
                <c:ptCount val="1"/>
                <c:pt idx="0">
                  <c:v>Casos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MPrecoz!$A$2:$A$19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MPrecoz!$B$2:$B$19</c:f>
              <c:numCache>
                <c:formatCode>General</c:formatCode>
                <c:ptCount val="18"/>
                <c:pt idx="0">
                  <c:v>47</c:v>
                </c:pt>
                <c:pt idx="1">
                  <c:v>41</c:v>
                </c:pt>
                <c:pt idx="2">
                  <c:v>31</c:v>
                </c:pt>
                <c:pt idx="3">
                  <c:v>37</c:v>
                </c:pt>
                <c:pt idx="4">
                  <c:v>34</c:v>
                </c:pt>
                <c:pt idx="5">
                  <c:v>47</c:v>
                </c:pt>
                <c:pt idx="6">
                  <c:v>39</c:v>
                </c:pt>
                <c:pt idx="7">
                  <c:v>29</c:v>
                </c:pt>
                <c:pt idx="8">
                  <c:v>36</c:v>
                </c:pt>
                <c:pt idx="9">
                  <c:v>47</c:v>
                </c:pt>
                <c:pt idx="10">
                  <c:v>44</c:v>
                </c:pt>
                <c:pt idx="11">
                  <c:v>38</c:v>
                </c:pt>
                <c:pt idx="12">
                  <c:v>43</c:v>
                </c:pt>
                <c:pt idx="13">
                  <c:v>39</c:v>
                </c:pt>
                <c:pt idx="14">
                  <c:v>37</c:v>
                </c:pt>
                <c:pt idx="15">
                  <c:v>41</c:v>
                </c:pt>
                <c:pt idx="16">
                  <c:v>48</c:v>
                </c:pt>
                <c:pt idx="17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2-4F51-9952-103889AE0C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3272816"/>
        <c:axId val="1532732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MPrecoz!$C$1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MPrecoz!$A$2:$A$19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MPrecoz!$C$2:$C$19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7.0149253731343286</c:v>
                      </c:pt>
                      <c:pt idx="1">
                        <c:v>5.7991513437057991</c:v>
                      </c:pt>
                      <c:pt idx="2">
                        <c:v>4.5255474452554747</c:v>
                      </c:pt>
                      <c:pt idx="3">
                        <c:v>5.6316590563165905</c:v>
                      </c:pt>
                      <c:pt idx="4">
                        <c:v>5.0595238095238093</c:v>
                      </c:pt>
                      <c:pt idx="5">
                        <c:v>6.9526627218934909</c:v>
                      </c:pt>
                      <c:pt idx="6">
                        <c:v>5.3278688524590168</c:v>
                      </c:pt>
                      <c:pt idx="7">
                        <c:v>3.7564766839378239</c:v>
                      </c:pt>
                      <c:pt idx="8">
                        <c:v>4.3062200956937797</c:v>
                      </c:pt>
                      <c:pt idx="9">
                        <c:v>5.8676654182272161</c:v>
                      </c:pt>
                      <c:pt idx="10">
                        <c:v>5.3855569155446759</c:v>
                      </c:pt>
                      <c:pt idx="11">
                        <c:v>4.1804180418041801</c:v>
                      </c:pt>
                      <c:pt idx="12">
                        <c:v>4.8260381593714925</c:v>
                      </c:pt>
                      <c:pt idx="13">
                        <c:v>3.7284894837476101</c:v>
                      </c:pt>
                      <c:pt idx="14">
                        <c:v>3.6417322834645671</c:v>
                      </c:pt>
                      <c:pt idx="15">
                        <c:v>3.6417322834645671</c:v>
                      </c:pt>
                      <c:pt idx="16" formatCode="General">
                        <c:v>4.8</c:v>
                      </c:pt>
                      <c:pt idx="17" formatCode="General">
                        <c:v>4.7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DC2-4F51-9952-103889AE0CA5}"/>
                  </c:ext>
                </c:extLst>
              </c15:ser>
            </c15:filteredLineSeries>
          </c:ext>
        </c:extLst>
      </c:lineChart>
      <c:catAx>
        <c:axId val="15327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273208"/>
        <c:crosses val="autoZero"/>
        <c:auto val="1"/>
        <c:lblAlgn val="ctr"/>
        <c:lblOffset val="100"/>
        <c:noMultiLvlLbl val="0"/>
      </c:catAx>
      <c:valAx>
        <c:axId val="153273208"/>
        <c:scaling>
          <c:orientation val="minMax"/>
          <c:min val="25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27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MPrecoz!$C$1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MPrecoz!$A$2:$A$19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MPrecoz!$C$2:$C$19</c:f>
              <c:numCache>
                <c:formatCode>0.0</c:formatCode>
                <c:ptCount val="18"/>
                <c:pt idx="0">
                  <c:v>7.0149253731343286</c:v>
                </c:pt>
                <c:pt idx="1">
                  <c:v>5.7991513437057991</c:v>
                </c:pt>
                <c:pt idx="2">
                  <c:v>4.5255474452554747</c:v>
                </c:pt>
                <c:pt idx="3">
                  <c:v>5.6316590563165905</c:v>
                </c:pt>
                <c:pt idx="4">
                  <c:v>5.0595238095238093</c:v>
                </c:pt>
                <c:pt idx="5">
                  <c:v>6.9526627218934909</c:v>
                </c:pt>
                <c:pt idx="6">
                  <c:v>5.3278688524590168</c:v>
                </c:pt>
                <c:pt idx="7">
                  <c:v>3.7564766839378239</c:v>
                </c:pt>
                <c:pt idx="8">
                  <c:v>4.3062200956937797</c:v>
                </c:pt>
                <c:pt idx="9">
                  <c:v>5.8676654182272161</c:v>
                </c:pt>
                <c:pt idx="10">
                  <c:v>5.3855569155446759</c:v>
                </c:pt>
                <c:pt idx="11">
                  <c:v>4.1804180418041801</c:v>
                </c:pt>
                <c:pt idx="12">
                  <c:v>4.8260381593714925</c:v>
                </c:pt>
                <c:pt idx="13">
                  <c:v>3.7284894837476101</c:v>
                </c:pt>
                <c:pt idx="14">
                  <c:v>3.6417322834645671</c:v>
                </c:pt>
                <c:pt idx="15">
                  <c:v>3.6417322834645671</c:v>
                </c:pt>
                <c:pt idx="16" formatCode="General">
                  <c:v>4.8</c:v>
                </c:pt>
                <c:pt idx="17" formatCode="General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A-485F-9D2D-80C552E074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271640"/>
        <c:axId val="153270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MPrecoz!$B$1</c15:sqref>
                        </c15:formulaRef>
                      </c:ext>
                    </c:extLst>
                    <c:strCache>
                      <c:ptCount val="1"/>
                      <c:pt idx="0">
                        <c:v>Casos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MPrecoz!$A$2:$A$19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MPrecoz!$B$2:$B$19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47</c:v>
                      </c:pt>
                      <c:pt idx="1">
                        <c:v>41</c:v>
                      </c:pt>
                      <c:pt idx="2">
                        <c:v>31</c:v>
                      </c:pt>
                      <c:pt idx="3">
                        <c:v>37</c:v>
                      </c:pt>
                      <c:pt idx="4">
                        <c:v>34</c:v>
                      </c:pt>
                      <c:pt idx="5">
                        <c:v>47</c:v>
                      </c:pt>
                      <c:pt idx="6">
                        <c:v>39</c:v>
                      </c:pt>
                      <c:pt idx="7">
                        <c:v>29</c:v>
                      </c:pt>
                      <c:pt idx="8">
                        <c:v>36</c:v>
                      </c:pt>
                      <c:pt idx="9">
                        <c:v>47</c:v>
                      </c:pt>
                      <c:pt idx="10">
                        <c:v>44</c:v>
                      </c:pt>
                      <c:pt idx="11">
                        <c:v>38</c:v>
                      </c:pt>
                      <c:pt idx="12">
                        <c:v>43</c:v>
                      </c:pt>
                      <c:pt idx="13">
                        <c:v>39</c:v>
                      </c:pt>
                      <c:pt idx="14">
                        <c:v>37</c:v>
                      </c:pt>
                      <c:pt idx="15">
                        <c:v>41</c:v>
                      </c:pt>
                      <c:pt idx="16">
                        <c:v>48</c:v>
                      </c:pt>
                      <c:pt idx="17">
                        <c:v>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94A-485F-9D2D-80C552E07475}"/>
                  </c:ext>
                </c:extLst>
              </c15:ser>
            </c15:filteredBarSeries>
          </c:ext>
        </c:extLst>
      </c:barChart>
      <c:catAx>
        <c:axId val="15327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270464"/>
        <c:crosses val="autoZero"/>
        <c:auto val="1"/>
        <c:lblAlgn val="ctr"/>
        <c:lblOffset val="100"/>
        <c:noMultiLvlLbl val="0"/>
      </c:catAx>
      <c:valAx>
        <c:axId val="1532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27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'GEdad 1'!$B$4</c:f>
              <c:strCache>
                <c:ptCount val="1"/>
                <c:pt idx="0">
                  <c:v>Hombre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('GEdad 1'!$A$5:$A$11,'GEdad 1'!$A$16,'GEdad 1'!$A$20)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('GEdad 1'!$B$5:$B$11,'GEdad 1'!$B$16,'GEdad 1'!$B$20)</c:f>
              <c:numCache>
                <c:formatCode>0</c:formatCode>
                <c:ptCount val="9"/>
                <c:pt idx="0">
                  <c:v>45.26</c:v>
                </c:pt>
                <c:pt idx="1">
                  <c:v>49.82</c:v>
                </c:pt>
                <c:pt idx="2">
                  <c:v>55.02</c:v>
                </c:pt>
                <c:pt idx="3">
                  <c:v>57.2</c:v>
                </c:pt>
                <c:pt idx="4">
                  <c:v>60.76</c:v>
                </c:pt>
                <c:pt idx="5">
                  <c:v>60.86</c:v>
                </c:pt>
                <c:pt idx="6">
                  <c:v>62.45</c:v>
                </c:pt>
                <c:pt idx="7">
                  <c:v>64.760000000000005</c:v>
                </c:pt>
                <c:pt idx="8">
                  <c:v>65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45C-4DED-A9E6-32539E91CE02}"/>
            </c:ext>
          </c:extLst>
        </c:ser>
        <c:ser>
          <c:idx val="1"/>
          <c:order val="1"/>
          <c:tx>
            <c:strRef>
              <c:f>'GEdad 1'!$C$4</c:f>
              <c:strCache>
                <c:ptCount val="1"/>
                <c:pt idx="0">
                  <c:v>Mujer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('GEdad 1'!$A$5:$A$11,'GEdad 1'!$A$16,'GEdad 1'!$A$20)</c:f>
              <c:numCache>
                <c:formatCode>General</c:formatCode>
                <c:ptCount val="9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2015</c:v>
                </c:pt>
                <c:pt idx="7">
                  <c:v>2020</c:v>
                </c:pt>
                <c:pt idx="8">
                  <c:v>2024</c:v>
                </c:pt>
              </c:numCache>
              <c:extLst/>
            </c:numRef>
          </c:cat>
          <c:val>
            <c:numRef>
              <c:f>('GEdad 1'!$C$5:$C$11,'GEdad 1'!$C$16,'GEdad 1'!$C$20)</c:f>
              <c:numCache>
                <c:formatCode>0</c:formatCode>
                <c:ptCount val="9"/>
                <c:pt idx="0">
                  <c:v>49.08</c:v>
                </c:pt>
                <c:pt idx="1">
                  <c:v>50.58</c:v>
                </c:pt>
                <c:pt idx="2">
                  <c:v>56.31</c:v>
                </c:pt>
                <c:pt idx="3">
                  <c:v>61.98</c:v>
                </c:pt>
                <c:pt idx="4">
                  <c:v>63.1</c:v>
                </c:pt>
                <c:pt idx="5">
                  <c:v>62.75</c:v>
                </c:pt>
                <c:pt idx="6">
                  <c:v>61.8</c:v>
                </c:pt>
                <c:pt idx="7">
                  <c:v>63.92</c:v>
                </c:pt>
                <c:pt idx="8">
                  <c:v>65.069999999999993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45C-4DED-A9E6-32539E91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21112"/>
        <c:axId val="15512581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'GEdad 1'!$D$4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('GEdad 1'!$A$5:$A$11,'GEdad 1'!$A$16,'GEdad 1'!$A$20)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1985</c:v>
                      </c:pt>
                      <c:pt idx="1">
                        <c:v>1990</c:v>
                      </c:pt>
                      <c:pt idx="2">
                        <c:v>1995</c:v>
                      </c:pt>
                      <c:pt idx="3">
                        <c:v>2000</c:v>
                      </c:pt>
                      <c:pt idx="4">
                        <c:v>2005</c:v>
                      </c:pt>
                      <c:pt idx="5">
                        <c:v>2010</c:v>
                      </c:pt>
                      <c:pt idx="6">
                        <c:v>2015</c:v>
                      </c:pt>
                      <c:pt idx="7">
                        <c:v>2020</c:v>
                      </c:pt>
                      <c:pt idx="8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('GEdad 1'!$D$5:$D$11,'GEdad 1'!$D$16,'GEdad 1'!$D$20)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46.93</c:v>
                      </c:pt>
                      <c:pt idx="1">
                        <c:v>50.1</c:v>
                      </c:pt>
                      <c:pt idx="2">
                        <c:v>55.56</c:v>
                      </c:pt>
                      <c:pt idx="3">
                        <c:v>59.14</c:v>
                      </c:pt>
                      <c:pt idx="4">
                        <c:v>61.7</c:v>
                      </c:pt>
                      <c:pt idx="5">
                        <c:v>61.58</c:v>
                      </c:pt>
                      <c:pt idx="6">
                        <c:v>62.22</c:v>
                      </c:pt>
                      <c:pt idx="7">
                        <c:v>64.459999999999994</c:v>
                      </c:pt>
                      <c:pt idx="8">
                        <c:v>65.37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45C-4DED-A9E6-32539E91CE02}"/>
                  </c:ext>
                </c:extLst>
              </c15:ser>
            </c15:filteredLineSeries>
          </c:ext>
        </c:extLst>
      </c:lineChart>
      <c:catAx>
        <c:axId val="1551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5816"/>
        <c:crosses val="autoZero"/>
        <c:auto val="1"/>
        <c:lblAlgn val="ctr"/>
        <c:lblOffset val="100"/>
        <c:noMultiLvlLbl val="0"/>
      </c:catAx>
      <c:valAx>
        <c:axId val="155125816"/>
        <c:scaling>
          <c:orientation val="minMax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21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21936333457941E-2"/>
          <c:y val="0.16635453802010131"/>
          <c:w val="0.92632233824368493"/>
          <c:h val="0.4371339863843465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'GEdad 1'!$B$23:$B$31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'GEdad 1'!$C$23:$C$31</c:f>
              <c:numCache>
                <c:formatCode>0.0</c:formatCode>
                <c:ptCount val="9"/>
                <c:pt idx="0">
                  <c:v>61.01</c:v>
                </c:pt>
                <c:pt idx="1">
                  <c:v>66.83</c:v>
                </c:pt>
                <c:pt idx="2">
                  <c:v>67.45</c:v>
                </c:pt>
                <c:pt idx="3">
                  <c:v>63.46</c:v>
                </c:pt>
                <c:pt idx="4">
                  <c:v>65.209999999999994</c:v>
                </c:pt>
                <c:pt idx="5">
                  <c:v>64.94</c:v>
                </c:pt>
                <c:pt idx="6">
                  <c:v>64.44</c:v>
                </c:pt>
                <c:pt idx="7">
                  <c:v>64</c:v>
                </c:pt>
                <c:pt idx="8">
                  <c:v>64.790000000000006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D-4714-A958-33898EBE29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54724904"/>
        <c:axId val="154724512"/>
      </c:barChart>
      <c:catAx>
        <c:axId val="15472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724512"/>
        <c:crosses val="autoZero"/>
        <c:auto val="1"/>
        <c:lblAlgn val="ctr"/>
        <c:lblOffset val="100"/>
        <c:noMultiLvlLbl val="0"/>
      </c:catAx>
      <c:valAx>
        <c:axId val="1547245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472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'GEdad 1'!$V$12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'GEdad 1'!$U$13:$U$17</c:f>
              <c:strCache>
                <c:ptCount val="5"/>
                <c:pt idx="0">
                  <c:v>0-17 a</c:v>
                </c:pt>
                <c:pt idx="1">
                  <c:v>18-44 a.</c:v>
                </c:pt>
                <c:pt idx="2">
                  <c:v>45-64 a.</c:v>
                </c:pt>
                <c:pt idx="3">
                  <c:v>65-74 a.</c:v>
                </c:pt>
                <c:pt idx="4">
                  <c:v>&gt;=75 a.</c:v>
                </c:pt>
              </c:strCache>
            </c:strRef>
          </c:cat>
          <c:val>
            <c:numRef>
              <c:f>'GEdad 1'!$V$13:$V$17</c:f>
              <c:numCache>
                <c:formatCode>0.0</c:formatCode>
                <c:ptCount val="5"/>
                <c:pt idx="0">
                  <c:v>1.2</c:v>
                </c:pt>
                <c:pt idx="1">
                  <c:v>9.4</c:v>
                </c:pt>
                <c:pt idx="2">
                  <c:v>32.200000000000003</c:v>
                </c:pt>
                <c:pt idx="3">
                  <c:v>26.5</c:v>
                </c:pt>
                <c:pt idx="4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A2-4AD5-8F26-62DA63E03911}"/>
            </c:ext>
          </c:extLst>
        </c:ser>
        <c:ser>
          <c:idx val="1"/>
          <c:order val="1"/>
          <c:tx>
            <c:strRef>
              <c:f>'GEdad 1'!$W$12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'GEdad 1'!$U$13:$U$17</c:f>
              <c:strCache>
                <c:ptCount val="5"/>
                <c:pt idx="0">
                  <c:v>0-17 a</c:v>
                </c:pt>
                <c:pt idx="1">
                  <c:v>18-44 a.</c:v>
                </c:pt>
                <c:pt idx="2">
                  <c:v>45-64 a.</c:v>
                </c:pt>
                <c:pt idx="3">
                  <c:v>65-74 a.</c:v>
                </c:pt>
                <c:pt idx="4">
                  <c:v>&gt;=75 a.</c:v>
                </c:pt>
              </c:strCache>
            </c:strRef>
          </c:cat>
          <c:val>
            <c:numRef>
              <c:f>'GEdad 1'!$W$13:$W$17</c:f>
              <c:numCache>
                <c:formatCode>General</c:formatCode>
                <c:ptCount val="5"/>
                <c:pt idx="0">
                  <c:v>16</c:v>
                </c:pt>
                <c:pt idx="1">
                  <c:v>122</c:v>
                </c:pt>
                <c:pt idx="2">
                  <c:v>417</c:v>
                </c:pt>
                <c:pt idx="3">
                  <c:v>344</c:v>
                </c:pt>
                <c:pt idx="4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A2-4AD5-8F26-62DA63E03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161776"/>
        <c:axId val="400140176"/>
      </c:barChart>
      <c:catAx>
        <c:axId val="40016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0140176"/>
        <c:crosses val="autoZero"/>
        <c:auto val="1"/>
        <c:lblAlgn val="ctr"/>
        <c:lblOffset val="100"/>
        <c:noMultiLvlLbl val="0"/>
      </c:catAx>
      <c:valAx>
        <c:axId val="400140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016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ERP!$C$13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ERP!$A$14:$A$20</c:f>
              <c:strCache>
                <c:ptCount val="7"/>
                <c:pt idx="0">
                  <c:v>Diabetes</c:v>
                </c:pt>
                <c:pt idx="1">
                  <c:v>Trastornos renales diversos</c:v>
                </c:pt>
                <c:pt idx="2">
                  <c:v>Enf. Glomerular</c:v>
                </c:pt>
                <c:pt idx="3">
                  <c:v>HTA - Enf renal vascular</c:v>
                </c:pt>
                <c:pt idx="4">
                  <c:v>Enf. Tubulointersticial</c:v>
                </c:pt>
                <c:pt idx="5">
                  <c:v>Nefropatías hereditarias / familiares</c:v>
                </c:pt>
                <c:pt idx="6">
                  <c:v>Otras Enf sistémicas que afectan al riñón</c:v>
                </c:pt>
              </c:strCache>
            </c:strRef>
          </c:cat>
          <c:val>
            <c:numRef>
              <c:f>ERP!$C$14:$C$20</c:f>
              <c:numCache>
                <c:formatCode>0.0</c:formatCode>
                <c:ptCount val="7"/>
                <c:pt idx="0">
                  <c:v>24.5</c:v>
                </c:pt>
                <c:pt idx="1">
                  <c:v>23.3</c:v>
                </c:pt>
                <c:pt idx="2">
                  <c:v>15</c:v>
                </c:pt>
                <c:pt idx="3">
                  <c:v>14.7</c:v>
                </c:pt>
                <c:pt idx="4">
                  <c:v>10.3</c:v>
                </c:pt>
                <c:pt idx="5">
                  <c:v>6.9</c:v>
                </c:pt>
                <c:pt idx="6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F-409C-AAF6-ECA82B9CCB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5166512"/>
        <c:axId val="7885257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ERP!$B$13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ERP!$A$14:$A$20</c15:sqref>
                        </c15:formulaRef>
                      </c:ext>
                    </c:extLst>
                    <c:strCache>
                      <c:ptCount val="7"/>
                      <c:pt idx="0">
                        <c:v>Diabetes</c:v>
                      </c:pt>
                      <c:pt idx="1">
                        <c:v>Trastornos renales diversos</c:v>
                      </c:pt>
                      <c:pt idx="2">
                        <c:v>Enf. Glomerular</c:v>
                      </c:pt>
                      <c:pt idx="3">
                        <c:v>HTA - Enf renal vascular</c:v>
                      </c:pt>
                      <c:pt idx="4">
                        <c:v>Enf. Tubulointersticial</c:v>
                      </c:pt>
                      <c:pt idx="5">
                        <c:v>Nefropatías hereditarias / familiares</c:v>
                      </c:pt>
                      <c:pt idx="6">
                        <c:v>Otras Enf sistémicas que afectan al riñón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ERP!$B$14:$B$20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318</c:v>
                      </c:pt>
                      <c:pt idx="1">
                        <c:v>302</c:v>
                      </c:pt>
                      <c:pt idx="2">
                        <c:v>195</c:v>
                      </c:pt>
                      <c:pt idx="3">
                        <c:v>191</c:v>
                      </c:pt>
                      <c:pt idx="4">
                        <c:v>133</c:v>
                      </c:pt>
                      <c:pt idx="5">
                        <c:v>90</c:v>
                      </c:pt>
                      <c:pt idx="6">
                        <c:v>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40F-409C-AAF6-ECA82B9CCBCB}"/>
                  </c:ext>
                </c:extLst>
              </c15:ser>
            </c15:filteredBarSeries>
          </c:ext>
        </c:extLst>
      </c:barChart>
      <c:catAx>
        <c:axId val="69516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88525728"/>
        <c:crosses val="autoZero"/>
        <c:auto val="1"/>
        <c:lblAlgn val="ctr"/>
        <c:lblOffset val="100"/>
        <c:noMultiLvlLbl val="0"/>
      </c:catAx>
      <c:valAx>
        <c:axId val="78852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51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DM!$G$3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DM!$F$4:$F$12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DM!$G$4:$G$12</c:f>
              <c:numCache>
                <c:formatCode>0.0%</c:formatCode>
                <c:ptCount val="9"/>
                <c:pt idx="0">
                  <c:v>0.245</c:v>
                </c:pt>
                <c:pt idx="1">
                  <c:v>0.27900000000000003</c:v>
                </c:pt>
                <c:pt idx="2">
                  <c:v>0.27400000000000002</c:v>
                </c:pt>
                <c:pt idx="3">
                  <c:v>0.26200000000000001</c:v>
                </c:pt>
                <c:pt idx="4">
                  <c:v>0.161</c:v>
                </c:pt>
                <c:pt idx="5">
                  <c:v>0.221</c:v>
                </c:pt>
                <c:pt idx="6">
                  <c:v>0.22500000000000001</c:v>
                </c:pt>
                <c:pt idx="7">
                  <c:v>0.26300000000000001</c:v>
                </c:pt>
                <c:pt idx="8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5-4533-A114-255074B175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907656"/>
        <c:axId val="174910008"/>
      </c:barChart>
      <c:catAx>
        <c:axId val="17490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910008"/>
        <c:crosses val="autoZero"/>
        <c:auto val="1"/>
        <c:lblAlgn val="ctr"/>
        <c:lblOffset val="100"/>
        <c:noMultiLvlLbl val="0"/>
      </c:catAx>
      <c:valAx>
        <c:axId val="17491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90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Proc!$B$44</c:f>
              <c:strCache>
                <c:ptCount val="1"/>
                <c:pt idx="0">
                  <c:v>Nef &gt; 6m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Proc!$A$45:$A$53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Proc!$B$45:$B$53</c:f>
              <c:numCache>
                <c:formatCode>0.0%</c:formatCode>
                <c:ptCount val="9"/>
                <c:pt idx="0">
                  <c:v>0.745</c:v>
                </c:pt>
                <c:pt idx="1">
                  <c:v>0.77500000000000002</c:v>
                </c:pt>
                <c:pt idx="2">
                  <c:v>0.59699999999999998</c:v>
                </c:pt>
                <c:pt idx="3">
                  <c:v>0.66900000000000004</c:v>
                </c:pt>
                <c:pt idx="4">
                  <c:v>0.79300000000000004</c:v>
                </c:pt>
                <c:pt idx="5">
                  <c:v>0.76600000000000001</c:v>
                </c:pt>
                <c:pt idx="6">
                  <c:v>0.67100000000000004</c:v>
                </c:pt>
                <c:pt idx="7">
                  <c:v>0.67300000000000004</c:v>
                </c:pt>
                <c:pt idx="8">
                  <c:v>0.70299999999999996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B-41B6-AFCE-AA84DE4EBB52}"/>
            </c:ext>
          </c:extLst>
        </c:ser>
        <c:ser>
          <c:idx val="1"/>
          <c:order val="1"/>
          <c:tx>
            <c:strRef>
              <c:f>Proc!$C$44</c:f>
              <c:strCache>
                <c:ptCount val="1"/>
                <c:pt idx="0">
                  <c:v>Nef &lt; 6m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Proc!$A$45:$A$53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Proc!$C$45:$C$53</c:f>
              <c:numCache>
                <c:formatCode>0.0%</c:formatCode>
                <c:ptCount val="9"/>
                <c:pt idx="0">
                  <c:v>0.13300000000000001</c:v>
                </c:pt>
                <c:pt idx="1">
                  <c:v>0.16300000000000001</c:v>
                </c:pt>
                <c:pt idx="2">
                  <c:v>0.25800000000000001</c:v>
                </c:pt>
                <c:pt idx="3">
                  <c:v>0.16900000000000001</c:v>
                </c:pt>
                <c:pt idx="4">
                  <c:v>3.4000000000000002E-2</c:v>
                </c:pt>
                <c:pt idx="5">
                  <c:v>9.0999999999999998E-2</c:v>
                </c:pt>
                <c:pt idx="6">
                  <c:v>0.26300000000000001</c:v>
                </c:pt>
                <c:pt idx="7">
                  <c:v>0.16</c:v>
                </c:pt>
                <c:pt idx="8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B-41B6-AFCE-AA84DE4EBB52}"/>
            </c:ext>
          </c:extLst>
        </c:ser>
        <c:ser>
          <c:idx val="2"/>
          <c:order val="2"/>
          <c:tx>
            <c:strRef>
              <c:f>Proc!$D$44</c:f>
              <c:strCache>
                <c:ptCount val="1"/>
                <c:pt idx="0">
                  <c:v>No Nefro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Proc!$A$45:$A$53</c:f>
              <c:strCache>
                <c:ptCount val="9"/>
                <c:pt idx="0">
                  <c:v>ALM</c:v>
                </c:pt>
                <c:pt idx="1">
                  <c:v>CAD</c:v>
                </c:pt>
                <c:pt idx="2">
                  <c:v>COR</c:v>
                </c:pt>
                <c:pt idx="3">
                  <c:v>GRA</c:v>
                </c:pt>
                <c:pt idx="4">
                  <c:v>HUE</c:v>
                </c:pt>
                <c:pt idx="5">
                  <c:v>JAEN</c:v>
                </c:pt>
                <c:pt idx="6">
                  <c:v>MAL</c:v>
                </c:pt>
                <c:pt idx="7">
                  <c:v>SEV</c:v>
                </c:pt>
                <c:pt idx="8">
                  <c:v>AND</c:v>
                </c:pt>
              </c:strCache>
            </c:strRef>
          </c:cat>
          <c:val>
            <c:numRef>
              <c:f>Proc!$D$45:$D$53</c:f>
              <c:numCache>
                <c:formatCode>0.0%</c:formatCode>
                <c:ptCount val="9"/>
                <c:pt idx="0">
                  <c:v>0.122</c:v>
                </c:pt>
                <c:pt idx="1">
                  <c:v>6.3E-2</c:v>
                </c:pt>
                <c:pt idx="2">
                  <c:v>0.14499999999999999</c:v>
                </c:pt>
                <c:pt idx="3">
                  <c:v>0.16200000000000001</c:v>
                </c:pt>
                <c:pt idx="4">
                  <c:v>0.17199999999999999</c:v>
                </c:pt>
                <c:pt idx="5">
                  <c:v>0.14299999999999999</c:v>
                </c:pt>
                <c:pt idx="6">
                  <c:v>6.7000000000000004E-2</c:v>
                </c:pt>
                <c:pt idx="7">
                  <c:v>0.16700000000000001</c:v>
                </c:pt>
                <c:pt idx="8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B-41B6-AFCE-AA84DE4EB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05056"/>
        <c:axId val="173105448"/>
      </c:barChart>
      <c:catAx>
        <c:axId val="17310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105448"/>
        <c:crosses val="autoZero"/>
        <c:auto val="1"/>
        <c:lblAlgn val="ctr"/>
        <c:lblOffset val="100"/>
        <c:noMultiLvlLbl val="0"/>
      </c:catAx>
      <c:valAx>
        <c:axId val="173105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105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0.34474</cdr:x>
      <cdr:y>0.77738</cdr:y>
    </cdr:from>
    <cdr:to>
      <cdr:x>0.42694</cdr:x>
      <cdr:y>0.88132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3F4C7AF-212A-0D31-414B-F64CD7617250}"/>
            </a:ext>
          </a:extLst>
        </cdr:cNvPr>
        <cdr:cNvSpPr txBox="1"/>
      </cdr:nvSpPr>
      <cdr:spPr>
        <a:xfrm xmlns:a="http://schemas.openxmlformats.org/drawingml/2006/main">
          <a:off x="3977932" y="4204518"/>
          <a:ext cx="948505" cy="56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kern="1200" dirty="0"/>
            <a:t>2,1%</a:t>
          </a:r>
        </a:p>
      </cdr:txBody>
    </cdr:sp>
  </cdr:relSizeAnchor>
  <cdr:relSizeAnchor xmlns:cdr="http://schemas.openxmlformats.org/drawingml/2006/chartDrawing">
    <cdr:from>
      <cdr:x>0.51645</cdr:x>
      <cdr:y>0.5403</cdr:y>
    </cdr:from>
    <cdr:to>
      <cdr:x>0.61589</cdr:x>
      <cdr:y>0.64424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B0E04297-04F3-E243-186A-96E42F87D2A2}"/>
            </a:ext>
          </a:extLst>
        </cdr:cNvPr>
        <cdr:cNvSpPr txBox="1"/>
      </cdr:nvSpPr>
      <cdr:spPr>
        <a:xfrm xmlns:a="http://schemas.openxmlformats.org/drawingml/2006/main">
          <a:off x="5959366" y="2922254"/>
          <a:ext cx="1147439" cy="56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kern="1200" dirty="0"/>
            <a:t>18,6%</a:t>
          </a:r>
        </a:p>
      </cdr:txBody>
    </cdr:sp>
  </cdr:relSizeAnchor>
  <cdr:relSizeAnchor xmlns:cdr="http://schemas.openxmlformats.org/drawingml/2006/chartDrawing">
    <cdr:from>
      <cdr:x>0.69556</cdr:x>
      <cdr:y>0.4184</cdr:y>
    </cdr:from>
    <cdr:to>
      <cdr:x>0.7879</cdr:x>
      <cdr:y>0.53547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B730B83-2741-8302-BFFE-8C2B9CA18DBE}"/>
            </a:ext>
          </a:extLst>
        </cdr:cNvPr>
        <cdr:cNvSpPr txBox="1"/>
      </cdr:nvSpPr>
      <cdr:spPr>
        <a:xfrm xmlns:a="http://schemas.openxmlformats.org/drawingml/2006/main">
          <a:off x="8026115" y="2262947"/>
          <a:ext cx="1065511" cy="633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kern="1200" dirty="0"/>
            <a:t>26,1%</a:t>
          </a:r>
        </a:p>
      </cdr:txBody>
    </cdr:sp>
  </cdr:relSizeAnchor>
  <cdr:relSizeAnchor xmlns:cdr="http://schemas.openxmlformats.org/drawingml/2006/chartDrawing">
    <cdr:from>
      <cdr:x>0.8717</cdr:x>
      <cdr:y>0.03692</cdr:y>
    </cdr:from>
    <cdr:to>
      <cdr:x>0.96404</cdr:x>
      <cdr:y>0.15398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43D8AA5E-3A9B-5D85-1F9B-0E792CFBC08B}"/>
            </a:ext>
          </a:extLst>
        </cdr:cNvPr>
        <cdr:cNvSpPr txBox="1"/>
      </cdr:nvSpPr>
      <cdr:spPr>
        <a:xfrm xmlns:a="http://schemas.openxmlformats.org/drawingml/2006/main">
          <a:off x="10058571" y="199697"/>
          <a:ext cx="1065511" cy="633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kern="1200" dirty="0"/>
            <a:t>53,2%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0B99EB-F3A3-7E45-62D1-582D8F1DB3AC}"/>
              </a:ext>
            </a:extLst>
          </p:cNvPr>
          <p:cNvSpPr txBox="1"/>
          <p:nvPr/>
        </p:nvSpPr>
        <p:spPr>
          <a:xfrm>
            <a:off x="680545" y="3852041"/>
            <a:ext cx="534976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MESA DE REGISTRO: MÓDULO BÁSICO</a:t>
            </a:r>
            <a:endParaRPr kumimoji="0" lang="es-E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869F1E-23CC-873F-9832-62EB7B760C95}"/>
              </a:ext>
            </a:extLst>
          </p:cNvPr>
          <p:cNvSpPr txBox="1"/>
          <p:nvPr/>
        </p:nvSpPr>
        <p:spPr>
          <a:xfrm>
            <a:off x="867104" y="5449613"/>
            <a:ext cx="49766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Guillermo M.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Tirado Numancia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9DFFE3A-8C15-C2D7-1A56-BAC80401D8A3}"/>
              </a:ext>
            </a:extLst>
          </p:cNvPr>
          <p:cNvSpPr/>
          <p:nvPr/>
        </p:nvSpPr>
        <p:spPr>
          <a:xfrm>
            <a:off x="2222848" y="928462"/>
            <a:ext cx="7977792" cy="666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2024: Nefropatía diabética 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DE093B4-CA2E-B2A8-EC39-E9F3E86C5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160437"/>
              </p:ext>
            </p:extLst>
          </p:nvPr>
        </p:nvGraphicFramePr>
        <p:xfrm>
          <a:off x="388883" y="1597572"/>
          <a:ext cx="11004331" cy="511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9802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B8A80BB-D41A-F641-6D3B-CEA813A82E03}"/>
              </a:ext>
            </a:extLst>
          </p:cNvPr>
          <p:cNvSpPr/>
          <p:nvPr/>
        </p:nvSpPr>
        <p:spPr>
          <a:xfrm>
            <a:off x="1788160" y="842426"/>
            <a:ext cx="8327505" cy="366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2024: Procedencia clínica 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2847967-AE7E-62F1-407E-381484D01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635398"/>
              </p:ext>
            </p:extLst>
          </p:nvPr>
        </p:nvGraphicFramePr>
        <p:xfrm>
          <a:off x="190500" y="1812130"/>
          <a:ext cx="11811000" cy="410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4290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567107B-0C7E-DF71-24D3-6CF94BD35A1F}"/>
              </a:ext>
            </a:extLst>
          </p:cNvPr>
          <p:cNvSpPr/>
          <p:nvPr/>
        </p:nvSpPr>
        <p:spPr>
          <a:xfrm>
            <a:off x="2367280" y="756416"/>
            <a:ext cx="7731902" cy="4119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2024: Formas de inicio. 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D668A6-6934-1772-55E5-270728EECA96}"/>
              </a:ext>
            </a:extLst>
          </p:cNvPr>
          <p:cNvSpPr txBox="1"/>
          <p:nvPr/>
        </p:nvSpPr>
        <p:spPr>
          <a:xfrm>
            <a:off x="2367280" y="1307630"/>
            <a:ext cx="805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Programado: 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Acceso disponible / útil al momento de iniciar diálisis. 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TxR Anticipado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BBED9F-F7FE-FF26-B050-139EF3092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077021"/>
              </p:ext>
            </p:extLst>
          </p:nvPr>
        </p:nvGraphicFramePr>
        <p:xfrm>
          <a:off x="65989" y="2285585"/>
          <a:ext cx="12055366" cy="453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6126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50983BB-9233-98A6-A5EA-C58953BDD788}"/>
              </a:ext>
            </a:extLst>
          </p:cNvPr>
          <p:cNvSpPr/>
          <p:nvPr/>
        </p:nvSpPr>
        <p:spPr>
          <a:xfrm>
            <a:off x="2066823" y="936714"/>
            <a:ext cx="8058353" cy="343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2024: Primer TRS </a:t>
            </a:r>
            <a:endParaRPr lang="en-US" sz="3200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80490FD2-408F-C8BB-E887-56E26C59D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32507"/>
              </p:ext>
            </p:extLst>
          </p:nvPr>
        </p:nvGraphicFramePr>
        <p:xfrm>
          <a:off x="105103" y="1721476"/>
          <a:ext cx="12002813" cy="505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5816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70FF848-4B0A-1AD5-69A7-85A48D03041D}"/>
              </a:ext>
            </a:extLst>
          </p:cNvPr>
          <p:cNvSpPr/>
          <p:nvPr/>
        </p:nvSpPr>
        <p:spPr>
          <a:xfrm>
            <a:off x="1290320" y="733514"/>
            <a:ext cx="10038080" cy="607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Primer TRS evolutivo últimos años </a:t>
            </a:r>
            <a:endParaRPr lang="en-US" sz="3200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00F30BC-EBE2-1AA2-5BB1-0333AAE47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10627"/>
              </p:ext>
            </p:extLst>
          </p:nvPr>
        </p:nvGraphicFramePr>
        <p:xfrm>
          <a:off x="0" y="1492469"/>
          <a:ext cx="12192000" cy="536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78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8238BF1-994A-4633-3CD7-A2C5912845C3}"/>
              </a:ext>
            </a:extLst>
          </p:cNvPr>
          <p:cNvSpPr/>
          <p:nvPr/>
        </p:nvSpPr>
        <p:spPr>
          <a:xfrm>
            <a:off x="812800" y="918976"/>
            <a:ext cx="11176000" cy="310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HD 2024 y Procedencia Nefrólogo &gt; 6 m.</a:t>
            </a:r>
          </a:p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(%) Provincia de acceso vascular inicial</a:t>
            </a:r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FAF5510D-E484-BB2D-3F7D-B237E9935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911365"/>
              </p:ext>
            </p:extLst>
          </p:nvPr>
        </p:nvGraphicFramePr>
        <p:xfrm>
          <a:off x="261547" y="1960880"/>
          <a:ext cx="11825350" cy="475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3008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6F9EECF-F5D5-006D-356D-1E4707A097CF}"/>
              </a:ext>
            </a:extLst>
          </p:cNvPr>
          <p:cNvSpPr/>
          <p:nvPr/>
        </p:nvSpPr>
        <p:spPr>
          <a:xfrm>
            <a:off x="2854655" y="991228"/>
            <a:ext cx="6482687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s-ES" sz="2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 – Serología Viral. 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A405B2F-8FFA-1CE4-66D3-8ECB7F219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79353"/>
              </p:ext>
            </p:extLst>
          </p:nvPr>
        </p:nvGraphicFramePr>
        <p:xfrm>
          <a:off x="921654" y="1865805"/>
          <a:ext cx="10039492" cy="40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DDF75E1-5862-DDE5-F64A-81D68369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22" y="863363"/>
            <a:ext cx="3329650" cy="23173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0433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1B87B8-A91F-9A91-6973-040016D5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" y="833120"/>
            <a:ext cx="2860606" cy="6024880"/>
          </a:xfrm>
          <a:prstGeom prst="rect">
            <a:avLst/>
          </a:prstGeom>
        </p:spPr>
      </p:pic>
      <p:graphicFrame>
        <p:nvGraphicFramePr>
          <p:cNvPr id="3" name="3 Gráfico">
            <a:extLst>
              <a:ext uri="{FF2B5EF4-FFF2-40B4-BE49-F238E27FC236}">
                <a16:creationId xmlns:a16="http://schemas.microsoft.com/office/drawing/2014/main" id="{8F4D34D7-E4D9-44DA-C9FC-95DAA9B81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22643"/>
              </p:ext>
            </p:extLst>
          </p:nvPr>
        </p:nvGraphicFramePr>
        <p:xfrm>
          <a:off x="5467711" y="1291225"/>
          <a:ext cx="557212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2 Gráfico">
            <a:extLst>
              <a:ext uri="{FF2B5EF4-FFF2-40B4-BE49-F238E27FC236}">
                <a16:creationId xmlns:a16="http://schemas.microsoft.com/office/drawing/2014/main" id="{0D5BBCD7-1A40-0737-9C8E-429AF4A6E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051828"/>
              </p:ext>
            </p:extLst>
          </p:nvPr>
        </p:nvGraphicFramePr>
        <p:xfrm>
          <a:off x="5225775" y="4058533"/>
          <a:ext cx="62388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stomShape 1">
            <a:extLst>
              <a:ext uri="{FF2B5EF4-FFF2-40B4-BE49-F238E27FC236}">
                <a16:creationId xmlns:a16="http://schemas.microsoft.com/office/drawing/2014/main" id="{5A982276-4FA7-4284-CE7D-C84DD27D74D2}"/>
              </a:ext>
            </a:extLst>
          </p:cNvPr>
          <p:cNvSpPr/>
          <p:nvPr/>
        </p:nvSpPr>
        <p:spPr>
          <a:xfrm>
            <a:off x="3707794" y="833120"/>
            <a:ext cx="6482687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 – País de nacimiento. 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3957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0F4A-2A5F-1E0B-234B-D80E856514AE}"/>
              </a:ext>
            </a:extLst>
          </p:cNvPr>
          <p:cNvSpPr txBox="1">
            <a:spLocks/>
          </p:cNvSpPr>
          <p:nvPr/>
        </p:nvSpPr>
        <p:spPr>
          <a:xfrm>
            <a:off x="821702" y="2736547"/>
            <a:ext cx="10363200" cy="238760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s-ES" sz="6600" dirty="0">
                <a:latin typeface="Arial" panose="020B0604020202020204" pitchFamily="34" charset="0"/>
                <a:cs typeface="Arial" panose="020B0604020202020204" pitchFamily="34" charset="0"/>
              </a:rPr>
              <a:t>Prevalencia</a:t>
            </a:r>
          </a:p>
        </p:txBody>
      </p:sp>
    </p:spTree>
    <p:extLst>
      <p:ext uri="{BB962C8B-B14F-4D97-AF65-F5344CB8AC3E}">
        <p14:creationId xmlns:p14="http://schemas.microsoft.com/office/powerpoint/2010/main" val="19904830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3288E48-41CC-7BE4-6AE0-82EC27CE3174}"/>
              </a:ext>
            </a:extLst>
          </p:cNvPr>
          <p:cNvSpPr/>
          <p:nvPr/>
        </p:nvSpPr>
        <p:spPr>
          <a:xfrm>
            <a:off x="2255520" y="979936"/>
            <a:ext cx="6972300" cy="442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– Evolutivo. 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7BC0570-AD0A-5A1A-5B0F-DB95FE1F3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528608"/>
              </p:ext>
            </p:extLst>
          </p:nvPr>
        </p:nvGraphicFramePr>
        <p:xfrm>
          <a:off x="0" y="1623503"/>
          <a:ext cx="12191999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6579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E811-8B75-6BB2-6531-9056E4B49B97}"/>
              </a:ext>
            </a:extLst>
          </p:cNvPr>
          <p:cNvSpPr txBox="1">
            <a:spLocks/>
          </p:cNvSpPr>
          <p:nvPr/>
        </p:nvSpPr>
        <p:spPr>
          <a:xfrm>
            <a:off x="914400" y="1320327"/>
            <a:ext cx="103632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Incidencia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7D19519-F6A9-9183-506A-D1F6533B97A8}"/>
              </a:ext>
            </a:extLst>
          </p:cNvPr>
          <p:cNvSpPr/>
          <p:nvPr/>
        </p:nvSpPr>
        <p:spPr>
          <a:xfrm>
            <a:off x="1793240" y="868176"/>
            <a:ext cx="8605520" cy="462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>
              <a:defRPr/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2024 provincia. 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058E644-FE43-C20A-C64A-F14777E46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538809"/>
              </p:ext>
            </p:extLst>
          </p:nvPr>
        </p:nvGraphicFramePr>
        <p:xfrm>
          <a:off x="0" y="1516810"/>
          <a:ext cx="12192000" cy="512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37118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FE154EEE-9615-FAA0-68C7-550FE9759F79}"/>
              </a:ext>
            </a:extLst>
          </p:cNvPr>
          <p:cNvSpPr/>
          <p:nvPr/>
        </p:nvSpPr>
        <p:spPr>
          <a:xfrm>
            <a:off x="256910" y="837696"/>
            <a:ext cx="11517273" cy="462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Tasas (</a:t>
            </a:r>
            <a:r>
              <a:rPr lang="es-ES" sz="3200" b="1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pmp</a:t>
            </a: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 Andalucía – España (REDYT) </a:t>
            </a:r>
            <a:endParaRPr lang="en-US" sz="3200" b="1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s-ES" sz="3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6B6AB8A-4139-465A-A561-B4CFB52E5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871968"/>
              </p:ext>
            </p:extLst>
          </p:nvPr>
        </p:nvGraphicFramePr>
        <p:xfrm>
          <a:off x="18854" y="1374532"/>
          <a:ext cx="12192000" cy="544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9969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5510754-78E9-273A-8A26-B472FCCC2608}"/>
              </a:ext>
            </a:extLst>
          </p:cNvPr>
          <p:cNvSpPr/>
          <p:nvPr/>
        </p:nvSpPr>
        <p:spPr>
          <a:xfrm>
            <a:off x="1473200" y="827536"/>
            <a:ext cx="8453423" cy="218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(n) – Evolutivo TRS 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724C565-3399-86DC-CE6A-7FF7DD99E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644086"/>
              </p:ext>
            </p:extLst>
          </p:nvPr>
        </p:nvGraphicFramePr>
        <p:xfrm>
          <a:off x="0" y="1324303"/>
          <a:ext cx="12192000" cy="553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5724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F2FF8F92-6735-AB09-25FF-BDD2856C9EB9}"/>
              </a:ext>
            </a:extLst>
          </p:cNvPr>
          <p:cNvSpPr/>
          <p:nvPr/>
        </p:nvSpPr>
        <p:spPr>
          <a:xfrm>
            <a:off x="1503680" y="766576"/>
            <a:ext cx="8869680" cy="493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2024 – TRS provincial (%) 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D4390A-1037-BA02-CD4C-B6EC4B2A5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364863"/>
              </p:ext>
            </p:extLst>
          </p:nvPr>
        </p:nvGraphicFramePr>
        <p:xfrm>
          <a:off x="0" y="1394189"/>
          <a:ext cx="12192001" cy="531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9863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BB98836-7CE3-B76E-C764-1B868B387FC0}"/>
              </a:ext>
            </a:extLst>
          </p:cNvPr>
          <p:cNvSpPr/>
          <p:nvPr/>
        </p:nvSpPr>
        <p:spPr>
          <a:xfrm>
            <a:off x="1168400" y="717278"/>
            <a:ext cx="9255760" cy="481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2024 &gt; 65 años  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8B3EBC1-6F31-9C10-71C9-D38CFD477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240962"/>
              </p:ext>
            </p:extLst>
          </p:nvPr>
        </p:nvGraphicFramePr>
        <p:xfrm>
          <a:off x="1929467" y="1224880"/>
          <a:ext cx="8628993" cy="300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7F05E6-53FB-45DD-5A4E-B32C57B7E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05761"/>
              </p:ext>
            </p:extLst>
          </p:nvPr>
        </p:nvGraphicFramePr>
        <p:xfrm>
          <a:off x="1781503" y="4031423"/>
          <a:ext cx="8924922" cy="272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6734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F318A187-11A0-0EF5-5905-5443BE81C8D9}"/>
              </a:ext>
            </a:extLst>
          </p:cNvPr>
          <p:cNvSpPr/>
          <p:nvPr/>
        </p:nvSpPr>
        <p:spPr>
          <a:xfrm>
            <a:off x="995680" y="786896"/>
            <a:ext cx="9977120" cy="605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2024 – Andalucía ERP Agrupadas</a:t>
            </a:r>
            <a:endParaRPr lang="es-ES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9940254-C076-FB2E-110F-561B015BD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06295"/>
              </p:ext>
            </p:extLst>
          </p:nvPr>
        </p:nvGraphicFramePr>
        <p:xfrm>
          <a:off x="0" y="1602552"/>
          <a:ext cx="1228659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37230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2A6B35A-59A5-4B34-8A8C-77715AC71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37325"/>
              </p:ext>
            </p:extLst>
          </p:nvPr>
        </p:nvGraphicFramePr>
        <p:xfrm>
          <a:off x="92468" y="1517714"/>
          <a:ext cx="11918022" cy="509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stomShape 1">
            <a:extLst>
              <a:ext uri="{FF2B5EF4-FFF2-40B4-BE49-F238E27FC236}">
                <a16:creationId xmlns:a16="http://schemas.microsoft.com/office/drawing/2014/main" id="{D01923B6-B5C4-680C-C60D-79C1E9D3D2AE}"/>
              </a:ext>
            </a:extLst>
          </p:cNvPr>
          <p:cNvSpPr/>
          <p:nvPr/>
        </p:nvSpPr>
        <p:spPr>
          <a:xfrm>
            <a:off x="821594" y="988914"/>
            <a:ext cx="10695736" cy="30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PREVALENTES 2024</a:t>
            </a:r>
          </a:p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– 10 causas conocidas más frecuentes.</a:t>
            </a:r>
            <a:endParaRPr lang="es-ES" sz="3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8404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B0B01B9-541D-B8AD-9CE6-CBE01E300A3E}"/>
              </a:ext>
            </a:extLst>
          </p:cNvPr>
          <p:cNvSpPr/>
          <p:nvPr/>
        </p:nvSpPr>
        <p:spPr>
          <a:xfrm>
            <a:off x="1310640" y="815240"/>
            <a:ext cx="8415393" cy="18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Síndrome Cardiorrenal – Prevalentes 2024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B3EF51-7CB4-B284-C3D9-D20605382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013843"/>
              </p:ext>
            </p:extLst>
          </p:nvPr>
        </p:nvGraphicFramePr>
        <p:xfrm>
          <a:off x="0" y="1383077"/>
          <a:ext cx="12192000" cy="522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1779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A009E73-E6CF-1C23-5054-56A931708710}"/>
              </a:ext>
            </a:extLst>
          </p:cNvPr>
          <p:cNvSpPr/>
          <p:nvPr/>
        </p:nvSpPr>
        <p:spPr>
          <a:xfrm>
            <a:off x="2701296" y="688960"/>
            <a:ext cx="6482687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HD Domiciliaria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8AE4E4C-38FC-B918-8A2F-DC418F3EC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999268"/>
              </p:ext>
            </p:extLst>
          </p:nvPr>
        </p:nvGraphicFramePr>
        <p:xfrm>
          <a:off x="0" y="1358324"/>
          <a:ext cx="12192000" cy="538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79425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4F989-D70D-61A3-1756-1DDD2D7805A5}"/>
              </a:ext>
            </a:extLst>
          </p:cNvPr>
          <p:cNvSpPr txBox="1">
            <a:spLocks/>
          </p:cNvSpPr>
          <p:nvPr/>
        </p:nvSpPr>
        <p:spPr>
          <a:xfrm>
            <a:off x="914400" y="2149885"/>
            <a:ext cx="10363200" cy="238760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</p:txBody>
      </p:sp>
    </p:spTree>
    <p:extLst>
      <p:ext uri="{BB962C8B-B14F-4D97-AF65-F5344CB8AC3E}">
        <p14:creationId xmlns:p14="http://schemas.microsoft.com/office/powerpoint/2010/main" val="22104239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9A552C-AEDE-1E93-16AE-9E3CCB8543FD}"/>
              </a:ext>
            </a:extLst>
          </p:cNvPr>
          <p:cNvSpPr txBox="1"/>
          <p:nvPr/>
        </p:nvSpPr>
        <p:spPr>
          <a:xfrm>
            <a:off x="2195670" y="968641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INCIDENTES ANDALUCIA. Evolutivo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79A722EB-0E15-3AB4-FB88-0C18DA512F60}"/>
              </a:ext>
            </a:extLst>
          </p:cNvPr>
          <p:cNvSpPr/>
          <p:nvPr/>
        </p:nvSpPr>
        <p:spPr>
          <a:xfrm>
            <a:off x="2980453" y="1780819"/>
            <a:ext cx="5946334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s-ES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2024: 833 Hombres (64,3%) y 463 Mujeres (35,7%)</a:t>
            </a: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38B8208-3354-3D8C-F817-22B9F8C8F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489745"/>
              </p:ext>
            </p:extLst>
          </p:nvPr>
        </p:nvGraphicFramePr>
        <p:xfrm>
          <a:off x="0" y="2341942"/>
          <a:ext cx="12192000" cy="451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0545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078C6A-C5B8-32C6-85C1-8AB26E323444}"/>
              </a:ext>
            </a:extLst>
          </p:cNvPr>
          <p:cNvSpPr txBox="1"/>
          <p:nvPr/>
        </p:nvSpPr>
        <p:spPr>
          <a:xfrm>
            <a:off x="2265680" y="985633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MORTALIDAD 2024 (1.049 pacientes)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20725F4-32CE-F9CB-FB31-3E819B12D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61267"/>
              </p:ext>
            </p:extLst>
          </p:nvPr>
        </p:nvGraphicFramePr>
        <p:xfrm>
          <a:off x="126124" y="1447857"/>
          <a:ext cx="11950262" cy="528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5157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102CA588-345D-0279-5468-BCAB3E9A9B21}"/>
              </a:ext>
            </a:extLst>
          </p:cNvPr>
          <p:cNvSpPr/>
          <p:nvPr/>
        </p:nvSpPr>
        <p:spPr>
          <a:xfrm>
            <a:off x="2768600" y="798558"/>
            <a:ext cx="6654800" cy="461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MORTALIDAD - EVOLUCIÓN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0D909DD-55CA-FDEE-CF77-967CAA9BE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880337"/>
              </p:ext>
            </p:extLst>
          </p:nvPr>
        </p:nvGraphicFramePr>
        <p:xfrm>
          <a:off x="0" y="1280418"/>
          <a:ext cx="12192000" cy="550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25994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8E00B98-4130-D47D-E02B-8D03F74CAF95}"/>
              </a:ext>
            </a:extLst>
          </p:cNvPr>
          <p:cNvSpPr/>
          <p:nvPr/>
        </p:nvSpPr>
        <p:spPr>
          <a:xfrm>
            <a:off x="1031240" y="751242"/>
            <a:ext cx="10129519" cy="335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CAUSAS de MUERTE AGRUPADAS 2024 (%)</a:t>
            </a:r>
          </a:p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Código ERA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C3303F7-FC79-5396-33E7-1CCBED534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630138"/>
              </p:ext>
            </p:extLst>
          </p:nvPr>
        </p:nvGraphicFramePr>
        <p:xfrm>
          <a:off x="0" y="1464350"/>
          <a:ext cx="11929241" cy="547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27258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D445FCD-6E38-5A3C-6706-3F1C6C273797}"/>
              </a:ext>
            </a:extLst>
          </p:cNvPr>
          <p:cNvSpPr/>
          <p:nvPr/>
        </p:nvSpPr>
        <p:spPr>
          <a:xfrm>
            <a:off x="1290320" y="788398"/>
            <a:ext cx="10048240" cy="400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10 CAUSAS de MUERTE más frecuentes 2024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73645C-BF81-F916-612B-422A0472D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77848"/>
              </p:ext>
            </p:extLst>
          </p:nvPr>
        </p:nvGraphicFramePr>
        <p:xfrm>
          <a:off x="75416" y="1418897"/>
          <a:ext cx="12086897" cy="543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12626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A8B7DD2-92CC-4F15-7177-0279C7320FB4}"/>
              </a:ext>
            </a:extLst>
          </p:cNvPr>
          <p:cNvSpPr/>
          <p:nvPr/>
        </p:nvSpPr>
        <p:spPr>
          <a:xfrm>
            <a:off x="0" y="908816"/>
            <a:ext cx="11653519" cy="76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CAUSAS de MUERTE AGRUPADAS 2024 (%) por última técnica.</a:t>
            </a:r>
          </a:p>
          <a:p>
            <a:pPr algn="ctr">
              <a:lnSpc>
                <a:spcPct val="100000"/>
              </a:lnSpc>
            </a:pPr>
            <a:endParaRPr lang="es-ES" sz="28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65F05DC-D19A-8135-DA76-1EC2DAECB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458536"/>
              </p:ext>
            </p:extLst>
          </p:nvPr>
        </p:nvGraphicFramePr>
        <p:xfrm>
          <a:off x="226243" y="1282044"/>
          <a:ext cx="11881673" cy="553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44341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634F162-7641-9C73-B91E-4EEE9C7C55DE}"/>
              </a:ext>
            </a:extLst>
          </p:cNvPr>
          <p:cNvSpPr/>
          <p:nvPr/>
        </p:nvSpPr>
        <p:spPr>
          <a:xfrm>
            <a:off x="629920" y="847856"/>
            <a:ext cx="10942319" cy="188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>
              <a:defRPr/>
            </a:pP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CAUSAS MUERTE: Infección Pulmonar Vírica 2019 – 2024 (282 casos)</a:t>
            </a:r>
          </a:p>
          <a:p>
            <a:pPr algn="ctr">
              <a:defRPr/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Verdana"/>
              <a:ea typeface="MS PGothic"/>
              <a:cs typeface="DejaVu Sans"/>
            </a:endParaRPr>
          </a:p>
          <a:p>
            <a:pPr algn="ctr">
              <a:defRPr/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2D8B83F-945A-3016-9EAF-B567EEDF2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4186"/>
              </p:ext>
            </p:extLst>
          </p:nvPr>
        </p:nvGraphicFramePr>
        <p:xfrm>
          <a:off x="314258" y="2152598"/>
          <a:ext cx="5610357" cy="355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344AFB2-2433-E8AD-4A95-54133A61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16" y="3886199"/>
            <a:ext cx="5953125" cy="13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689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137E478-3958-4992-3E6D-FEAFB13C6DA2}"/>
              </a:ext>
            </a:extLst>
          </p:cNvPr>
          <p:cNvSpPr/>
          <p:nvPr/>
        </p:nvSpPr>
        <p:spPr>
          <a:xfrm>
            <a:off x="1554480" y="926999"/>
            <a:ext cx="9225280" cy="4039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6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Mediana de años en TRS de los fallecidos. Evolutivo.</a:t>
            </a: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822B68-B184-BE6D-A21E-2884C144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2" y="1378178"/>
            <a:ext cx="11097075" cy="52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500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58A5BB50-7BB8-1DD4-B90C-F5B6822A0254}"/>
              </a:ext>
            </a:extLst>
          </p:cNvPr>
          <p:cNvSpPr/>
          <p:nvPr/>
        </p:nvSpPr>
        <p:spPr>
          <a:xfrm>
            <a:off x="1615440" y="835560"/>
            <a:ext cx="7975600" cy="56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Fallecidos 2024 - Grupos de edad.</a:t>
            </a:r>
            <a:endParaRPr lang="es-ES" sz="28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81E3B7A-4469-F6E1-1C23-E2B99FAEEC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670373"/>
              </p:ext>
            </p:extLst>
          </p:nvPr>
        </p:nvGraphicFramePr>
        <p:xfrm>
          <a:off x="318237" y="1298572"/>
          <a:ext cx="11539002" cy="540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37917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102A1C76-86FC-4274-1E37-678762D24A73}"/>
              </a:ext>
            </a:extLst>
          </p:cNvPr>
          <p:cNvSpPr/>
          <p:nvPr/>
        </p:nvSpPr>
        <p:spPr>
          <a:xfrm>
            <a:off x="467360" y="797056"/>
            <a:ext cx="11460480" cy="32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6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Mortalidad Precoz (≤ 100d). Casos y Porcentajes</a:t>
            </a:r>
            <a:endParaRPr lang="es-ES" sz="2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DB14B4B-00B3-E0BB-DEF7-AB8BB904C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357889"/>
              </p:ext>
            </p:extLst>
          </p:nvPr>
        </p:nvGraphicFramePr>
        <p:xfrm>
          <a:off x="1835806" y="1357936"/>
          <a:ext cx="8723586" cy="254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AC55D5B-F2D0-2955-2AC0-FA05ACFB9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31811"/>
              </p:ext>
            </p:extLst>
          </p:nvPr>
        </p:nvGraphicFramePr>
        <p:xfrm>
          <a:off x="1835807" y="3812038"/>
          <a:ext cx="8723585" cy="304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12374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0F787A0E-41A4-11E4-9833-6143919D8B69}"/>
              </a:ext>
            </a:extLst>
          </p:cNvPr>
          <p:cNvSpPr txBox="1"/>
          <p:nvPr/>
        </p:nvSpPr>
        <p:spPr>
          <a:xfrm>
            <a:off x="1992360" y="2205000"/>
            <a:ext cx="8229240" cy="3992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en-US" sz="6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 algn="ctr"/>
            <a:r>
              <a:rPr lang="en-US" sz="60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CONCLUSIONES</a:t>
            </a:r>
            <a:endParaRPr lang="en-US" sz="6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61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BC5440C9-2A9D-0E6B-AD2E-22E3D32D75B7}"/>
              </a:ext>
            </a:extLst>
          </p:cNvPr>
          <p:cNvSpPr/>
          <p:nvPr/>
        </p:nvSpPr>
        <p:spPr>
          <a:xfrm>
            <a:off x="1360914" y="936641"/>
            <a:ext cx="9470171" cy="731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ANDALUCÍA 2024: Provincia</a:t>
            </a:r>
            <a:endParaRPr lang="es-E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B09A3D-D3EE-126E-0FA8-8184F0F59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940188"/>
              </p:ext>
            </p:extLst>
          </p:nvPr>
        </p:nvGraphicFramePr>
        <p:xfrm>
          <a:off x="84082" y="1668544"/>
          <a:ext cx="12107917" cy="518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13750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FCE804F5-68DB-F8CE-B0BB-EEF90629CBD0}"/>
              </a:ext>
            </a:extLst>
          </p:cNvPr>
          <p:cNvSpPr txBox="1"/>
          <p:nvPr/>
        </p:nvSpPr>
        <p:spPr>
          <a:xfrm>
            <a:off x="678873" y="303948"/>
            <a:ext cx="10875817" cy="655405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Verdana"/>
              <a:ea typeface="MS PGothic"/>
            </a:endParaRPr>
          </a:p>
          <a:p>
            <a:pPr marL="342900" indent="-342265" algn="ctr"/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CONCLUSIONES</a:t>
            </a:r>
          </a:p>
          <a:p>
            <a:pPr marL="342900" indent="-342265" algn="ctr"/>
            <a:r>
              <a:rPr lang="en-US" sz="32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Incidencia</a:t>
            </a:r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2024</a:t>
            </a:r>
          </a:p>
          <a:p>
            <a:pPr marL="342900" indent="-342265" algn="ctr"/>
            <a:endParaRPr lang="en-US" sz="3200" b="1" spc="-1" dirty="0">
              <a:solidFill>
                <a:srgbClr val="0070C6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incidencia y la edad media de los pacientes en TRS sigue en aumento.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causa más frecuente conocida es la diabetes tipo 2.</a:t>
            </a:r>
          </a:p>
          <a:p>
            <a:pPr algn="just"/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 17.5% de pacientes inician TRS con seguimiento  &lt; 6 meses por nefrología.</a:t>
            </a:r>
          </a:p>
          <a:p>
            <a:pPr marL="285750" indent="-285750" algn="just">
              <a:buFont typeface="Arial,Sans-Serif"/>
              <a:buChar char="•"/>
            </a:pPr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Inicio en DP 17.9% y </a:t>
            </a:r>
            <a:r>
              <a:rPr lang="es-ES" sz="2000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Tx</a:t>
            </a: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anticipado 8.7%.</a:t>
            </a:r>
          </a:p>
          <a:p>
            <a:pPr marL="285750" indent="-285750" algn="just">
              <a:buFont typeface="Arial,Sans-Serif"/>
              <a:buChar char="•"/>
            </a:pPr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Más del 50% inician con catéter vascular (39.9% permanente; 14.5% transitorio)</a:t>
            </a:r>
          </a:p>
          <a:p>
            <a:endParaRPr lang="en-U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s-ES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0890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F2780856-AD9C-2955-25CB-155706B31E94}"/>
              </a:ext>
            </a:extLst>
          </p:cNvPr>
          <p:cNvSpPr txBox="1"/>
          <p:nvPr/>
        </p:nvSpPr>
        <p:spPr>
          <a:xfrm>
            <a:off x="508744" y="0"/>
            <a:ext cx="10875817" cy="655405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265" algn="ctr"/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CONCLUSIONES</a:t>
            </a:r>
          </a:p>
          <a:p>
            <a:pPr marL="342900" indent="-342265" algn="ctr"/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32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Prevalencia</a:t>
            </a:r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2024</a:t>
            </a: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265" algn="ctr"/>
            <a:endParaRPr lang="en-US" sz="2000" b="1" spc="-1" dirty="0">
              <a:solidFill>
                <a:srgbClr val="0070C6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prevalencia sigue en aumento (como la incidencia, algo menor que la media española).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,Sans-Serif"/>
              <a:buChar char="•"/>
            </a:pPr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Desde el año 2010 hay más pacientes trasplantados que en diálisis.</a:t>
            </a:r>
          </a:p>
          <a:p>
            <a:pPr marL="285750" lvl="2" indent="-285750" algn="just">
              <a:buFont typeface="Arial,Sans-Serif"/>
              <a:buChar char="•"/>
            </a:pPr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etiología de ERC más frecuente en los prevalentes es la enfermedad glomerular.</a:t>
            </a:r>
          </a:p>
          <a:p>
            <a:endParaRPr lang="es-ES" sz="2400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endParaRPr lang="en-US" sz="2400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endParaRPr lang="es-ES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71785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F2174AE3-963D-A57C-9DD7-EFE1FF0C8A78}"/>
              </a:ext>
            </a:extLst>
          </p:cNvPr>
          <p:cNvSpPr txBox="1"/>
          <p:nvPr/>
        </p:nvSpPr>
        <p:spPr>
          <a:xfrm>
            <a:off x="678731" y="303948"/>
            <a:ext cx="10875960" cy="655405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2900" indent="-342265" algn="ctr"/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CONCLUSIONES</a:t>
            </a:r>
          </a:p>
          <a:p>
            <a:pPr marL="342900" indent="-342265" algn="ctr"/>
            <a:r>
              <a:rPr lang="en-US" sz="32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Mortalidad</a:t>
            </a:r>
            <a:r>
              <a:rPr lang="en-US" sz="3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2023</a:t>
            </a:r>
          </a:p>
          <a:p>
            <a:pPr marL="342900" indent="-342265" algn="ctr"/>
            <a:endParaRPr lang="en-US" sz="32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 2024 las cifras de mortalidad se mantienen estables ( tasa 121.7).</a:t>
            </a:r>
          </a:p>
          <a:p>
            <a:pPr algn="just"/>
            <a:endParaRPr lang="es-ES" sz="2000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principal causa de muerte en HD y </a:t>
            </a:r>
            <a:r>
              <a:rPr lang="es-ES" sz="2000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Tx</a:t>
            </a:r>
            <a:r>
              <a:rPr lang="es-ES" sz="2000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renal es la infecciosa, mientras que en DP es la insuficiencia cardiaca. </a:t>
            </a:r>
          </a:p>
          <a:p>
            <a:pPr marL="285750" indent="-285750">
              <a:buFont typeface="Arial,Sans-Serif"/>
              <a:buChar char="•"/>
            </a:pPr>
            <a:endParaRPr lang="en-US" sz="2400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endParaRPr lang="es-ES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-ES" spc="-1" dirty="0">
              <a:uFill>
                <a:solidFill>
                  <a:srgbClr val="FFFFFF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9482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737FD5DC-C504-4F7D-39B2-D4C9B595AB74}"/>
              </a:ext>
            </a:extLst>
          </p:cNvPr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/>
            <a:r>
              <a:rPr lang="en-US" sz="7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GRACIAS</a:t>
            </a:r>
          </a:p>
          <a:p>
            <a:pPr marL="343080" indent="-342720" algn="ctr"/>
            <a:endParaRPr lang="en-US" sz="2000" b="1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43080" indent="-342720" algn="ctr"/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A </a:t>
            </a:r>
            <a:r>
              <a:rPr lang="en-US" sz="24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todos</a:t>
            </a:r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 los que </a:t>
            </a:r>
            <a:r>
              <a:rPr lang="en-US" sz="24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introducen</a:t>
            </a:r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 y </a:t>
            </a:r>
            <a:r>
              <a:rPr lang="en-US" sz="24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mantienen</a:t>
            </a:r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 </a:t>
            </a:r>
            <a:r>
              <a:rPr lang="en-US" sz="24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datos</a:t>
            </a:r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 </a:t>
            </a:r>
            <a:r>
              <a:rPr lang="en-US" sz="2400" b="1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en</a:t>
            </a:r>
            <a:r>
              <a:rPr lang="en-US" sz="24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 SICATA.</a:t>
            </a:r>
            <a:endParaRPr lang="en-US" sz="24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95252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11A0D-F3FC-58CC-1D0C-826EB541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9389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20ED9F66-9EFD-509A-0573-A13B5D2F9922}"/>
              </a:ext>
            </a:extLst>
          </p:cNvPr>
          <p:cNvSpPr/>
          <p:nvPr/>
        </p:nvSpPr>
        <p:spPr>
          <a:xfrm>
            <a:off x="254000" y="886999"/>
            <a:ext cx="11938000" cy="494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tasas ANDALUCÍA – </a:t>
            </a:r>
          </a:p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ESPAÑA (REDYT )</a:t>
            </a:r>
            <a:endParaRPr lang="es-ES" sz="3200" b="1" spc="-1" dirty="0"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4A94A13-0B6F-338F-4DA4-F1257E231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7419"/>
              </p:ext>
            </p:extLst>
          </p:nvPr>
        </p:nvGraphicFramePr>
        <p:xfrm>
          <a:off x="73572" y="1991360"/>
          <a:ext cx="12118428" cy="48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3824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C5EA58CD-41D7-17B5-6A0D-4EAE4EB7C9CE}"/>
              </a:ext>
            </a:extLst>
          </p:cNvPr>
          <p:cNvSpPr/>
          <p:nvPr/>
        </p:nvSpPr>
        <p:spPr>
          <a:xfrm>
            <a:off x="396240" y="948571"/>
            <a:ext cx="11551920" cy="48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ANDALUCÍA 2024: Edad Media (&gt;17  años)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2D2D026-8E4E-15CC-2987-CCF815C0C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60408"/>
              </p:ext>
            </p:extLst>
          </p:nvPr>
        </p:nvGraphicFramePr>
        <p:xfrm>
          <a:off x="3771861" y="1691183"/>
          <a:ext cx="7140680" cy="225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9190337-26BB-EC1E-FD5C-94E6A366D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866594"/>
              </p:ext>
            </p:extLst>
          </p:nvPr>
        </p:nvGraphicFramePr>
        <p:xfrm>
          <a:off x="3982720" y="4033310"/>
          <a:ext cx="7645877" cy="282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91AE132-BEFC-7572-503B-6C7414D8CFB8}"/>
              </a:ext>
            </a:extLst>
          </p:cNvPr>
          <p:cNvSpPr txBox="1"/>
          <p:nvPr/>
        </p:nvSpPr>
        <p:spPr>
          <a:xfrm>
            <a:off x="563402" y="5072348"/>
            <a:ext cx="112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A71452-B483-0B90-5A87-5F935D744A87}"/>
              </a:ext>
            </a:extLst>
          </p:cNvPr>
          <p:cNvSpPr txBox="1"/>
          <p:nvPr/>
        </p:nvSpPr>
        <p:spPr>
          <a:xfrm>
            <a:off x="396240" y="2751075"/>
            <a:ext cx="231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Evolutivo</a:t>
            </a:r>
          </a:p>
        </p:txBody>
      </p:sp>
    </p:spTree>
    <p:extLst>
      <p:ext uri="{BB962C8B-B14F-4D97-AF65-F5344CB8AC3E}">
        <p14:creationId xmlns:p14="http://schemas.microsoft.com/office/powerpoint/2010/main" val="2317689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485CB4A-5A2A-7C49-8265-6E7B26AF0202}"/>
              </a:ext>
            </a:extLst>
          </p:cNvPr>
          <p:cNvSpPr/>
          <p:nvPr/>
        </p:nvSpPr>
        <p:spPr>
          <a:xfrm>
            <a:off x="1788161" y="910366"/>
            <a:ext cx="7991308" cy="461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algn="ctr"/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  2024: Grupos de Edad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5EF163B-59F7-E91A-D8DA-EF72A8032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009876"/>
              </p:ext>
            </p:extLst>
          </p:nvPr>
        </p:nvGraphicFramePr>
        <p:xfrm>
          <a:off x="1319048" y="1452507"/>
          <a:ext cx="9553903" cy="518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3981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1AC06046-1FA3-78CF-581C-776295195764}"/>
              </a:ext>
            </a:extLst>
          </p:cNvPr>
          <p:cNvSpPr/>
          <p:nvPr/>
        </p:nvSpPr>
        <p:spPr>
          <a:xfrm>
            <a:off x="889000" y="926594"/>
            <a:ext cx="10413999" cy="465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 – ERP Agrupaciones ERA-EDTA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027A94E-E80B-6C75-0F87-0C691B593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71827"/>
              </p:ext>
            </p:extLst>
          </p:nvPr>
        </p:nvGraphicFramePr>
        <p:xfrm>
          <a:off x="84083" y="1483360"/>
          <a:ext cx="11981793" cy="53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088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F0E457D-1C4B-623B-2529-0BC864D52C2E}"/>
              </a:ext>
            </a:extLst>
          </p:cNvPr>
          <p:cNvSpPr/>
          <p:nvPr/>
        </p:nvSpPr>
        <p:spPr>
          <a:xfrm>
            <a:off x="1432560" y="791972"/>
            <a:ext cx="9723119" cy="640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r>
              <a:rPr lang="es-ES" sz="32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INCIDENTES 2024 – 10 ERP más frecuentes</a:t>
            </a:r>
            <a:r>
              <a:rPr lang="es-ES" sz="3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Verdana"/>
              <a:ea typeface="MS PGothic"/>
            </a:endParaRPr>
          </a:p>
          <a:p>
            <a:pPr algn="ctr">
              <a:lnSpc>
                <a:spcPct val="100000"/>
              </a:lnSpc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8A77AB-C426-DE7E-E997-9F42B95E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40" y="2001520"/>
            <a:ext cx="11834320" cy="40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270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508</Words>
  <Application>Microsoft Office PowerPoint</Application>
  <PresentationFormat>Panorámica</PresentationFormat>
  <Paragraphs>117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Arial,Sans-Serif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Guille Tirado</dc:creator>
  <cp:lastModifiedBy>Guille Tirado</cp:lastModifiedBy>
  <cp:revision>17</cp:revision>
  <dcterms:modified xsi:type="dcterms:W3CDTF">2025-03-27T06:07:26Z</dcterms:modified>
</cp:coreProperties>
</file>