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7" r:id="rId2"/>
    <p:sldMasterId id="2147483742" r:id="rId3"/>
  </p:sldMasterIdLst>
  <p:notesMasterIdLst>
    <p:notesMasterId r:id="rId27"/>
  </p:notesMasterIdLst>
  <p:sldIdLst>
    <p:sldId id="1604" r:id="rId4"/>
    <p:sldId id="2562" r:id="rId5"/>
    <p:sldId id="259" r:id="rId6"/>
    <p:sldId id="258" r:id="rId7"/>
    <p:sldId id="2674" r:id="rId8"/>
    <p:sldId id="1593" r:id="rId9"/>
    <p:sldId id="1601" r:id="rId10"/>
    <p:sldId id="2605" r:id="rId11"/>
    <p:sldId id="2661" r:id="rId12"/>
    <p:sldId id="2364" r:id="rId13"/>
    <p:sldId id="2680" r:id="rId14"/>
    <p:sldId id="1596" r:id="rId15"/>
    <p:sldId id="2626" r:id="rId16"/>
    <p:sldId id="282" r:id="rId17"/>
    <p:sldId id="2678" r:id="rId18"/>
    <p:sldId id="2681" r:id="rId19"/>
    <p:sldId id="2682" r:id="rId20"/>
    <p:sldId id="2618" r:id="rId21"/>
    <p:sldId id="2683" r:id="rId22"/>
    <p:sldId id="2418" r:id="rId23"/>
    <p:sldId id="2420" r:id="rId24"/>
    <p:sldId id="2677" r:id="rId25"/>
    <p:sldId id="260" r:id="rId26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B0F"/>
    <a:srgbClr val="E06F12"/>
    <a:srgbClr val="EC7614"/>
    <a:srgbClr val="F7AD09"/>
    <a:srgbClr val="CC9900"/>
    <a:srgbClr val="CC6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87035" autoAdjust="0"/>
  </p:normalViewPr>
  <p:slideViewPr>
    <p:cSldViewPr snapToGrid="0">
      <p:cViewPr varScale="1">
        <p:scale>
          <a:sx n="71" d="100"/>
          <a:sy n="71" d="100"/>
        </p:scale>
        <p:origin x="3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I:\00%20BD\TxR\TxR%20evolutiv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F:\00%20BD\TxR\TxR%20evolutiv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F:\3%20RI&#209;&#211;N\00%20IRC%20SOLICITUDES\SR%202024%2003%20DGAS\SR%202024%2003%20DGA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I:\3%20RI&#209;&#211;N\6%20SLE%20y%20DEMORAS\SLE%20TxR%206%20Evolutivo\SLE%20Evolutivo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F:\3%20RI&#209;&#211;N\6%20SLE%20y%20DEMORAS\SLE%20TxR%206%20Evolutivo\SLE%20Evolutivo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F:\3%20RI&#209;&#211;N\6%20SLE%20y%20DEMORAS\SLE%20TxR%206%20Evolutivo\SLE%20Evolutivo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F:\00%20BD\TxR\TxR%20evolutiv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826304296777186E-2"/>
          <c:y val="2.6717466634040725E-2"/>
          <c:w val="0.88698214855958668"/>
          <c:h val="0.69671374069040626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'TxR Evo SICATA'!$BI$1</c:f>
              <c:strCache>
                <c:ptCount val="1"/>
                <c:pt idx="0">
                  <c:v>ME (n)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('TxR Evo SICATA'!$BG$4,'TxR Evo SICATA'!$BG$9,'TxR Evo SICATA'!$BG$14,'TxR Evo SICATA'!$BG$19,'TxR Evo SICATA'!$BG$24,'TxR Evo SICATA'!$BG$29,'TxR Evo SICATA'!$BG$34,'TxR Evo SICATA'!$BG$39,'TxR Evo SICATA'!$BG$44,'TxR Evo SICATA'!$BG$47)</c:f>
              <c:numCache>
                <c:formatCode>General</c:formatCode>
                <c:ptCount val="10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2023</c:v>
                </c:pt>
              </c:numCache>
              <c:extLst/>
            </c:numRef>
          </c:cat>
          <c:val>
            <c:numRef>
              <c:f>('TxR Evo SICATA'!$BI$4,'TxR Evo SICATA'!$BI$9,'TxR Evo SICATA'!$BI$14,'TxR Evo SICATA'!$BI$19,'TxR Evo SICATA'!$BI$24,'TxR Evo SICATA'!$BI$29,'TxR Evo SICATA'!$BI$34,'TxR Evo SICATA'!$BI$39,'TxR Evo SICATA'!$BI$44,'TxR Evo SICATA'!$BI$47)</c:f>
              <c:numCache>
                <c:formatCode>General</c:formatCode>
                <c:ptCount val="10"/>
                <c:pt idx="0">
                  <c:v>40</c:v>
                </c:pt>
                <c:pt idx="1">
                  <c:v>146</c:v>
                </c:pt>
                <c:pt idx="2">
                  <c:v>155</c:v>
                </c:pt>
                <c:pt idx="3">
                  <c:v>251</c:v>
                </c:pt>
                <c:pt idx="4">
                  <c:v>292</c:v>
                </c:pt>
                <c:pt idx="5">
                  <c:v>324</c:v>
                </c:pt>
                <c:pt idx="6">
                  <c:v>289</c:v>
                </c:pt>
                <c:pt idx="7">
                  <c:v>294</c:v>
                </c:pt>
                <c:pt idx="8">
                  <c:v>263</c:v>
                </c:pt>
                <c:pt idx="9">
                  <c:v>344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F01-4550-BBD2-18394BC02C52}"/>
            </c:ext>
          </c:extLst>
        </c:ser>
        <c:ser>
          <c:idx val="2"/>
          <c:order val="2"/>
          <c:tx>
            <c:strRef>
              <c:f>'TxR Evo SICATA'!$BJ$1</c:f>
              <c:strCache>
                <c:ptCount val="1"/>
                <c:pt idx="0">
                  <c:v>DA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('TxR Evo SICATA'!$BG$4,'TxR Evo SICATA'!$BG$9,'TxR Evo SICATA'!$BG$14,'TxR Evo SICATA'!$BG$19,'TxR Evo SICATA'!$BG$24,'TxR Evo SICATA'!$BG$29,'TxR Evo SICATA'!$BG$34,'TxR Evo SICATA'!$BG$39,'TxR Evo SICATA'!$BG$44,'TxR Evo SICATA'!$BG$47)</c:f>
              <c:numCache>
                <c:formatCode>General</c:formatCode>
                <c:ptCount val="10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2023</c:v>
                </c:pt>
              </c:numCache>
              <c:extLst/>
            </c:numRef>
          </c:cat>
          <c:val>
            <c:numRef>
              <c:f>('TxR Evo SICATA'!$BJ$4,'TxR Evo SICATA'!$BJ$9,'TxR Evo SICATA'!$BJ$14,'TxR Evo SICATA'!$BJ$19,'TxR Evo SICATA'!$BJ$24,'TxR Evo SICATA'!$BJ$29,'TxR Evo SICATA'!$BJ$34,'TxR Evo SICATA'!$BJ$39,'TxR Evo SICATA'!$BJ$44,'TxR Evo SICATA'!$BJ$47)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</c:v>
                </c:pt>
                <c:pt idx="7">
                  <c:v>99</c:v>
                </c:pt>
                <c:pt idx="8">
                  <c:v>125</c:v>
                </c:pt>
                <c:pt idx="9">
                  <c:v>241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F01-4550-BBD2-18394BC02C52}"/>
            </c:ext>
          </c:extLst>
        </c:ser>
        <c:ser>
          <c:idx val="3"/>
          <c:order val="3"/>
          <c:tx>
            <c:strRef>
              <c:f>'TxR Evo SICATA'!$BK$1</c:f>
              <c:strCache>
                <c:ptCount val="1"/>
                <c:pt idx="0">
                  <c:v>DV (n)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('TxR Evo SICATA'!$BG$4,'TxR Evo SICATA'!$BG$9,'TxR Evo SICATA'!$BG$14,'TxR Evo SICATA'!$BG$19,'TxR Evo SICATA'!$BG$24,'TxR Evo SICATA'!$BG$29,'TxR Evo SICATA'!$BG$34,'TxR Evo SICATA'!$BG$39,'TxR Evo SICATA'!$BG$44,'TxR Evo SICATA'!$BG$47)</c:f>
              <c:numCache>
                <c:formatCode>General</c:formatCode>
                <c:ptCount val="10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2023</c:v>
                </c:pt>
              </c:numCache>
              <c:extLst/>
            </c:numRef>
          </c:cat>
          <c:val>
            <c:numRef>
              <c:f>('TxR Evo SICATA'!$BK$4,'TxR Evo SICATA'!$BK$9,'TxR Evo SICATA'!$BK$14,'TxR Evo SICATA'!$BK$19,'TxR Evo SICATA'!$BK$24,'TxR Evo SICATA'!$BK$29,'TxR Evo SICATA'!$BK$34,'TxR Evo SICATA'!$BK$39,'TxR Evo SICATA'!$BK$44,'TxR Evo SICATA'!$BK$47)</c:f>
              <c:numCache>
                <c:formatCode>General</c:formatCode>
                <c:ptCount val="10"/>
                <c:pt idx="0">
                  <c:v>5</c:v>
                </c:pt>
                <c:pt idx="1">
                  <c:v>11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6</c:v>
                </c:pt>
                <c:pt idx="6">
                  <c:v>34</c:v>
                </c:pt>
                <c:pt idx="7">
                  <c:v>60</c:v>
                </c:pt>
                <c:pt idx="8">
                  <c:v>29</c:v>
                </c:pt>
                <c:pt idx="9">
                  <c:v>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F01-4550-BBD2-18394BC02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826816"/>
        <c:axId val="1048251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'TxR Evo SICATA'!$BH$1</c15:sqref>
                        </c15:formulaRef>
                      </c:ext>
                    </c:extLst>
                    <c:strCache>
                      <c:ptCount val="1"/>
                      <c:pt idx="0">
                        <c:v>TxR (n)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('TxR Evo SICATA'!$BG$4,'TxR Evo SICATA'!$BG$9,'TxR Evo SICATA'!$BG$14,'TxR Evo SICATA'!$BG$19,'TxR Evo SICATA'!$BG$24,'TxR Evo SICATA'!$BG$29,'TxR Evo SICATA'!$BG$34,'TxR Evo SICATA'!$BG$39,'TxR Evo SICATA'!$BG$44,'TxR Evo SICATA'!$BG$47)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1980</c:v>
                      </c:pt>
                      <c:pt idx="1">
                        <c:v>1985</c:v>
                      </c:pt>
                      <c:pt idx="2">
                        <c:v>1990</c:v>
                      </c:pt>
                      <c:pt idx="3">
                        <c:v>1995</c:v>
                      </c:pt>
                      <c:pt idx="4">
                        <c:v>2000</c:v>
                      </c:pt>
                      <c:pt idx="5">
                        <c:v>2005</c:v>
                      </c:pt>
                      <c:pt idx="6">
                        <c:v>2010</c:v>
                      </c:pt>
                      <c:pt idx="7">
                        <c:v>2015</c:v>
                      </c:pt>
                      <c:pt idx="8">
                        <c:v>2020</c:v>
                      </c:pt>
                      <c:pt idx="9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('TxR Evo SICATA'!$BH$4,'TxR Evo SICATA'!$BH$9,'TxR Evo SICATA'!$BH$14,'TxR Evo SICATA'!$BH$19,'TxR Evo SICATA'!$BH$24,'TxR Evo SICATA'!$BH$29,'TxR Evo SICATA'!$BH$34,'TxR Evo SICATA'!$BH$39,'TxR Evo SICATA'!$BH$44,'TxR Evo SICATA'!$BH$47)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45</c:v>
                      </c:pt>
                      <c:pt idx="1">
                        <c:v>157</c:v>
                      </c:pt>
                      <c:pt idx="2">
                        <c:v>156</c:v>
                      </c:pt>
                      <c:pt idx="3">
                        <c:v>252</c:v>
                      </c:pt>
                      <c:pt idx="4">
                        <c:v>295</c:v>
                      </c:pt>
                      <c:pt idx="5">
                        <c:v>330</c:v>
                      </c:pt>
                      <c:pt idx="6">
                        <c:v>330</c:v>
                      </c:pt>
                      <c:pt idx="7">
                        <c:v>453</c:v>
                      </c:pt>
                      <c:pt idx="8">
                        <c:v>417</c:v>
                      </c:pt>
                      <c:pt idx="9">
                        <c:v>641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F01-4550-BBD2-18394BC02C52}"/>
                  </c:ext>
                </c:extLst>
              </c15:ser>
            </c15:filteredBarSeries>
          </c:ext>
        </c:extLst>
      </c:barChart>
      <c:catAx>
        <c:axId val="10482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4825152"/>
        <c:crosses val="autoZero"/>
        <c:auto val="1"/>
        <c:lblAlgn val="ctr"/>
        <c:lblOffset val="100"/>
        <c:noMultiLvlLbl val="0"/>
      </c:catAx>
      <c:valAx>
        <c:axId val="10482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4826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588344877966448E-2"/>
          <c:y val="8.9124054985921769E-2"/>
          <c:w val="0.90794568534466602"/>
          <c:h val="0.84556435620800463"/>
        </c:manualLayout>
      </c:layout>
      <c:barChart>
        <c:barDir val="col"/>
        <c:grouping val="stacked"/>
        <c:varyColors val="0"/>
        <c:ser>
          <c:idx val="2"/>
          <c:order val="1"/>
          <c:tx>
            <c:v>N Tx renal de vivo</c:v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Candara" panose="020E0502030303020204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'Datos evolutivos de trasplante'!$H$1:$AP$1</c:f>
              <c:numCache>
                <c:formatCode>General</c:formatCod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numCache>
            </c:numRef>
          </c:cat>
          <c:val>
            <c:numRef>
              <c:f>'Datos evolutivos de trasplante'!$H$13:$AP$13</c:f>
              <c:numCache>
                <c:formatCode>#,##0</c:formatCode>
                <c:ptCount val="35"/>
                <c:pt idx="0">
                  <c:v>18</c:v>
                </c:pt>
                <c:pt idx="1">
                  <c:v>16</c:v>
                </c:pt>
                <c:pt idx="2">
                  <c:v>16</c:v>
                </c:pt>
                <c:pt idx="3">
                  <c:v>15</c:v>
                </c:pt>
                <c:pt idx="4">
                  <c:v>15</c:v>
                </c:pt>
                <c:pt idx="5">
                  <c:v>20</c:v>
                </c:pt>
                <c:pt idx="6">
                  <c:v>35</c:v>
                </c:pt>
                <c:pt idx="7">
                  <c:v>22</c:v>
                </c:pt>
                <c:pt idx="8">
                  <c:v>20</c:v>
                </c:pt>
                <c:pt idx="9">
                  <c:v>19</c:v>
                </c:pt>
                <c:pt idx="10">
                  <c:v>17</c:v>
                </c:pt>
                <c:pt idx="11">
                  <c:v>19</c:v>
                </c:pt>
                <c:pt idx="12">
                  <c:v>31</c:v>
                </c:pt>
                <c:pt idx="13" formatCode="General">
                  <c:v>34</c:v>
                </c:pt>
                <c:pt idx="14" formatCode="General">
                  <c:v>60</c:v>
                </c:pt>
                <c:pt idx="15" formatCode="General">
                  <c:v>61</c:v>
                </c:pt>
                <c:pt idx="16" formatCode="General">
                  <c:v>87</c:v>
                </c:pt>
                <c:pt idx="17" formatCode="General">
                  <c:v>102</c:v>
                </c:pt>
                <c:pt idx="18" formatCode="General">
                  <c:v>137</c:v>
                </c:pt>
                <c:pt idx="19" formatCode="General">
                  <c:v>156</c:v>
                </c:pt>
                <c:pt idx="20" formatCode="General">
                  <c:v>235</c:v>
                </c:pt>
                <c:pt idx="21" formatCode="General">
                  <c:v>240</c:v>
                </c:pt>
                <c:pt idx="22" formatCode="General">
                  <c:v>312</c:v>
                </c:pt>
                <c:pt idx="23" formatCode="General">
                  <c:v>361</c:v>
                </c:pt>
                <c:pt idx="24" formatCode="General">
                  <c:v>382</c:v>
                </c:pt>
                <c:pt idx="25" formatCode="General">
                  <c:v>423</c:v>
                </c:pt>
                <c:pt idx="26" formatCode="General">
                  <c:v>388</c:v>
                </c:pt>
                <c:pt idx="27" formatCode="General">
                  <c:v>343</c:v>
                </c:pt>
                <c:pt idx="28" formatCode="General">
                  <c:v>332</c:v>
                </c:pt>
                <c:pt idx="29" formatCode="General">
                  <c:v>293</c:v>
                </c:pt>
                <c:pt idx="30" formatCode="General">
                  <c:v>335</c:v>
                </c:pt>
                <c:pt idx="31" formatCode="General">
                  <c:v>259</c:v>
                </c:pt>
                <c:pt idx="32" formatCode="General">
                  <c:v>323</c:v>
                </c:pt>
                <c:pt idx="33" formatCode="General">
                  <c:v>350</c:v>
                </c:pt>
                <c:pt idx="34" formatCode="General">
                  <c:v>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BC-47A4-A418-D136B79F9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-288782080"/>
        <c:axId val="-495177248"/>
      </c:barChart>
      <c:lineChart>
        <c:grouping val="standard"/>
        <c:varyColors val="0"/>
        <c:ser>
          <c:idx val="0"/>
          <c:order val="0"/>
          <c:tx>
            <c:v> Tx renal de vivo pmp</c:v>
          </c:tx>
          <c:spPr>
            <a:ln>
              <a:noFill/>
            </a:ln>
          </c:spPr>
          <c:marker>
            <c:symbol val="circle"/>
            <c:size val="12"/>
            <c:spPr>
              <a:solidFill>
                <a:srgbClr val="FFC000"/>
              </a:solidFill>
              <a:ln>
                <a:noFill/>
              </a:ln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ndara" panose="020E0502030303020204" pitchFamily="34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'Datos evolutivos de trasplante'!$H$1:$AP$1</c:f>
              <c:numCache>
                <c:formatCode>General</c:formatCode>
                <c:ptCount val="3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</c:numCache>
            </c:numRef>
          </c:cat>
          <c:val>
            <c:numRef>
              <c:f>'Datos evolutivos de trasplante'!$H$66:$AP$66</c:f>
              <c:numCache>
                <c:formatCode>0.00</c:formatCode>
                <c:ptCount val="35"/>
                <c:pt idx="0">
                  <c:v>0.46753246753246752</c:v>
                </c:pt>
                <c:pt idx="1">
                  <c:v>0.41558441558441561</c:v>
                </c:pt>
                <c:pt idx="2">
                  <c:v>0.41644976574700676</c:v>
                </c:pt>
                <c:pt idx="3">
                  <c:v>0.39042165538781881</c:v>
                </c:pt>
                <c:pt idx="4">
                  <c:v>0.39042165538781881</c:v>
                </c:pt>
                <c:pt idx="5">
                  <c:v>0.52056220718375845</c:v>
                </c:pt>
                <c:pt idx="6">
                  <c:v>0.91098386257157726</c:v>
                </c:pt>
                <c:pt idx="7">
                  <c:v>0.57261842790213424</c:v>
                </c:pt>
                <c:pt idx="8">
                  <c:v>0.50428643469490675</c:v>
                </c:pt>
                <c:pt idx="9">
                  <c:v>0.47907211296016139</c:v>
                </c:pt>
                <c:pt idx="10">
                  <c:v>0.42864346949067073</c:v>
                </c:pt>
                <c:pt idx="11">
                  <c:v>0.47907211296016139</c:v>
                </c:pt>
                <c:pt idx="12">
                  <c:v>0.75389105058365768</c:v>
                </c:pt>
                <c:pt idx="13">
                  <c:v>0.81261950286806872</c:v>
                </c:pt>
                <c:pt idx="14">
                  <c:v>1.404494382022472</c:v>
                </c:pt>
                <c:pt idx="15">
                  <c:v>1.412037037037037</c:v>
                </c:pt>
                <c:pt idx="16">
                  <c:v>1.9723418725912492</c:v>
                </c:pt>
                <c:pt idx="17">
                  <c:v>2.2813688212927756</c:v>
                </c:pt>
                <c:pt idx="18">
                  <c:v>3.0309734513274336</c:v>
                </c:pt>
                <c:pt idx="19">
                  <c:v>3.3795493934142118</c:v>
                </c:pt>
                <c:pt idx="20">
                  <c:v>5.0267379679144382</c:v>
                </c:pt>
                <c:pt idx="21">
                  <c:v>5.1042109740535935</c:v>
                </c:pt>
                <c:pt idx="22">
                  <c:v>6.6115702479338845</c:v>
                </c:pt>
                <c:pt idx="23">
                  <c:v>7.6385950063478631</c:v>
                </c:pt>
                <c:pt idx="24">
                  <c:v>8.106960950764007</c:v>
                </c:pt>
                <c:pt idx="25">
                  <c:v>9.0578158458244111</c:v>
                </c:pt>
                <c:pt idx="26">
                  <c:v>8.322608322608323</c:v>
                </c:pt>
                <c:pt idx="27">
                  <c:v>7.3684210526315796</c:v>
                </c:pt>
                <c:pt idx="28">
                  <c:v>7.1290530384367621</c:v>
                </c:pt>
                <c:pt idx="29">
                  <c:v>6.2714041095890414</c:v>
                </c:pt>
                <c:pt idx="30">
                  <c:v>7.1246278179498077</c:v>
                </c:pt>
                <c:pt idx="31">
                  <c:v>5.458377239199157</c:v>
                </c:pt>
                <c:pt idx="32">
                  <c:v>6.8172224567327984</c:v>
                </c:pt>
                <c:pt idx="33">
                  <c:v>7.3730777333052453</c:v>
                </c:pt>
                <c:pt idx="34">
                  <c:v>9.0170762182423978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BC-47A4-A418-D136B79F9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95178336"/>
        <c:axId val="-495177792"/>
      </c:lineChart>
      <c:catAx>
        <c:axId val="-49517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-495177792"/>
        <c:crosses val="autoZero"/>
        <c:auto val="1"/>
        <c:lblAlgn val="ctr"/>
        <c:lblOffset val="100"/>
        <c:noMultiLvlLbl val="0"/>
      </c:catAx>
      <c:valAx>
        <c:axId val="-495177792"/>
        <c:scaling>
          <c:orientation val="minMax"/>
          <c:max val="1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ndara" panose="020E0502030303020204" pitchFamily="34" charset="0"/>
              </a:defRPr>
            </a:pPr>
            <a:endParaRPr lang="es-ES"/>
          </a:p>
        </c:txPr>
        <c:crossAx val="-495178336"/>
        <c:crosses val="autoZero"/>
        <c:crossBetween val="between"/>
      </c:valAx>
      <c:valAx>
        <c:axId val="-4951772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latin typeface="Candara" panose="020E0502030303020204" pitchFamily="34" charset="0"/>
                  </a:defRPr>
                </a:pPr>
                <a:r>
                  <a:rPr lang="es-ES">
                    <a:latin typeface="Candara" panose="020E0502030303020204" pitchFamily="34" charset="0"/>
                  </a:rPr>
                  <a:t>Trasplante renal de vivo (número absoluto) </a:t>
                </a:r>
              </a:p>
            </c:rich>
          </c:tx>
          <c:layout>
            <c:manualLayout>
              <c:xMode val="edge"/>
              <c:yMode val="edge"/>
              <c:x val="0.96924199969601199"/>
              <c:y val="0.2582785664172769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ndara" panose="020E0502030303020204" pitchFamily="34" charset="0"/>
              </a:defRPr>
            </a:pPr>
            <a:endParaRPr lang="es-ES"/>
          </a:p>
        </c:txPr>
        <c:crossAx val="-288782080"/>
        <c:crosses val="max"/>
        <c:crossBetween val="between"/>
      </c:valAx>
      <c:catAx>
        <c:axId val="-288782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495177248"/>
        <c:crosses val="autoZero"/>
        <c:auto val="1"/>
        <c:lblAlgn val="ctr"/>
        <c:lblOffset val="100"/>
        <c:noMultiLvlLbl val="0"/>
      </c:catAx>
    </c:plotArea>
    <c:legend>
      <c:legendPos val="t"/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 sz="1100">
          <a:solidFill>
            <a:schemeClr val="accent1">
              <a:lumMod val="75000"/>
            </a:schemeClr>
          </a:solidFill>
          <a:latin typeface="GT Walsheim Medium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'2023'!$B$12</c:f>
              <c:strCache>
                <c:ptCount val="1"/>
                <c:pt idx="0">
                  <c:v>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'2023'!$A$13:$A$18</c:f>
              <c:strCache>
                <c:ptCount val="6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Málaga</c:v>
                </c:pt>
                <c:pt idx="4">
                  <c:v>V. Rocio</c:v>
                </c:pt>
                <c:pt idx="5">
                  <c:v>V. Rocio Infantil</c:v>
                </c:pt>
              </c:strCache>
              <c:extLst/>
            </c:strRef>
          </c:cat>
          <c:val>
            <c:numRef>
              <c:f>'2023'!$B$13:$B$18</c:f>
              <c:numCache>
                <c:formatCode>General</c:formatCode>
                <c:ptCount val="6"/>
                <c:pt idx="0">
                  <c:v>11</c:v>
                </c:pt>
                <c:pt idx="1">
                  <c:v>5</c:v>
                </c:pt>
                <c:pt idx="2">
                  <c:v>0</c:v>
                </c:pt>
                <c:pt idx="3">
                  <c:v>3</c:v>
                </c:pt>
                <c:pt idx="4">
                  <c:v>5</c:v>
                </c:pt>
                <c:pt idx="5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346-43E8-86B5-D3FB3630529A}"/>
            </c:ext>
          </c:extLst>
        </c:ser>
        <c:ser>
          <c:idx val="1"/>
          <c:order val="1"/>
          <c:tx>
            <c:strRef>
              <c:f>'2023'!$C$12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'2023'!$A$13:$A$18</c:f>
              <c:strCache>
                <c:ptCount val="6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Málaga</c:v>
                </c:pt>
                <c:pt idx="4">
                  <c:v>V. Rocio</c:v>
                </c:pt>
                <c:pt idx="5">
                  <c:v>V. Rocio Infantil</c:v>
                </c:pt>
              </c:strCache>
              <c:extLst/>
            </c:strRef>
          </c:cat>
          <c:val>
            <c:numRef>
              <c:f>'2023'!$C$13:$C$18</c:f>
              <c:numCache>
                <c:formatCode>General</c:formatCode>
                <c:ptCount val="6"/>
                <c:pt idx="0">
                  <c:v>11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346-43E8-86B5-D3FB3630529A}"/>
            </c:ext>
          </c:extLst>
        </c:ser>
        <c:ser>
          <c:idx val="2"/>
          <c:order val="2"/>
          <c:tx>
            <c:strRef>
              <c:f>'2023'!$D$12</c:f>
              <c:strCache>
                <c:ptCount val="1"/>
                <c:pt idx="0">
                  <c:v>DV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'2023'!$A$13:$A$18</c:f>
              <c:strCache>
                <c:ptCount val="6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Málaga</c:v>
                </c:pt>
                <c:pt idx="4">
                  <c:v>V. Rocio</c:v>
                </c:pt>
                <c:pt idx="5">
                  <c:v>V. Rocio Infantil</c:v>
                </c:pt>
              </c:strCache>
              <c:extLst/>
            </c:strRef>
          </c:cat>
          <c:val>
            <c:numRef>
              <c:f>'2023'!$D$13:$D$18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12</c:v>
                </c:pt>
                <c:pt idx="4">
                  <c:v>7</c:v>
                </c:pt>
                <c:pt idx="5">
                  <c:v>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346-43E8-86B5-D3FB36305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964416"/>
        <c:axId val="472968728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'2023'!$E$12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'2023'!$A$13:$A$18</c15:sqref>
                        </c15:formulaRef>
                      </c:ext>
                    </c:extLst>
                    <c:strCache>
                      <c:ptCount val="6"/>
                      <c:pt idx="0">
                        <c:v>Puerta del Mar</c:v>
                      </c:pt>
                      <c:pt idx="1">
                        <c:v>Reina Sofía</c:v>
                      </c:pt>
                      <c:pt idx="2">
                        <c:v>Virgen Nieves</c:v>
                      </c:pt>
                      <c:pt idx="3">
                        <c:v>Málaga</c:v>
                      </c:pt>
                      <c:pt idx="4">
                        <c:v>V. Rocio</c:v>
                      </c:pt>
                      <c:pt idx="5">
                        <c:v>V. Rocio Infantil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'2023'!$E$13:$E$18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25</c:v>
                      </c:pt>
                      <c:pt idx="1">
                        <c:v>12</c:v>
                      </c:pt>
                      <c:pt idx="2">
                        <c:v>4</c:v>
                      </c:pt>
                      <c:pt idx="3">
                        <c:v>19</c:v>
                      </c:pt>
                      <c:pt idx="4">
                        <c:v>14</c:v>
                      </c:pt>
                      <c:pt idx="5">
                        <c:v>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0346-43E8-86B5-D3FB3630529A}"/>
                  </c:ext>
                </c:extLst>
              </c15:ser>
            </c15:filteredBarSeries>
          </c:ext>
        </c:extLst>
      </c:barChart>
      <c:catAx>
        <c:axId val="47296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2968728"/>
        <c:crosses val="autoZero"/>
        <c:auto val="1"/>
        <c:lblAlgn val="ctr"/>
        <c:lblOffset val="100"/>
        <c:noMultiLvlLbl val="0"/>
      </c:catAx>
      <c:valAx>
        <c:axId val="472968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2964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'[SR 2024 03 DGAS.xlsx]Incluidos'!$B$1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'[SR 2024 03 DGAS.xlsx]Incluidos'!$A$2:$A$10</c:f>
              <c:strCache>
                <c:ptCount val="8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</c:strCache>
              <c:extLst/>
            </c:strRef>
          </c:cat>
          <c:val>
            <c:numRef>
              <c:f>'[SR 2024 03 DGAS.xlsx]Incluidos'!$B$2:$B$10</c:f>
              <c:numCache>
                <c:formatCode>General</c:formatCode>
                <c:ptCount val="8"/>
                <c:pt idx="0">
                  <c:v>37</c:v>
                </c:pt>
                <c:pt idx="1">
                  <c:v>46</c:v>
                </c:pt>
                <c:pt idx="2">
                  <c:v>34</c:v>
                </c:pt>
                <c:pt idx="3">
                  <c:v>42</c:v>
                </c:pt>
                <c:pt idx="4">
                  <c:v>12</c:v>
                </c:pt>
                <c:pt idx="5">
                  <c:v>28</c:v>
                </c:pt>
                <c:pt idx="6">
                  <c:v>68</c:v>
                </c:pt>
                <c:pt idx="7">
                  <c:v>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1C3-42EC-8F79-C8453991A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894960"/>
        <c:axId val="225894568"/>
      </c:barChart>
      <c:lineChart>
        <c:grouping val="standard"/>
        <c:varyColors val="0"/>
        <c:ser>
          <c:idx val="1"/>
          <c:order val="1"/>
          <c:tx>
            <c:strRef>
              <c:f>'[SR 2024 03 DGAS.xlsx]Incluidos'!$C$1</c:f>
              <c:strCache>
                <c:ptCount val="1"/>
                <c:pt idx="0">
                  <c:v>Tasas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'[SR 2024 03 DGAS.xlsx]Incluidos'!$A$2:$A$10</c:f>
              <c:strCache>
                <c:ptCount val="8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</c:strCache>
              <c:extLst/>
            </c:strRef>
          </c:cat>
          <c:val>
            <c:numRef>
              <c:f>'[SR 2024 03 DGAS.xlsx]Incluidos'!$C$2:$C$10</c:f>
              <c:numCache>
                <c:formatCode>0</c:formatCode>
                <c:ptCount val="8"/>
                <c:pt idx="0">
                  <c:v>49.076825127334466</c:v>
                </c:pt>
                <c:pt idx="1">
                  <c:v>36.784138679401444</c:v>
                </c:pt>
                <c:pt idx="2">
                  <c:v>43.927818841675098</c:v>
                </c:pt>
                <c:pt idx="3">
                  <c:v>45.152502577455358</c:v>
                </c:pt>
                <c:pt idx="4">
                  <c:v>22.606362937621508</c:v>
                </c:pt>
                <c:pt idx="5">
                  <c:v>45.143669728912265</c:v>
                </c:pt>
                <c:pt idx="6">
                  <c:v>38.821648778259878</c:v>
                </c:pt>
                <c:pt idx="7">
                  <c:v>44.961961158996736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51C3-42EC-8F79-C8453991A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893784"/>
        <c:axId val="225898488"/>
      </c:lineChart>
      <c:catAx>
        <c:axId val="22589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5894568"/>
        <c:crosses val="autoZero"/>
        <c:auto val="1"/>
        <c:lblAlgn val="ctr"/>
        <c:lblOffset val="100"/>
        <c:noMultiLvlLbl val="0"/>
      </c:catAx>
      <c:valAx>
        <c:axId val="225894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5894960"/>
        <c:crosses val="autoZero"/>
        <c:crossBetween val="between"/>
      </c:valAx>
      <c:valAx>
        <c:axId val="225898488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5893784"/>
        <c:crosses val="max"/>
        <c:crossBetween val="between"/>
      </c:valAx>
      <c:catAx>
        <c:axId val="225893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58984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503138550738886E-2"/>
          <c:y val="5.0925925925925923E-2"/>
          <c:w val="0.91777611261930792"/>
          <c:h val="0.8416746864975212"/>
        </c:manualLayout>
      </c:layout>
      <c:lineChart>
        <c:grouping val="standard"/>
        <c:varyColors val="0"/>
        <c:ser>
          <c:idx val="8"/>
          <c:order val="8"/>
          <c:tx>
            <c:strRef>
              <c:f>'Evo 1'!$A$10</c:f>
              <c:strCache>
                <c:ptCount val="1"/>
                <c:pt idx="0">
                  <c:v>Andalucía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402496099844003E-2"/>
                  <c:y val="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A-49BD-AAC8-9B5823A93F87}"/>
                </c:ext>
              </c:extLst>
            </c:dLbl>
            <c:dLbl>
              <c:idx val="5"/>
              <c:layout>
                <c:manualLayout>
                  <c:x val="-2.2880915236609463E-2"/>
                  <c:y val="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2A-49BD-AAC8-9B5823A93F87}"/>
                </c:ext>
              </c:extLst>
            </c:dLbl>
            <c:dLbl>
              <c:idx val="6"/>
              <c:layout>
                <c:manualLayout>
                  <c:x val="2.0800832033279807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A-49BD-AAC8-9B5823A93F87}"/>
                </c:ext>
              </c:extLst>
            </c:dLbl>
            <c:dLbl>
              <c:idx val="7"/>
              <c:layout>
                <c:manualLayout>
                  <c:x val="0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2A-49BD-AAC8-9B5823A93F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('Evo 1'!$D$1,'Evo 1'!$F$1,'Evo 1'!$I$1,'Evo 1'!$N$1,'Evo 1'!$S$1,'Evo 1'!$X$1:$AA$1)</c:f>
              <c:numCache>
                <c:formatCode>General</c:formatCode>
                <c:ptCount val="9"/>
                <c:pt idx="0">
                  <c:v>2000</c:v>
                </c:pt>
                <c:pt idx="1">
                  <c:v>2002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  <c:extLst/>
            </c:numRef>
          </c:cat>
          <c:val>
            <c:numRef>
              <c:f>('Evo 1'!$D$10,'Evo 1'!$F$10,'Evo 1'!$I$10,'Evo 1'!$N$10,'Evo 1'!$S$10,'Evo 1'!$X$10:$AA$10)</c:f>
              <c:numCache>
                <c:formatCode>General</c:formatCode>
                <c:ptCount val="9"/>
                <c:pt idx="0">
                  <c:v>681</c:v>
                </c:pt>
                <c:pt idx="1">
                  <c:v>662</c:v>
                </c:pt>
                <c:pt idx="2">
                  <c:v>752</c:v>
                </c:pt>
                <c:pt idx="3">
                  <c:v>627</c:v>
                </c:pt>
                <c:pt idx="4">
                  <c:v>570</c:v>
                </c:pt>
                <c:pt idx="5">
                  <c:v>323</c:v>
                </c:pt>
                <c:pt idx="6">
                  <c:v>361</c:v>
                </c:pt>
                <c:pt idx="7">
                  <c:v>361</c:v>
                </c:pt>
                <c:pt idx="8">
                  <c:v>355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CD2A-49BD-AAC8-9B5823A93F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5900056"/>
        <c:axId val="2258941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'Evo 1'!$A$2</c15:sqref>
                        </c15:formulaRef>
                      </c:ext>
                    </c:extLst>
                    <c:strCache>
                      <c:ptCount val="1"/>
                      <c:pt idx="0">
                        <c:v>Almería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('Evo 1'!$D$1,'Evo 1'!$F$1,'Evo 1'!$I$1,'Evo 1'!$N$1,'Evo 1'!$S$1,'Evo 1'!$X$1:$AA$1)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2005</c:v>
                      </c:pt>
                      <c:pt idx="3">
                        <c:v>2010</c:v>
                      </c:pt>
                      <c:pt idx="4">
                        <c:v>2015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('Evo 1'!$D$2,'Evo 1'!$F$2,'Evo 1'!$I$2,'Evo 1'!$N$2,'Evo 1'!$S$2,'Evo 1'!$X$2:$AA$2)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49</c:v>
                      </c:pt>
                      <c:pt idx="1">
                        <c:v>45</c:v>
                      </c:pt>
                      <c:pt idx="2">
                        <c:v>77</c:v>
                      </c:pt>
                      <c:pt idx="3">
                        <c:v>59</c:v>
                      </c:pt>
                      <c:pt idx="4">
                        <c:v>49</c:v>
                      </c:pt>
                      <c:pt idx="5">
                        <c:v>28</c:v>
                      </c:pt>
                      <c:pt idx="6">
                        <c:v>24</c:v>
                      </c:pt>
                      <c:pt idx="7">
                        <c:v>32</c:v>
                      </c:pt>
                      <c:pt idx="8">
                        <c:v>37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CD2A-49BD-AAC8-9B5823A93F87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'Evo 1'!$A$3</c15:sqref>
                        </c15:formulaRef>
                      </c:ext>
                    </c:extLst>
                    <c:strCache>
                      <c:ptCount val="1"/>
                      <c:pt idx="0">
                        <c:v>Cádiz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('Evo 1'!$D$1,'Evo 1'!$F$1,'Evo 1'!$I$1,'Evo 1'!$N$1,'Evo 1'!$S$1,'Evo 1'!$X$1:$AA$1)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2005</c:v>
                      </c:pt>
                      <c:pt idx="3">
                        <c:v>2010</c:v>
                      </c:pt>
                      <c:pt idx="4">
                        <c:v>2015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('Evo 1'!$D$3,'Evo 1'!$F$3,'Evo 1'!$I$3,'Evo 1'!$N$3,'Evo 1'!$S$3,'Evo 1'!$X$3:$AA$3)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103</c:v>
                      </c:pt>
                      <c:pt idx="1">
                        <c:v>73</c:v>
                      </c:pt>
                      <c:pt idx="2">
                        <c:v>96</c:v>
                      </c:pt>
                      <c:pt idx="3">
                        <c:v>86</c:v>
                      </c:pt>
                      <c:pt idx="4">
                        <c:v>68</c:v>
                      </c:pt>
                      <c:pt idx="5">
                        <c:v>34</c:v>
                      </c:pt>
                      <c:pt idx="6">
                        <c:v>40</c:v>
                      </c:pt>
                      <c:pt idx="7">
                        <c:v>52</c:v>
                      </c:pt>
                      <c:pt idx="8">
                        <c:v>46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D2A-49BD-AAC8-9B5823A93F87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'Evo 1'!$A$4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('Evo 1'!$D$1,'Evo 1'!$F$1,'Evo 1'!$I$1,'Evo 1'!$N$1,'Evo 1'!$S$1,'Evo 1'!$X$1:$AA$1)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2005</c:v>
                      </c:pt>
                      <c:pt idx="3">
                        <c:v>2010</c:v>
                      </c:pt>
                      <c:pt idx="4">
                        <c:v>2015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('Evo 1'!$D$4,'Evo 1'!$F$4,'Evo 1'!$I$4,'Evo 1'!$N$4,'Evo 1'!$S$4,'Evo 1'!$X$4:$AA$4)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103</c:v>
                      </c:pt>
                      <c:pt idx="1">
                        <c:v>109</c:v>
                      </c:pt>
                      <c:pt idx="2">
                        <c:v>58</c:v>
                      </c:pt>
                      <c:pt idx="3">
                        <c:v>65</c:v>
                      </c:pt>
                      <c:pt idx="4">
                        <c:v>50</c:v>
                      </c:pt>
                      <c:pt idx="5">
                        <c:v>55</c:v>
                      </c:pt>
                      <c:pt idx="6">
                        <c:v>67</c:v>
                      </c:pt>
                      <c:pt idx="7">
                        <c:v>42</c:v>
                      </c:pt>
                      <c:pt idx="8">
                        <c:v>34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D2A-49BD-AAC8-9B5823A93F87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'Evo 1'!$A$5</c15:sqref>
                        </c15:formulaRef>
                      </c:ext>
                    </c:extLst>
                    <c:strCache>
                      <c:ptCount val="1"/>
                      <c:pt idx="0">
                        <c:v>Granada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('Evo 1'!$D$1,'Evo 1'!$F$1,'Evo 1'!$I$1,'Evo 1'!$N$1,'Evo 1'!$S$1,'Evo 1'!$X$1:$AA$1)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2005</c:v>
                      </c:pt>
                      <c:pt idx="3">
                        <c:v>2010</c:v>
                      </c:pt>
                      <c:pt idx="4">
                        <c:v>2015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('Evo 1'!$D$5,'Evo 1'!$F$5,'Evo 1'!$I$5,'Evo 1'!$N$5,'Evo 1'!$S$5,'Evo 1'!$X$5:$AA$5)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58</c:v>
                      </c:pt>
                      <c:pt idx="1">
                        <c:v>70</c:v>
                      </c:pt>
                      <c:pt idx="2">
                        <c:v>137</c:v>
                      </c:pt>
                      <c:pt idx="3">
                        <c:v>89</c:v>
                      </c:pt>
                      <c:pt idx="4">
                        <c:v>105</c:v>
                      </c:pt>
                      <c:pt idx="5">
                        <c:v>40</c:v>
                      </c:pt>
                      <c:pt idx="6">
                        <c:v>48</c:v>
                      </c:pt>
                      <c:pt idx="7">
                        <c:v>30</c:v>
                      </c:pt>
                      <c:pt idx="8">
                        <c:v>42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D2A-49BD-AAC8-9B5823A93F87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'Evo 1'!$A$6</c15:sqref>
                        </c15:formulaRef>
                      </c:ext>
                    </c:extLst>
                    <c:strCache>
                      <c:ptCount val="1"/>
                      <c:pt idx="0">
                        <c:v>Huelva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('Evo 1'!$D$1,'Evo 1'!$F$1,'Evo 1'!$I$1,'Evo 1'!$N$1,'Evo 1'!$S$1,'Evo 1'!$X$1:$AA$1)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2005</c:v>
                      </c:pt>
                      <c:pt idx="3">
                        <c:v>2010</c:v>
                      </c:pt>
                      <c:pt idx="4">
                        <c:v>2015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('Evo 1'!$D$6,'Evo 1'!$F$6,'Evo 1'!$I$6,'Evo 1'!$N$6,'Evo 1'!$S$6,'Evo 1'!$X$6:$AA$6)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34</c:v>
                      </c:pt>
                      <c:pt idx="1">
                        <c:v>35</c:v>
                      </c:pt>
                      <c:pt idx="2">
                        <c:v>67</c:v>
                      </c:pt>
                      <c:pt idx="3">
                        <c:v>32</c:v>
                      </c:pt>
                      <c:pt idx="4">
                        <c:v>18</c:v>
                      </c:pt>
                      <c:pt idx="5">
                        <c:v>14</c:v>
                      </c:pt>
                      <c:pt idx="6">
                        <c:v>15</c:v>
                      </c:pt>
                      <c:pt idx="7">
                        <c:v>17</c:v>
                      </c:pt>
                      <c:pt idx="8">
                        <c:v>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D2A-49BD-AAC8-9B5823A93F87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'Evo 1'!$A$7</c15:sqref>
                        </c15:formulaRef>
                      </c:ext>
                    </c:extLst>
                    <c:strCache>
                      <c:ptCount val="1"/>
                      <c:pt idx="0">
                        <c:v>Jaén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('Evo 1'!$D$1,'Evo 1'!$F$1,'Evo 1'!$I$1,'Evo 1'!$N$1,'Evo 1'!$S$1,'Evo 1'!$X$1:$AA$1)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2005</c:v>
                      </c:pt>
                      <c:pt idx="3">
                        <c:v>2010</c:v>
                      </c:pt>
                      <c:pt idx="4">
                        <c:v>2015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('Evo 1'!$D$7,'Evo 1'!$F$7,'Evo 1'!$I$7,'Evo 1'!$N$7,'Evo 1'!$S$7,'Evo 1'!$X$7:$AA$7)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91</c:v>
                      </c:pt>
                      <c:pt idx="1">
                        <c:v>78</c:v>
                      </c:pt>
                      <c:pt idx="2">
                        <c:v>70</c:v>
                      </c:pt>
                      <c:pt idx="3">
                        <c:v>89</c:v>
                      </c:pt>
                      <c:pt idx="4">
                        <c:v>73</c:v>
                      </c:pt>
                      <c:pt idx="5">
                        <c:v>34</c:v>
                      </c:pt>
                      <c:pt idx="6">
                        <c:v>35</c:v>
                      </c:pt>
                      <c:pt idx="7">
                        <c:v>29</c:v>
                      </c:pt>
                      <c:pt idx="8">
                        <c:v>28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D2A-49BD-AAC8-9B5823A93F87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'Evo 1'!$A$8</c15:sqref>
                        </c15:formulaRef>
                      </c:ext>
                    </c:extLst>
                    <c:strCache>
                      <c:ptCount val="1"/>
                      <c:pt idx="0">
                        <c:v>Málaga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('Evo 1'!$D$1,'Evo 1'!$F$1,'Evo 1'!$I$1,'Evo 1'!$N$1,'Evo 1'!$S$1,'Evo 1'!$X$1:$AA$1)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2005</c:v>
                      </c:pt>
                      <c:pt idx="3">
                        <c:v>2010</c:v>
                      </c:pt>
                      <c:pt idx="4">
                        <c:v>2015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('Evo 1'!$D$8,'Evo 1'!$F$8,'Evo 1'!$I$8,'Evo 1'!$N$8,'Evo 1'!$S$8,'Evo 1'!$X$8:$AA$8)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114</c:v>
                      </c:pt>
                      <c:pt idx="1">
                        <c:v>122</c:v>
                      </c:pt>
                      <c:pt idx="2">
                        <c:v>132</c:v>
                      </c:pt>
                      <c:pt idx="3">
                        <c:v>83</c:v>
                      </c:pt>
                      <c:pt idx="4">
                        <c:v>75</c:v>
                      </c:pt>
                      <c:pt idx="5">
                        <c:v>54</c:v>
                      </c:pt>
                      <c:pt idx="6">
                        <c:v>54</c:v>
                      </c:pt>
                      <c:pt idx="7">
                        <c:v>75</c:v>
                      </c:pt>
                      <c:pt idx="8">
                        <c:v>68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D2A-49BD-AAC8-9B5823A93F87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'Evo 1'!$A$9</c15:sqref>
                        </c15:formulaRef>
                      </c:ext>
                    </c:extLst>
                    <c:strCache>
                      <c:ptCount val="1"/>
                      <c:pt idx="0">
                        <c:v>Sevilla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('Evo 1'!$D$1,'Evo 1'!$F$1,'Evo 1'!$I$1,'Evo 1'!$N$1,'Evo 1'!$S$1,'Evo 1'!$X$1:$AA$1)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2005</c:v>
                      </c:pt>
                      <c:pt idx="3">
                        <c:v>2010</c:v>
                      </c:pt>
                      <c:pt idx="4">
                        <c:v>2015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('Evo 1'!$D$9,'Evo 1'!$F$9,'Evo 1'!$I$9,'Evo 1'!$N$9,'Evo 1'!$S$9,'Evo 1'!$X$9:$AA$9)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129</c:v>
                      </c:pt>
                      <c:pt idx="1">
                        <c:v>130</c:v>
                      </c:pt>
                      <c:pt idx="2">
                        <c:v>115</c:v>
                      </c:pt>
                      <c:pt idx="3">
                        <c:v>124</c:v>
                      </c:pt>
                      <c:pt idx="4">
                        <c:v>132</c:v>
                      </c:pt>
                      <c:pt idx="5">
                        <c:v>63</c:v>
                      </c:pt>
                      <c:pt idx="6">
                        <c:v>78</c:v>
                      </c:pt>
                      <c:pt idx="7">
                        <c:v>84</c:v>
                      </c:pt>
                      <c:pt idx="8">
                        <c:v>88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D2A-49BD-AAC8-9B5823A93F87}"/>
                  </c:ext>
                </c:extLst>
              </c15:ser>
            </c15:filteredLineSeries>
          </c:ext>
        </c:extLst>
      </c:lineChart>
      <c:catAx>
        <c:axId val="22590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5894176"/>
        <c:crosses val="autoZero"/>
        <c:auto val="1"/>
        <c:lblAlgn val="ctr"/>
        <c:lblOffset val="100"/>
        <c:noMultiLvlLbl val="0"/>
      </c:catAx>
      <c:valAx>
        <c:axId val="22589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5900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'2023'!$I$22</c:f>
              <c:strCache>
                <c:ptCount val="1"/>
                <c:pt idx="0">
                  <c:v>Incluido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('2023'!$H$23:$H$30,'2023'!$H$33)</c:f>
              <c:strCache>
                <c:ptCount val="9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  <c:pt idx="8">
                  <c:v>Andalucía</c:v>
                </c:pt>
              </c:strCache>
              <c:extLst/>
            </c:strRef>
          </c:cat>
          <c:val>
            <c:numRef>
              <c:f>('2023'!$I$23:$I$30,'2023'!$I$33)</c:f>
              <c:numCache>
                <c:formatCode>0.0%</c:formatCode>
                <c:ptCount val="9"/>
                <c:pt idx="0">
                  <c:v>9.4E-2</c:v>
                </c:pt>
                <c:pt idx="1">
                  <c:v>5.8000000000000003E-2</c:v>
                </c:pt>
                <c:pt idx="2">
                  <c:v>7.9000000000000001E-2</c:v>
                </c:pt>
                <c:pt idx="3">
                  <c:v>0.08</c:v>
                </c:pt>
                <c:pt idx="4">
                  <c:v>3.2000000000000001E-2</c:v>
                </c:pt>
                <c:pt idx="5">
                  <c:v>9.0999999999999998E-2</c:v>
                </c:pt>
                <c:pt idx="6">
                  <c:v>7.3999999999999996E-2</c:v>
                </c:pt>
                <c:pt idx="7">
                  <c:v>6.9000000000000006E-2</c:v>
                </c:pt>
                <c:pt idx="8">
                  <c:v>7.0999999999999994E-2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EDD-4FB3-9026-DCAFC3A43DF0}"/>
            </c:ext>
          </c:extLst>
        </c:ser>
        <c:ser>
          <c:idx val="1"/>
          <c:order val="1"/>
          <c:tx>
            <c:strRef>
              <c:f>'2023'!$J$22</c:f>
              <c:strCache>
                <c:ptCount val="1"/>
                <c:pt idx="0">
                  <c:v>Excluido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('2023'!$H$23:$H$30,'2023'!$H$33)</c:f>
              <c:strCache>
                <c:ptCount val="9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  <c:pt idx="8">
                  <c:v>Andalucía</c:v>
                </c:pt>
              </c:strCache>
              <c:extLst/>
            </c:strRef>
          </c:cat>
          <c:val>
            <c:numRef>
              <c:f>('2023'!$J$23:$J$30,'2023'!$J$33)</c:f>
              <c:numCache>
                <c:formatCode>0.0%</c:formatCode>
                <c:ptCount val="9"/>
                <c:pt idx="0">
                  <c:v>0.63200000000000001</c:v>
                </c:pt>
                <c:pt idx="1">
                  <c:v>0.59599999999999997</c:v>
                </c:pt>
                <c:pt idx="2">
                  <c:v>0.74299999999999999</c:v>
                </c:pt>
                <c:pt idx="3">
                  <c:v>0.59299999999999997</c:v>
                </c:pt>
                <c:pt idx="4">
                  <c:v>0.66400000000000003</c:v>
                </c:pt>
                <c:pt idx="5">
                  <c:v>0.629</c:v>
                </c:pt>
                <c:pt idx="6">
                  <c:v>0.67300000000000004</c:v>
                </c:pt>
                <c:pt idx="7">
                  <c:v>0.49299999999999999</c:v>
                </c:pt>
                <c:pt idx="8">
                  <c:v>0.60799999999999998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EDD-4FB3-9026-DCAFC3A43DF0}"/>
            </c:ext>
          </c:extLst>
        </c:ser>
        <c:ser>
          <c:idx val="2"/>
          <c:order val="2"/>
          <c:tx>
            <c:strRef>
              <c:f>'2023'!$K$22</c:f>
              <c:strCache>
                <c:ptCount val="1"/>
                <c:pt idx="0">
                  <c:v>CI Temporal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('2023'!$H$23:$H$30,'2023'!$H$33)</c:f>
              <c:strCache>
                <c:ptCount val="9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  <c:pt idx="8">
                  <c:v>Andalucía</c:v>
                </c:pt>
              </c:strCache>
              <c:extLst/>
            </c:strRef>
          </c:cat>
          <c:val>
            <c:numRef>
              <c:f>('2023'!$K$23:$K$30,'2023'!$K$33)</c:f>
              <c:numCache>
                <c:formatCode>0.0%</c:formatCode>
                <c:ptCount val="9"/>
                <c:pt idx="0">
                  <c:v>6.4000000000000001E-2</c:v>
                </c:pt>
                <c:pt idx="1">
                  <c:v>0.10299999999999999</c:v>
                </c:pt>
                <c:pt idx="2">
                  <c:v>6.6000000000000003E-2</c:v>
                </c:pt>
                <c:pt idx="3">
                  <c:v>8.7999999999999995E-2</c:v>
                </c:pt>
                <c:pt idx="4">
                  <c:v>7.9000000000000001E-2</c:v>
                </c:pt>
                <c:pt idx="5">
                  <c:v>0.112</c:v>
                </c:pt>
                <c:pt idx="6">
                  <c:v>7.2999999999999995E-2</c:v>
                </c:pt>
                <c:pt idx="7">
                  <c:v>0.161</c:v>
                </c:pt>
                <c:pt idx="8">
                  <c:v>0.10299999999999999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EDD-4FB3-9026-DCAFC3A43DF0}"/>
            </c:ext>
          </c:extLst>
        </c:ser>
        <c:ser>
          <c:idx val="3"/>
          <c:order val="3"/>
          <c:tx>
            <c:strRef>
              <c:f>'2023'!$L$22</c:f>
              <c:strCache>
                <c:ptCount val="1"/>
                <c:pt idx="0">
                  <c:v>PPC / Tipaje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('2023'!$H$23:$H$30,'2023'!$H$33)</c:f>
              <c:strCache>
                <c:ptCount val="9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  <c:pt idx="8">
                  <c:v>Andalucía</c:v>
                </c:pt>
              </c:strCache>
              <c:extLst/>
            </c:strRef>
          </c:cat>
          <c:val>
            <c:numRef>
              <c:f>('2023'!$L$23:$L$30,'2023'!$L$33)</c:f>
              <c:numCache>
                <c:formatCode>0.0%</c:formatCode>
                <c:ptCount val="9"/>
                <c:pt idx="0">
                  <c:v>0.21</c:v>
                </c:pt>
                <c:pt idx="1">
                  <c:v>0.24299999999999999</c:v>
                </c:pt>
                <c:pt idx="2">
                  <c:v>0.112</c:v>
                </c:pt>
                <c:pt idx="3">
                  <c:v>0.23799999999999999</c:v>
                </c:pt>
                <c:pt idx="4">
                  <c:v>0.22500000000000001</c:v>
                </c:pt>
                <c:pt idx="5">
                  <c:v>0.16700000000000001</c:v>
                </c:pt>
                <c:pt idx="6">
                  <c:v>0.18099999999999999</c:v>
                </c:pt>
                <c:pt idx="7">
                  <c:v>0.27700000000000002</c:v>
                </c:pt>
                <c:pt idx="8">
                  <c:v>0.218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EDD-4FB3-9026-DCAFC3A43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4378112"/>
        <c:axId val="1438734608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'2023'!$M$22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('2023'!$H$23:$H$30,'2023'!$H$33)</c15:sqref>
                        </c15:formulaRef>
                      </c:ext>
                    </c:extLst>
                    <c:strCache>
                      <c:ptCount val="9"/>
                      <c:pt idx="0">
                        <c:v>Almería</c:v>
                      </c:pt>
                      <c:pt idx="1">
                        <c:v>Cádiz</c:v>
                      </c:pt>
                      <c:pt idx="2">
                        <c:v>Córdoba</c:v>
                      </c:pt>
                      <c:pt idx="3">
                        <c:v>Granada</c:v>
                      </c:pt>
                      <c:pt idx="4">
                        <c:v>Huelva</c:v>
                      </c:pt>
                      <c:pt idx="5">
                        <c:v>Jaén</c:v>
                      </c:pt>
                      <c:pt idx="6">
                        <c:v>Málaga</c:v>
                      </c:pt>
                      <c:pt idx="7">
                        <c:v>Sevilla</c:v>
                      </c:pt>
                      <c:pt idx="8">
                        <c:v>Andalucía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('2023'!$M$23:$M$30,'2023'!$M$33)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EDD-4FB3-9026-DCAFC3A43DF0}"/>
                  </c:ext>
                </c:extLst>
              </c15:ser>
            </c15:filteredBarSeries>
          </c:ext>
        </c:extLst>
      </c:barChart>
      <c:catAx>
        <c:axId val="6843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38734608"/>
        <c:crosses val="autoZero"/>
        <c:auto val="1"/>
        <c:lblAlgn val="ctr"/>
        <c:lblOffset val="100"/>
        <c:noMultiLvlLbl val="0"/>
      </c:catAx>
      <c:valAx>
        <c:axId val="143873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4378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'2024 B'!$Y$38</c:f>
              <c:strCache>
                <c:ptCount val="1"/>
                <c:pt idx="0">
                  <c:v>Incluido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'2024 B'!$X$39:$X$47</c:f>
              <c:strCache>
                <c:ptCount val="9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  <c:pt idx="8">
                  <c:v>Andalucía</c:v>
                </c:pt>
              </c:strCache>
            </c:strRef>
          </c:cat>
          <c:val>
            <c:numRef>
              <c:f>'2024 B'!$Y$39:$Y$47</c:f>
              <c:numCache>
                <c:formatCode>0.0%</c:formatCode>
                <c:ptCount val="9"/>
                <c:pt idx="0">
                  <c:v>7.9000000000000001E-2</c:v>
                </c:pt>
                <c:pt idx="1">
                  <c:v>5.7000000000000002E-2</c:v>
                </c:pt>
                <c:pt idx="2">
                  <c:v>6.7000000000000004E-2</c:v>
                </c:pt>
                <c:pt idx="3">
                  <c:v>8.4000000000000005E-2</c:v>
                </c:pt>
                <c:pt idx="4">
                  <c:v>3.7999999999999999E-2</c:v>
                </c:pt>
                <c:pt idx="5">
                  <c:v>7.8E-2</c:v>
                </c:pt>
                <c:pt idx="6">
                  <c:v>6.5000000000000002E-2</c:v>
                </c:pt>
                <c:pt idx="7">
                  <c:v>6.6000000000000003E-2</c:v>
                </c:pt>
                <c:pt idx="8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85-4EE4-BA60-F7CC26581126}"/>
            </c:ext>
          </c:extLst>
        </c:ser>
        <c:ser>
          <c:idx val="1"/>
          <c:order val="1"/>
          <c:tx>
            <c:strRef>
              <c:f>'2024 B'!$Z$38</c:f>
              <c:strCache>
                <c:ptCount val="1"/>
                <c:pt idx="0">
                  <c:v>Excluido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'2024 B'!$X$39:$X$47</c:f>
              <c:strCache>
                <c:ptCount val="9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  <c:pt idx="8">
                  <c:v>Andalucía</c:v>
                </c:pt>
              </c:strCache>
            </c:strRef>
          </c:cat>
          <c:val>
            <c:numRef>
              <c:f>'2024 B'!$Z$39:$Z$47</c:f>
              <c:numCache>
                <c:formatCode>0.0%</c:formatCode>
                <c:ptCount val="9"/>
                <c:pt idx="0">
                  <c:v>0.59699999999999998</c:v>
                </c:pt>
                <c:pt idx="1">
                  <c:v>0.58899999999999997</c:v>
                </c:pt>
                <c:pt idx="2">
                  <c:v>0.77700000000000002</c:v>
                </c:pt>
                <c:pt idx="3">
                  <c:v>0.64500000000000002</c:v>
                </c:pt>
                <c:pt idx="4">
                  <c:v>0.66200000000000003</c:v>
                </c:pt>
                <c:pt idx="5">
                  <c:v>0.68600000000000005</c:v>
                </c:pt>
                <c:pt idx="6">
                  <c:v>0.65800000000000003</c:v>
                </c:pt>
                <c:pt idx="7">
                  <c:v>0.48799999999999999</c:v>
                </c:pt>
                <c:pt idx="8">
                  <c:v>0.61299999999999999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85-4EE4-BA60-F7CC26581126}"/>
            </c:ext>
          </c:extLst>
        </c:ser>
        <c:ser>
          <c:idx val="2"/>
          <c:order val="2"/>
          <c:tx>
            <c:strRef>
              <c:f>'2024 B'!$AA$38</c:f>
              <c:strCache>
                <c:ptCount val="1"/>
                <c:pt idx="0">
                  <c:v>CIT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'2024 B'!$X$39:$X$47</c:f>
              <c:strCache>
                <c:ptCount val="9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  <c:pt idx="8">
                  <c:v>Andalucía</c:v>
                </c:pt>
              </c:strCache>
            </c:strRef>
          </c:cat>
          <c:val>
            <c:numRef>
              <c:f>'2024 B'!$AA$39:$AA$47</c:f>
              <c:numCache>
                <c:formatCode>0.0%</c:formatCode>
                <c:ptCount val="9"/>
                <c:pt idx="0">
                  <c:v>0.126</c:v>
                </c:pt>
                <c:pt idx="1">
                  <c:v>0.11600000000000001</c:v>
                </c:pt>
                <c:pt idx="2">
                  <c:v>6.5000000000000002E-2</c:v>
                </c:pt>
                <c:pt idx="3">
                  <c:v>7.4999999999999997E-2</c:v>
                </c:pt>
                <c:pt idx="4">
                  <c:v>9.4E-2</c:v>
                </c:pt>
                <c:pt idx="5">
                  <c:v>9.5000000000000001E-2</c:v>
                </c:pt>
                <c:pt idx="6">
                  <c:v>7.9000000000000001E-2</c:v>
                </c:pt>
                <c:pt idx="7">
                  <c:v>0.16300000000000001</c:v>
                </c:pt>
                <c:pt idx="8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85-4EE4-BA60-F7CC26581126}"/>
            </c:ext>
          </c:extLst>
        </c:ser>
        <c:ser>
          <c:idx val="3"/>
          <c:order val="3"/>
          <c:tx>
            <c:strRef>
              <c:f>'2024 B'!$AB$38</c:f>
              <c:strCache>
                <c:ptCount val="1"/>
                <c:pt idx="0">
                  <c:v>PPC / Tp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'2024 B'!$X$39:$X$47</c:f>
              <c:strCache>
                <c:ptCount val="9"/>
                <c:pt idx="0">
                  <c:v>Almería</c:v>
                </c:pt>
                <c:pt idx="1">
                  <c:v>Cádiz</c:v>
                </c:pt>
                <c:pt idx="2">
                  <c:v>Córdoba</c:v>
                </c:pt>
                <c:pt idx="3">
                  <c:v>Granada</c:v>
                </c:pt>
                <c:pt idx="4">
                  <c:v>Huelva</c:v>
                </c:pt>
                <c:pt idx="5">
                  <c:v>Jaén</c:v>
                </c:pt>
                <c:pt idx="6">
                  <c:v>Málaga</c:v>
                </c:pt>
                <c:pt idx="7">
                  <c:v>Sevilla</c:v>
                </c:pt>
                <c:pt idx="8">
                  <c:v>Andalucía</c:v>
                </c:pt>
              </c:strCache>
            </c:strRef>
          </c:cat>
          <c:val>
            <c:numRef>
              <c:f>'2024 B'!$AB$39:$AB$47</c:f>
              <c:numCache>
                <c:formatCode>0.0%</c:formatCode>
                <c:ptCount val="9"/>
                <c:pt idx="0">
                  <c:v>0.19800000000000001</c:v>
                </c:pt>
                <c:pt idx="1">
                  <c:v>0.23699999999999999</c:v>
                </c:pt>
                <c:pt idx="2">
                  <c:v>9.0999999999999998E-2</c:v>
                </c:pt>
                <c:pt idx="3">
                  <c:v>0.19600000000000001</c:v>
                </c:pt>
                <c:pt idx="4">
                  <c:v>0.20599999999999999</c:v>
                </c:pt>
                <c:pt idx="5">
                  <c:v>0.14099999999999999</c:v>
                </c:pt>
                <c:pt idx="6">
                  <c:v>0.19700000000000001</c:v>
                </c:pt>
                <c:pt idx="7">
                  <c:v>0.28299999999999997</c:v>
                </c:pt>
                <c:pt idx="8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85-4EE4-BA60-F7CC26581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8026255"/>
        <c:axId val="968008015"/>
      </c:barChart>
      <c:catAx>
        <c:axId val="968026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68008015"/>
        <c:crosses val="autoZero"/>
        <c:auto val="1"/>
        <c:lblAlgn val="ctr"/>
        <c:lblOffset val="100"/>
        <c:noMultiLvlLbl val="0"/>
      </c:catAx>
      <c:valAx>
        <c:axId val="968008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6802625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'2024'!$B$12</c:f>
              <c:strCache>
                <c:ptCount val="1"/>
                <c:pt idx="0">
                  <c:v>24/04/2023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'2024'!$A$13:$A$18</c:f>
              <c:strCache>
                <c:ptCount val="6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Málaga</c:v>
                </c:pt>
                <c:pt idx="4">
                  <c:v>V. Rocio</c:v>
                </c:pt>
                <c:pt idx="5">
                  <c:v>V. Rocio Infantil</c:v>
                </c:pt>
              </c:strCache>
              <c:extLst/>
            </c:strRef>
          </c:cat>
          <c:val>
            <c:numRef>
              <c:f>'2024'!$B$13:$B$18</c:f>
              <c:numCache>
                <c:formatCode>General</c:formatCode>
                <c:ptCount val="6"/>
                <c:pt idx="0">
                  <c:v>29</c:v>
                </c:pt>
                <c:pt idx="1">
                  <c:v>31</c:v>
                </c:pt>
                <c:pt idx="2">
                  <c:v>20</c:v>
                </c:pt>
                <c:pt idx="3">
                  <c:v>76</c:v>
                </c:pt>
                <c:pt idx="4">
                  <c:v>56</c:v>
                </c:pt>
                <c:pt idx="5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CD8-4A90-B3DE-CCFDF17EDB21}"/>
            </c:ext>
          </c:extLst>
        </c:ser>
        <c:ser>
          <c:idx val="1"/>
          <c:order val="1"/>
          <c:tx>
            <c:strRef>
              <c:f>'2024'!$C$12</c:f>
              <c:strCache>
                <c:ptCount val="1"/>
                <c:pt idx="0">
                  <c:v>24/04/2024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'2024'!$A$13:$A$18</c:f>
              <c:strCache>
                <c:ptCount val="6"/>
                <c:pt idx="0">
                  <c:v>Puerta del Mar</c:v>
                </c:pt>
                <c:pt idx="1">
                  <c:v>Reina Sofía</c:v>
                </c:pt>
                <c:pt idx="2">
                  <c:v>Virgen Nieves</c:v>
                </c:pt>
                <c:pt idx="3">
                  <c:v>Málaga</c:v>
                </c:pt>
                <c:pt idx="4">
                  <c:v>V. Rocio</c:v>
                </c:pt>
                <c:pt idx="5">
                  <c:v>V. Rocio Infantil</c:v>
                </c:pt>
              </c:strCache>
              <c:extLst/>
            </c:strRef>
          </c:cat>
          <c:val>
            <c:numRef>
              <c:f>'2024'!$C$13:$C$18</c:f>
              <c:numCache>
                <c:formatCode>General</c:formatCode>
                <c:ptCount val="6"/>
                <c:pt idx="0">
                  <c:v>37</c:v>
                </c:pt>
                <c:pt idx="1">
                  <c:v>37</c:v>
                </c:pt>
                <c:pt idx="2">
                  <c:v>23</c:v>
                </c:pt>
                <c:pt idx="3">
                  <c:v>74</c:v>
                </c:pt>
                <c:pt idx="4">
                  <c:v>54</c:v>
                </c:pt>
                <c:pt idx="5">
                  <c:v>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CD8-4A90-B3DE-CCFDF17ED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15855"/>
        <c:axId val="58016335"/>
      </c:barChart>
      <c:catAx>
        <c:axId val="58015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016335"/>
        <c:crosses val="autoZero"/>
        <c:auto val="1"/>
        <c:lblAlgn val="ctr"/>
        <c:lblOffset val="100"/>
        <c:noMultiLvlLbl val="0"/>
      </c:catAx>
      <c:valAx>
        <c:axId val="58016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01585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0.11106</cdr:x>
      <cdr:y>0.24975</cdr:y>
    </cdr:from>
    <cdr:to>
      <cdr:x>0.96655</cdr:x>
      <cdr:y>0.24975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B182464A-3133-5AE2-2A2E-461ED8F8757E}"/>
            </a:ext>
          </a:extLst>
        </cdr:cNvPr>
        <cdr:cNvCxnSpPr/>
      </cdr:nvCxnSpPr>
      <cdr:spPr>
        <a:xfrm xmlns:a="http://schemas.openxmlformats.org/drawingml/2006/main" flipH="1">
          <a:off x="1000906" y="1071236"/>
          <a:ext cx="7709647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8T17:39:34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8T17:39:51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3F761-C5C6-4E38-83F3-9435DC0DF4B0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6502-4251-417E-A69D-0BF4F542B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66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6502-4251-417E-A69D-0BF4F542BC1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4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6502-4251-417E-A69D-0BF4F542BC1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05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74C9C2-916F-46CE-A6F9-BCF6C8F043D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24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P. Mar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6502-4251-417E-A69D-0BF4F542BC1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13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6502-4251-417E-A69D-0BF4F542BC1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5901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6502-4251-417E-A69D-0BF4F542BC1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252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6502-4251-417E-A69D-0BF4F542BC14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24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811296-022B-4078-8552-6577B181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E37381-7943-4360-8FC2-A4215E2D2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D38F45-33C1-4AE3-B32B-90CD3C7C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F19-062F-496F-9413-19D991DB5C38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D0B7A5-6E29-4C33-88CF-F21720C6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B0D62C-9D25-4A1D-BA4D-065FA47C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EDD-B8F3-4059-B8B7-CF7753923A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68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5E795-B5EA-4A6B-9334-C618CCBB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959FBA-B456-4CAB-B6E9-3DA59BA7F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8B7BC7-31DE-4D14-9C70-9E6F26A9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F19-062F-496F-9413-19D991DB5C38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15A4CF-49E6-47FD-B63D-E94A4509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ADA7EB-25E0-4C9D-A921-5096EDA5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EDD-B8F3-4059-B8B7-CF7753923A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74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3054DC-0542-4C0C-AA32-BA59F6940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80BDCD-C1B5-46CF-80F9-E114970BD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A86175-94D6-44E8-9EE7-A61BAC6D7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F19-062F-496F-9413-19D991DB5C38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C50661-87C0-45C0-B94A-D9461AC0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561A91-E3B1-48FA-9645-8AF3D3C6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EDD-B8F3-4059-B8B7-CF7753923A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2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2EF-A8B0-4AA6-A3DF-492FE81A5E5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F881-7B65-43BF-9922-09C18EDDBAAB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D838AD7-0E55-4C24-910E-8E34C48F98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24" y="130541"/>
            <a:ext cx="743776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52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2EF-A8B0-4AA6-A3DF-492FE81A5E5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F881-7B65-43BF-9922-09C18EDDB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16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2EF-A8B0-4AA6-A3DF-492FE81A5E5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F881-7B65-43BF-9922-09C18EDDB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967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2EF-A8B0-4AA6-A3DF-492FE81A5E5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F881-7B65-43BF-9922-09C18EDDB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28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2EF-A8B0-4AA6-A3DF-492FE81A5E5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F881-7B65-43BF-9922-09C18EDDB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5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2EF-A8B0-4AA6-A3DF-492FE81A5E5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F881-7B65-43BF-9922-09C18EDDB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669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2EF-A8B0-4AA6-A3DF-492FE81A5E5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F881-7B65-43BF-9922-09C18EDDB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848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2EF-A8B0-4AA6-A3DF-492FE81A5E5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F881-7B65-43BF-9922-09C18EDDB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05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F3C63-A147-4C79-ADAC-52ACDA62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20B41A-5C49-42C8-AECA-15A95108F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518D67-9217-4C1B-901F-97E42CCE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F19-062F-496F-9413-19D991DB5C38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81C949-9EF7-41C3-A33D-5F7C36BA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252907-376D-45E7-8983-E6D50FA4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EDD-B8F3-4059-B8B7-CF7753923A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09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2EF-A8B0-4AA6-A3DF-492FE81A5E5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F881-7B65-43BF-9922-09C18EDDB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758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2EF-A8B0-4AA6-A3DF-492FE81A5E5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F881-7B65-43BF-9922-09C18EDDB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986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2EF-A8B0-4AA6-A3DF-492FE81A5E5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F881-7B65-43BF-9922-09C18EDDB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795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4EA2F-8F2E-14C2-456B-802EB6A69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E1C9C5-3E40-0857-E168-640B64471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34F354-3F05-250F-1F25-9D75000E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DA44-5071-4B5E-BE5D-022DF6E63D3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EC130C-7E04-2CF9-FA09-539AA91B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9F2BEB-A67D-53C0-A44C-8DD93A14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C75B-CFAA-4131-B252-E261EF68CE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323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61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25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22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66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99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5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EF2A7-21BC-459B-9793-416FE04C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B18971-B5DC-4705-A722-20B6C65FA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6A824-5496-4262-886D-5F4CEB1C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F19-062F-496F-9413-19D991DB5C38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CF8846-D286-44A1-BD59-BC8F217A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6C0691-3D86-46E6-80CD-8EEF3B42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EDD-B8F3-4059-B8B7-CF7753923A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394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86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70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39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36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46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75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14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6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29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2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22FBA-1F06-4EBD-AEE9-890656865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EEFD29-DE89-456E-9C31-74D50450E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DF3403-4F2D-42F2-B989-E9920C838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89F381-6633-496F-B00A-C808DAA2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F19-062F-496F-9413-19D991DB5C38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D0B188-304D-4DF4-9714-F063822B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7D651A-26C1-45BE-A686-24618F34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EDD-B8F3-4059-B8B7-CF7753923A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043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52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81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57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97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65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" y="177563"/>
            <a:ext cx="892050" cy="7747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4" y="135957"/>
            <a:ext cx="396213" cy="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11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520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F575A-AA1E-9B44-B178-984FA7C619C0}" type="datetimeFigureOut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23/04/2024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7D1A1-F277-5C4E-BFC1-E905F757B192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F575A-AA1E-9B44-B178-984FA7C619C0}" type="datetimeFigureOut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23/04/2024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7D1A1-F277-5C4E-BFC1-E905F757B192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4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0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5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1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6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96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1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F575A-AA1E-9B44-B178-984FA7C619C0}" type="datetimeFigureOut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23/04/2024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7D1A1-F277-5C4E-BFC1-E905F757B192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2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F575A-AA1E-9B44-B178-984FA7C619C0}" type="datetimeFigureOut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23/04/2024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7D1A1-F277-5C4E-BFC1-E905F757B192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F6E01-8CFD-43A2-9E29-72A0BD09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7BBECF-0B71-411F-B179-7942F27A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0FB29A-C9AB-4155-B370-143B47224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96CA60-D2AA-435D-B2B9-CD3241709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8F3C52-B7DE-4911-AB95-A6CE6059B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A93CA4-4A80-4F14-A3E2-A3E73A22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F19-062F-496F-9413-19D991DB5C38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288A5E-14EF-4E6D-B55D-501BAAD7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B51F14-B648-4EA6-B4A6-5E385A58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EDD-B8F3-4059-B8B7-CF7753923A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962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467" indent="0">
              <a:buNone/>
              <a:defRPr sz="2700" b="1"/>
            </a:lvl2pPr>
            <a:lvl3pPr marL="1217070" indent="0">
              <a:buNone/>
              <a:defRPr sz="2400" b="1"/>
            </a:lvl3pPr>
            <a:lvl4pPr marL="1825581" indent="0">
              <a:buNone/>
              <a:defRPr sz="2100" b="1"/>
            </a:lvl4pPr>
            <a:lvl5pPr marL="2434138" indent="0">
              <a:buNone/>
              <a:defRPr sz="2100" b="1"/>
            </a:lvl5pPr>
            <a:lvl6pPr marL="3042604" indent="0">
              <a:buNone/>
              <a:defRPr sz="2100" b="1"/>
            </a:lvl6pPr>
            <a:lvl7pPr marL="3651071" indent="0">
              <a:buNone/>
              <a:defRPr sz="2100" b="1"/>
            </a:lvl7pPr>
            <a:lvl8pPr marL="4259628" indent="0">
              <a:buNone/>
              <a:defRPr sz="2100" b="1"/>
            </a:lvl8pPr>
            <a:lvl9pPr marL="4868166" indent="0">
              <a:buNone/>
              <a:defRPr sz="2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46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467" indent="0">
              <a:buNone/>
              <a:defRPr sz="2700" b="1"/>
            </a:lvl2pPr>
            <a:lvl3pPr marL="1217070" indent="0">
              <a:buNone/>
              <a:defRPr sz="2400" b="1"/>
            </a:lvl3pPr>
            <a:lvl4pPr marL="1825581" indent="0">
              <a:buNone/>
              <a:defRPr sz="2100" b="1"/>
            </a:lvl4pPr>
            <a:lvl5pPr marL="2434138" indent="0">
              <a:buNone/>
              <a:defRPr sz="2100" b="1"/>
            </a:lvl5pPr>
            <a:lvl6pPr marL="3042604" indent="0">
              <a:buNone/>
              <a:defRPr sz="2100" b="1"/>
            </a:lvl6pPr>
            <a:lvl7pPr marL="3651071" indent="0">
              <a:buNone/>
              <a:defRPr sz="2100" b="1"/>
            </a:lvl7pPr>
            <a:lvl8pPr marL="4259628" indent="0">
              <a:buNone/>
              <a:defRPr sz="2100" b="1"/>
            </a:lvl8pPr>
            <a:lvl9pPr marL="4868166" indent="0">
              <a:buNone/>
              <a:defRPr sz="2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46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F575A-AA1E-9B44-B178-984FA7C619C0}" type="datetimeFigureOut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23/04/2024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7D1A1-F277-5C4E-BFC1-E905F757B192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F575A-AA1E-9B44-B178-984FA7C619C0}" type="datetimeFigureOut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23/04/2024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7D1A1-F277-5C4E-BFC1-E905F757B192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F575A-AA1E-9B44-B178-984FA7C619C0}" type="datetimeFigureOut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23/04/2024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7D1A1-F277-5C4E-BFC1-E905F757B192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8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467" indent="0">
              <a:buNone/>
              <a:defRPr sz="1600"/>
            </a:lvl2pPr>
            <a:lvl3pPr marL="1217070" indent="0">
              <a:buNone/>
              <a:defRPr sz="1300"/>
            </a:lvl3pPr>
            <a:lvl4pPr marL="1825581" indent="0">
              <a:buNone/>
              <a:defRPr sz="1200"/>
            </a:lvl4pPr>
            <a:lvl5pPr marL="2434138" indent="0">
              <a:buNone/>
              <a:defRPr sz="1200"/>
            </a:lvl5pPr>
            <a:lvl6pPr marL="3042604" indent="0">
              <a:buNone/>
              <a:defRPr sz="1200"/>
            </a:lvl6pPr>
            <a:lvl7pPr marL="3651071" indent="0">
              <a:buNone/>
              <a:defRPr sz="1200"/>
            </a:lvl7pPr>
            <a:lvl8pPr marL="4259628" indent="0">
              <a:buNone/>
              <a:defRPr sz="1200"/>
            </a:lvl8pPr>
            <a:lvl9pPr marL="4868166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F575A-AA1E-9B44-B178-984FA7C619C0}" type="datetimeFigureOut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23/04/2024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7D1A1-F277-5C4E-BFC1-E905F757B192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2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467" indent="0">
              <a:buNone/>
              <a:defRPr sz="3700"/>
            </a:lvl2pPr>
            <a:lvl3pPr marL="1217070" indent="0">
              <a:buNone/>
              <a:defRPr sz="3200"/>
            </a:lvl3pPr>
            <a:lvl4pPr marL="1825581" indent="0">
              <a:buNone/>
              <a:defRPr sz="2700"/>
            </a:lvl4pPr>
            <a:lvl5pPr marL="2434138" indent="0">
              <a:buNone/>
              <a:defRPr sz="2700"/>
            </a:lvl5pPr>
            <a:lvl6pPr marL="3042604" indent="0">
              <a:buNone/>
              <a:defRPr sz="2700"/>
            </a:lvl6pPr>
            <a:lvl7pPr marL="3651071" indent="0">
              <a:buNone/>
              <a:defRPr sz="2700"/>
            </a:lvl7pPr>
            <a:lvl8pPr marL="4259628" indent="0">
              <a:buNone/>
              <a:defRPr sz="2700"/>
            </a:lvl8pPr>
            <a:lvl9pPr marL="4868166" indent="0">
              <a:buNone/>
              <a:defRPr sz="27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43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467" indent="0">
              <a:buNone/>
              <a:defRPr sz="1600"/>
            </a:lvl2pPr>
            <a:lvl3pPr marL="1217070" indent="0">
              <a:buNone/>
              <a:defRPr sz="1300"/>
            </a:lvl3pPr>
            <a:lvl4pPr marL="1825581" indent="0">
              <a:buNone/>
              <a:defRPr sz="1200"/>
            </a:lvl4pPr>
            <a:lvl5pPr marL="2434138" indent="0">
              <a:buNone/>
              <a:defRPr sz="1200"/>
            </a:lvl5pPr>
            <a:lvl6pPr marL="3042604" indent="0">
              <a:buNone/>
              <a:defRPr sz="1200"/>
            </a:lvl6pPr>
            <a:lvl7pPr marL="3651071" indent="0">
              <a:buNone/>
              <a:defRPr sz="1200"/>
            </a:lvl7pPr>
            <a:lvl8pPr marL="4259628" indent="0">
              <a:buNone/>
              <a:defRPr sz="1200"/>
            </a:lvl8pPr>
            <a:lvl9pPr marL="4868166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F575A-AA1E-9B44-B178-984FA7C619C0}" type="datetimeFigureOut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23/04/2024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7D1A1-F277-5C4E-BFC1-E905F757B192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F575A-AA1E-9B44-B178-984FA7C619C0}" type="datetimeFigureOut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23/04/2024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7D1A1-F277-5C4E-BFC1-E905F757B192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F575A-AA1E-9B44-B178-984FA7C619C0}" type="datetimeFigureOut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23/04/2024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7D1A1-F277-5C4E-BFC1-E905F757B192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9286E-A058-4479-8297-DE6DB4FE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9AF094-4D1C-4773-B2B8-FB7729FD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F19-062F-496F-9413-19D991DB5C38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8282AD-5EBF-4284-B740-40C0321D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BE572B-2525-47CC-8F5B-6ACEF110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EDD-B8F3-4059-B8B7-CF7753923A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0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9C8DA4-0303-4647-8235-D4CF5E1A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F19-062F-496F-9413-19D991DB5C38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E79829A-D0EF-4ABB-A94D-D11ECB9B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14CD89-01EA-413C-A858-55863BA9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EDD-B8F3-4059-B8B7-CF7753923A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62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27A18-80F4-400C-A970-E8D3278C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C3D493-161C-4F3F-91BE-B0905A7CD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019B13-6857-47E8-822A-6E0FD38FF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CC3E07-CF7E-4BF2-A1D4-E77BE429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F19-062F-496F-9413-19D991DB5C38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F4EDDB-C1E4-4358-B42C-ABA3F7BB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32D19F-769B-4B32-AC10-47AF9E50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EDD-B8F3-4059-B8B7-CF7753923A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44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0FB0B-ACAA-46E2-BB00-B0FE2847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19AA74-C7EF-425C-A303-90EBDF494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CEFBBC-69E7-464B-B477-BD344416F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7E62C4-A351-4B2E-8187-B00B4DCD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9F19-062F-496F-9413-19D991DB5C38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AACC9D-715B-4062-98C4-F2B374853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C9B766-33DF-4161-B655-93E44222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EDD-B8F3-4059-B8B7-CF7753923A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62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8BD71D-EB6A-42F2-AD60-EF71E576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C15B69-E689-4AC7-87D1-EB127CC7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BFBAB9-1865-49EC-8280-A280599FC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79F19-062F-496F-9413-19D991DB5C38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A9E7A0-A19B-4324-B995-A926A8718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050170-BB7B-46E8-9E1E-E8D3EAF09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43EDD-B8F3-4059-B8B7-CF7753923A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6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232EF-A8B0-4AA6-A3DF-492FE81A5E53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881-7B65-43BF-9922-09C18EDDBAAB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4A2D9D7-B23C-45A0-8135-785EF14302D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94424" y="130541"/>
            <a:ext cx="743776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0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0" r:id="rId33"/>
    <p:sldLayoutId id="2147483741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00" tIns="45718" rIns="91300" bIns="4571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00" tIns="45718" rIns="91300" bIns="4571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00" tIns="45718" rIns="91300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F575A-AA1E-9B44-B178-984FA7C619C0}" type="datetimeFigureOut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23/04/2024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300" tIns="45718" rIns="91300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00" tIns="45718" rIns="91300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7D1A1-F277-5C4E-BFC1-E905F757B192}" type="slidenum"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9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846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51" indent="-456351" algn="l" defTabSz="608467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894" indent="-380337" algn="l" defTabSz="608467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303" indent="-304232" algn="l" defTabSz="60846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813" indent="-304232" algn="l" defTabSz="608467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370" indent="-304232" algn="l" defTabSz="608467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6836" indent="-304232" algn="l" defTabSz="60846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394" indent="-304232" algn="l" defTabSz="60846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3907" indent="-304232" algn="l" defTabSz="60846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417" indent="-304232" algn="l" defTabSz="60846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84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467" algn="l" defTabSz="6084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070" algn="l" defTabSz="6084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581" algn="l" defTabSz="6084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138" algn="l" defTabSz="6084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604" algn="l" defTabSz="6084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071" algn="l" defTabSz="6084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628" algn="l" defTabSz="6084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166" algn="l" defTabSz="6084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0.png"/><Relationship Id="rId7" Type="http://schemas.openxmlformats.org/officeDocument/2006/relationships/image" Target="../media/image38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4" Type="http://schemas.openxmlformats.org/officeDocument/2006/relationships/customXml" Target="../ink/ink1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E0C038B0-C14C-4320-9744-66149D66E5D0}"/>
              </a:ext>
            </a:extLst>
          </p:cNvPr>
          <p:cNvSpPr txBox="1"/>
          <p:nvPr/>
        </p:nvSpPr>
        <p:spPr>
          <a:xfrm>
            <a:off x="4395653" y="4974600"/>
            <a:ext cx="7511788" cy="810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2667" b="1" dirty="0">
                <a:solidFill>
                  <a:srgbClr val="E35B0F"/>
                </a:solidFill>
                <a:latin typeface="Calibri" pitchFamily="34" charset="0"/>
              </a:rPr>
              <a:t>Natividad Cuende MD, MPH, PhD</a:t>
            </a:r>
          </a:p>
          <a:p>
            <a:pPr algn="ctr" eaLnBrk="1" hangingPunct="1"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Adjunta a la Coordinación Autonómica de Trasplantes de Andalucía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C0231F3-0BAF-4357-A1BA-508E3BB6D262}"/>
              </a:ext>
            </a:extLst>
          </p:cNvPr>
          <p:cNvGrpSpPr/>
          <p:nvPr/>
        </p:nvGrpSpPr>
        <p:grpSpPr>
          <a:xfrm>
            <a:off x="5571740" y="6071812"/>
            <a:ext cx="5159615" cy="587903"/>
            <a:chOff x="6558115" y="6134931"/>
            <a:chExt cx="5159615" cy="587903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3062BB1-5353-4660-BDD3-1EB29135A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8115" y="6134931"/>
              <a:ext cx="3327889" cy="587903"/>
            </a:xfrm>
            <a:prstGeom prst="rect">
              <a:avLst/>
            </a:prstGeom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5074728-9BF2-4D55-9542-B117708646EC}"/>
                </a:ext>
              </a:extLst>
            </p:cNvPr>
            <p:cNvSpPr/>
            <p:nvPr/>
          </p:nvSpPr>
          <p:spPr>
            <a:xfrm>
              <a:off x="9833929" y="6198050"/>
              <a:ext cx="18838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Coordinación Autonómica de Trasplantes </a:t>
              </a:r>
              <a:endParaRPr lang="es-ES" sz="1200" dirty="0"/>
            </a:p>
          </p:txBody>
        </p:sp>
      </p:grpSp>
      <p:sp>
        <p:nvSpPr>
          <p:cNvPr id="7" name="1 CuadroTexto">
            <a:extLst>
              <a:ext uri="{FF2B5EF4-FFF2-40B4-BE49-F238E27FC236}">
                <a16:creationId xmlns:a16="http://schemas.microsoft.com/office/drawing/2014/main" id="{A30E0F2F-291D-452A-85CE-988B990B9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601" y="702615"/>
            <a:ext cx="65298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4800" b="1" dirty="0">
                <a:solidFill>
                  <a:srgbClr val="FFC000"/>
                </a:solidFill>
                <a:latin typeface="Calibri" panose="020F0502020204030204" pitchFamily="34" charset="0"/>
              </a:rPr>
              <a:t>REGISTROS: donación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ECBAC98-DE28-44BF-B348-D49255A03377}"/>
              </a:ext>
            </a:extLst>
          </p:cNvPr>
          <p:cNvSpPr/>
          <p:nvPr/>
        </p:nvSpPr>
        <p:spPr>
          <a:xfrm>
            <a:off x="0" y="6659715"/>
            <a:ext cx="1212980" cy="198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B0E3B21-BDE8-46E4-BC24-D4FA23ECB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07" y="831708"/>
            <a:ext cx="3506920" cy="4982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C03E759-2AD4-44F3-8561-0C822C357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008" y="1883400"/>
            <a:ext cx="3019425" cy="2962275"/>
          </a:xfrm>
          <a:prstGeom prst="rect">
            <a:avLst/>
          </a:prstGeom>
        </p:spPr>
      </p:pic>
      <p:pic>
        <p:nvPicPr>
          <p:cNvPr id="2050" name="Picture 2" descr="4.652 pacientes han recibido un riñón de donante vivo en España">
            <a:extLst>
              <a:ext uri="{FF2B5EF4-FFF2-40B4-BE49-F238E27FC236}">
                <a16:creationId xmlns:a16="http://schemas.microsoft.com/office/drawing/2014/main" id="{AC5E03FF-FD51-47D3-B55B-2B37CBB5F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47" y="1523384"/>
            <a:ext cx="6858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33A1D3-6D2F-40CE-B832-C5F39DF3A760}"/>
              </a:ext>
            </a:extLst>
          </p:cNvPr>
          <p:cNvSpPr txBox="1"/>
          <p:nvPr/>
        </p:nvSpPr>
        <p:spPr>
          <a:xfrm>
            <a:off x="1444117" y="515010"/>
            <a:ext cx="930376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s-ES" dirty="0" err="1"/>
              <a:t>Tx</a:t>
            </a:r>
            <a:r>
              <a:rPr lang="es-ES" dirty="0"/>
              <a:t> Renal Andalucía, según tipo donante. Evolutivo desde 1980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EF4ADFB-9865-C629-F655-472A9DBF6E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027282"/>
              </p:ext>
            </p:extLst>
          </p:nvPr>
        </p:nvGraphicFramePr>
        <p:xfrm>
          <a:off x="607771" y="1407728"/>
          <a:ext cx="11170023" cy="522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CB96EA66-7148-4A9A-843B-54BE2F4C5C5B}"/>
              </a:ext>
            </a:extLst>
          </p:cNvPr>
          <p:cNvSpPr/>
          <p:nvPr/>
        </p:nvSpPr>
        <p:spPr>
          <a:xfrm>
            <a:off x="0" y="0"/>
            <a:ext cx="1054249" cy="965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55763B0-B61F-438B-9BEB-833272C349DC}"/>
              </a:ext>
            </a:extLst>
          </p:cNvPr>
          <p:cNvGrpSpPr/>
          <p:nvPr/>
        </p:nvGrpSpPr>
        <p:grpSpPr>
          <a:xfrm>
            <a:off x="97294" y="81481"/>
            <a:ext cx="1892869" cy="523220"/>
            <a:chOff x="151896" y="146335"/>
            <a:chExt cx="2538990" cy="65462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E19598A-B786-4387-B4C0-5A36830EBBD1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6" y="175804"/>
              <a:ext cx="712719" cy="625151"/>
            </a:xfrm>
            <a:prstGeom prst="rect">
              <a:avLst/>
            </a:prstGeom>
            <a:noFill/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CCE12BA-12B4-4765-8883-2610CC7C3F8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2" y="146335"/>
              <a:ext cx="1854264" cy="62515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6022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8357"/>
            <a:ext cx="12192000" cy="68580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-24680" y="8360"/>
            <a:ext cx="12192000" cy="8943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60" tIns="45718" rIns="91260" bIns="45718" rtlCol="0" anchor="ctr"/>
          <a:lstStyle/>
          <a:p>
            <a:pPr marL="0" marR="0" lvl="0" indent="0" algn="ctr" defTabSz="608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182888" y="317005"/>
            <a:ext cx="10363200" cy="456056"/>
          </a:xfrm>
          <a:prstGeom prst="rect">
            <a:avLst/>
          </a:prstGeom>
        </p:spPr>
        <p:txBody>
          <a:bodyPr vert="horz" lIns="121680" tIns="60840" rIns="121680" bIns="608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814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Ogg Roman"/>
              </a:rPr>
              <a:t>TRASPLANTE RENAL DE DONANTE VIVO EN ESPAÑA</a:t>
            </a:r>
          </a:p>
        </p:txBody>
      </p:sp>
      <p:pic>
        <p:nvPicPr>
          <p:cNvPr id="23" name="Imagen 6" descr="MSAON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6"/>
          <a:stretch/>
        </p:blipFill>
        <p:spPr>
          <a:xfrm>
            <a:off x="60007" y="303096"/>
            <a:ext cx="1441012" cy="469965"/>
          </a:xfrm>
          <a:prstGeom prst="rect">
            <a:avLst/>
          </a:prstGeom>
        </p:spPr>
      </p:pic>
      <p:pic>
        <p:nvPicPr>
          <p:cNvPr id="24" name="Picture 2" descr="W:\COMUN\WEB ONT\Entregables nuevo Logo ONT\LOGOTIPOS\Logotipos ONT\Logo ONT Blanco\RGB\JPEG-PNG\Logo_ONT_Blanco_RGB-72pp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81" y="271262"/>
            <a:ext cx="1114003" cy="48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24">
            <a:extLst>
              <a:ext uri="{FF2B5EF4-FFF2-40B4-BE49-F238E27FC236}">
                <a16:creationId xmlns:a16="http://schemas.microsoft.com/office/drawing/2014/main" id="{B480F431-3AEC-1B44-82DE-BF75F1B4A856}"/>
              </a:ext>
            </a:extLst>
          </p:cNvPr>
          <p:cNvSpPr/>
          <p:nvPr/>
        </p:nvSpPr>
        <p:spPr>
          <a:xfrm>
            <a:off x="1543097" y="2357237"/>
            <a:ext cx="1656184" cy="1368152"/>
          </a:xfrm>
          <a:prstGeom prst="ellipse">
            <a:avLst/>
          </a:prstGeom>
          <a:noFill/>
          <a:ln>
            <a:solidFill>
              <a:srgbClr val="FCFFC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60" tIns="45718" rIns="91260" bIns="45718" rtlCol="0" anchor="ctr"/>
          <a:lstStyle/>
          <a:p>
            <a:pPr marL="0" marR="0" lvl="0" indent="0" algn="ctr" defTabSz="608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9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TX VIVO </a:t>
            </a:r>
          </a:p>
          <a:p>
            <a:pPr marL="0" marR="0" lvl="0" indent="0" algn="ctr" defTabSz="6081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9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12% del total</a:t>
            </a: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3796893" y="6603669"/>
            <a:ext cx="4506675" cy="434088"/>
          </a:xfrm>
          <a:prstGeom prst="rect">
            <a:avLst/>
          </a:prstGeom>
        </p:spPr>
        <p:txBody>
          <a:bodyPr>
            <a:normAutofit/>
          </a:bodyPr>
          <a:lstStyle>
            <a:lvl1pPr marL="456351" indent="-456351" algn="l" defTabSz="608467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8894" indent="-380337" algn="l" defTabSz="608467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1303" indent="-304232" algn="l" defTabSz="608467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29813" indent="-304232" algn="l" defTabSz="608467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8370" indent="-304232" algn="l" defTabSz="608467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46836" indent="-304232" algn="l" defTabSz="60846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5394" indent="-304232" algn="l" defTabSz="60846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3907" indent="-304232" algn="l" defTabSz="60846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2417" indent="-304232" algn="l" defTabSz="60846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846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GT Walsheim Medium"/>
              </a:rPr>
              <a:t>Fuente: Organización Nacional de Trasplantes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5" t="27951" r="40550" b="27950"/>
          <a:stretch/>
        </p:blipFill>
        <p:spPr>
          <a:xfrm>
            <a:off x="1668316" y="974840"/>
            <a:ext cx="1530965" cy="1568306"/>
          </a:xfrm>
          <a:prstGeom prst="rect">
            <a:avLst/>
          </a:prstGeom>
        </p:spPr>
      </p:pic>
      <p:graphicFrame>
        <p:nvGraphicFramePr>
          <p:cNvPr id="16" name="13 Gráfico"/>
          <p:cNvGraphicFramePr>
            <a:graphicFrameLocks/>
          </p:cNvGraphicFramePr>
          <p:nvPr>
            <p:extLst/>
          </p:nvPr>
        </p:nvGraphicFramePr>
        <p:xfrm>
          <a:off x="129252" y="925077"/>
          <a:ext cx="12062748" cy="5604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31D9181C-B6CE-40AD-8AA5-4633280169E0}"/>
              </a:ext>
            </a:extLst>
          </p:cNvPr>
          <p:cNvGrpSpPr/>
          <p:nvPr/>
        </p:nvGrpSpPr>
        <p:grpSpPr>
          <a:xfrm>
            <a:off x="9336360" y="1026679"/>
            <a:ext cx="1872208" cy="602121"/>
            <a:chOff x="9336360" y="1026679"/>
            <a:chExt cx="1872208" cy="602121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9A9044C1-C374-415F-8087-2AEB3F9B5EA6}"/>
                </a:ext>
              </a:extLst>
            </p:cNvPr>
            <p:cNvSpPr txBox="1"/>
            <p:nvPr/>
          </p:nvSpPr>
          <p:spPr>
            <a:xfrm>
              <a:off x="9336360" y="1026679"/>
              <a:ext cx="1540806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Andalucía: 6,4</a:t>
              </a:r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7C89895A-C48D-4021-BFBA-F95BB2DF9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900849" y="1392430"/>
              <a:ext cx="307719" cy="2363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D468E7C-9B52-42B7-ABAA-3EC980CC47D8}"/>
              </a:ext>
            </a:extLst>
          </p:cNvPr>
          <p:cNvGrpSpPr/>
          <p:nvPr/>
        </p:nvGrpSpPr>
        <p:grpSpPr>
          <a:xfrm>
            <a:off x="1506558" y="3747766"/>
            <a:ext cx="1709122" cy="698638"/>
            <a:chOff x="1506558" y="3747766"/>
            <a:chExt cx="1709122" cy="69863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43C5503-2E31-445F-AEBE-A486C558ED2B}"/>
                </a:ext>
              </a:extLst>
            </p:cNvPr>
            <p:cNvSpPr txBox="1"/>
            <p:nvPr/>
          </p:nvSpPr>
          <p:spPr>
            <a:xfrm>
              <a:off x="1506558" y="4077072"/>
              <a:ext cx="1709122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Andalucía: 8,7%</a:t>
              </a:r>
            </a:p>
          </p:txBody>
        </p: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15880490-133D-49EB-8D60-CEF1166EFB0D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V="1">
              <a:off x="2361119" y="3747766"/>
              <a:ext cx="0" cy="3293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637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10F23C8D-E0BE-8882-0B47-F3DFB3D2978A}"/>
              </a:ext>
            </a:extLst>
          </p:cNvPr>
          <p:cNvGrpSpPr/>
          <p:nvPr/>
        </p:nvGrpSpPr>
        <p:grpSpPr>
          <a:xfrm>
            <a:off x="1054249" y="1073161"/>
            <a:ext cx="9824940" cy="5511278"/>
            <a:chOff x="1828580" y="1234962"/>
            <a:chExt cx="8918368" cy="479611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EB469111-7157-1B4E-DEBD-0ECF1D4BC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580" y="1234962"/>
              <a:ext cx="8534839" cy="438807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411ABAE-329E-BEEC-7849-6664FE1EA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5626" y="4250667"/>
              <a:ext cx="2787793" cy="87634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C0F9DE5-1189-E813-B481-49DF0D767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3932" y="5650061"/>
              <a:ext cx="8103016" cy="381020"/>
            </a:xfrm>
            <a:prstGeom prst="rect">
              <a:avLst/>
            </a:prstGeom>
          </p:spPr>
        </p:pic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1B3234E0-7C0E-4B81-8B61-9CCFE0A56C6A}"/>
              </a:ext>
            </a:extLst>
          </p:cNvPr>
          <p:cNvSpPr/>
          <p:nvPr/>
        </p:nvSpPr>
        <p:spPr>
          <a:xfrm>
            <a:off x="0" y="0"/>
            <a:ext cx="1054249" cy="965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0D9AE39-4709-4BBC-A673-694C7A93D50F}"/>
              </a:ext>
            </a:extLst>
          </p:cNvPr>
          <p:cNvSpPr txBox="1"/>
          <p:nvPr/>
        </p:nvSpPr>
        <p:spPr>
          <a:xfrm>
            <a:off x="279400" y="270000"/>
            <a:ext cx="11633199" cy="53316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44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2200" dirty="0"/>
              <a:t>RECEPTORES TRASPLANTADOS </a:t>
            </a:r>
            <a:r>
              <a:rPr lang="es-ES" sz="2200" dirty="0" err="1"/>
              <a:t>pmp</a:t>
            </a:r>
            <a:r>
              <a:rPr lang="es-ES" sz="2200" dirty="0"/>
              <a:t> DE DONANTES CADÁVER Y VIVO EN DISTINTOS PAÍSES, 2022</a:t>
            </a:r>
          </a:p>
        </p:txBody>
      </p:sp>
    </p:spTree>
    <p:extLst>
      <p:ext uri="{BB962C8B-B14F-4D97-AF65-F5344CB8AC3E}">
        <p14:creationId xmlns:p14="http://schemas.microsoft.com/office/powerpoint/2010/main" val="352954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33A1D3-6D2F-40CE-B832-C5F39DF3A760}"/>
              </a:ext>
            </a:extLst>
          </p:cNvPr>
          <p:cNvSpPr txBox="1"/>
          <p:nvPr/>
        </p:nvSpPr>
        <p:spPr>
          <a:xfrm>
            <a:off x="2003565" y="420147"/>
            <a:ext cx="82810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s-ES" dirty="0" err="1"/>
              <a:t>Tx</a:t>
            </a:r>
            <a:r>
              <a:rPr lang="es-ES" dirty="0"/>
              <a:t> Renales ANTICIPADOS en Andalucía, 2023 (Total 77)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DC68A32-E8FE-4808-BE71-9A089D259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515019"/>
              </p:ext>
            </p:extLst>
          </p:nvPr>
        </p:nvGraphicFramePr>
        <p:xfrm>
          <a:off x="380104" y="1211210"/>
          <a:ext cx="11811896" cy="5280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D9B5C21F-B3C3-49F7-A861-A470D72B74E5}"/>
              </a:ext>
            </a:extLst>
          </p:cNvPr>
          <p:cNvSpPr/>
          <p:nvPr/>
        </p:nvSpPr>
        <p:spPr>
          <a:xfrm>
            <a:off x="0" y="0"/>
            <a:ext cx="1075765" cy="1061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B9287B91-B575-4074-897F-39C96B66969E}"/>
              </a:ext>
            </a:extLst>
          </p:cNvPr>
          <p:cNvGrpSpPr/>
          <p:nvPr/>
        </p:nvGrpSpPr>
        <p:grpSpPr>
          <a:xfrm>
            <a:off x="97294" y="81481"/>
            <a:ext cx="1892869" cy="523220"/>
            <a:chOff x="151896" y="146335"/>
            <a:chExt cx="2538990" cy="65462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AB34B82-698E-4535-BFB3-E87DF256CF64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6" y="175804"/>
              <a:ext cx="712719" cy="625151"/>
            </a:xfrm>
            <a:prstGeom prst="rect">
              <a:avLst/>
            </a:prstGeom>
            <a:noFill/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187819F-4448-4E4D-8F37-D96F557B4526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2" y="146335"/>
              <a:ext cx="1854264" cy="62515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22059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33A1D3-6D2F-40CE-B832-C5F39DF3A760}"/>
              </a:ext>
            </a:extLst>
          </p:cNvPr>
          <p:cNvSpPr txBox="1"/>
          <p:nvPr/>
        </p:nvSpPr>
        <p:spPr>
          <a:xfrm>
            <a:off x="1586242" y="599621"/>
            <a:ext cx="903221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s-ES" dirty="0"/>
              <a:t>Donantes renales Eficaces y Efectivos (%), Andalucía 2023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D3EEB18-6F08-47F8-8161-22C940209524}"/>
              </a:ext>
            </a:extLst>
          </p:cNvPr>
          <p:cNvSpPr/>
          <p:nvPr/>
        </p:nvSpPr>
        <p:spPr>
          <a:xfrm>
            <a:off x="0" y="0"/>
            <a:ext cx="1075765" cy="1061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D315E3B-C5F5-403E-BC10-2CF471CE64D8}"/>
              </a:ext>
            </a:extLst>
          </p:cNvPr>
          <p:cNvGrpSpPr/>
          <p:nvPr/>
        </p:nvGrpSpPr>
        <p:grpSpPr>
          <a:xfrm>
            <a:off x="97294" y="81481"/>
            <a:ext cx="1892869" cy="523220"/>
            <a:chOff x="151896" y="146335"/>
            <a:chExt cx="2538990" cy="65462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77CABCF-408A-4942-9C26-6AF97713C080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6" y="175804"/>
              <a:ext cx="712719" cy="625151"/>
            </a:xfrm>
            <a:prstGeom prst="rect">
              <a:avLst/>
            </a:prstGeom>
            <a:noFill/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D5AA8B9-2EB3-4220-89C4-9813E2B9D6B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2" y="146335"/>
              <a:ext cx="1854264" cy="625152"/>
            </a:xfrm>
            <a:prstGeom prst="rect">
              <a:avLst/>
            </a:prstGeom>
            <a:noFill/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0F5530F7-BF06-4D47-AB29-BB5EA2FD0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85" y="1563377"/>
            <a:ext cx="11858625" cy="4467225"/>
          </a:xfrm>
          <a:prstGeom prst="rect">
            <a:avLst/>
          </a:prstGeom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6025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2D6652-EE50-4E76-930F-D3A934C0AA1E}"/>
              </a:ext>
            </a:extLst>
          </p:cNvPr>
          <p:cNvSpPr txBox="1"/>
          <p:nvPr/>
        </p:nvSpPr>
        <p:spPr>
          <a:xfrm>
            <a:off x="1993664" y="128533"/>
            <a:ext cx="979601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s-ES" dirty="0"/>
              <a:t>Intercambio renal de donante fallecido entre CCAA. España 2023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65E234-816A-4163-B9B4-09735CF3B433}"/>
              </a:ext>
            </a:extLst>
          </p:cNvPr>
          <p:cNvSpPr/>
          <p:nvPr/>
        </p:nvSpPr>
        <p:spPr>
          <a:xfrm>
            <a:off x="0" y="0"/>
            <a:ext cx="1075765" cy="1061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7DCCEAE-F963-424B-AB5A-AC58834F9CE9}"/>
              </a:ext>
            </a:extLst>
          </p:cNvPr>
          <p:cNvGrpSpPr/>
          <p:nvPr/>
        </p:nvGrpSpPr>
        <p:grpSpPr>
          <a:xfrm>
            <a:off x="97294" y="81481"/>
            <a:ext cx="1892869" cy="523220"/>
            <a:chOff x="151896" y="146335"/>
            <a:chExt cx="2538990" cy="65462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17ADAEA-E2D0-44AE-9D87-1BE30E405A73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6" y="175804"/>
              <a:ext cx="712719" cy="625151"/>
            </a:xfrm>
            <a:prstGeom prst="rect">
              <a:avLst/>
            </a:prstGeom>
            <a:noFill/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EA54D0A0-6C9A-4654-925B-9198821F078F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2" y="146335"/>
              <a:ext cx="1854264" cy="625152"/>
            </a:xfrm>
            <a:prstGeom prst="rect">
              <a:avLst/>
            </a:prstGeom>
            <a:noFill/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5C54042B-53B7-4180-8593-F114BD7A8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25" y="705543"/>
            <a:ext cx="10825779" cy="5906383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687CC637-01E1-4C04-8CBD-DAB6230CF598}"/>
              </a:ext>
            </a:extLst>
          </p:cNvPr>
          <p:cNvSpPr/>
          <p:nvPr/>
        </p:nvSpPr>
        <p:spPr>
          <a:xfrm rot="10800000">
            <a:off x="11639251" y="2173044"/>
            <a:ext cx="300855" cy="3227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FD86752C-DE7A-46BC-A233-B3278F772AD4}"/>
              </a:ext>
            </a:extLst>
          </p:cNvPr>
          <p:cNvSpPr/>
          <p:nvPr/>
        </p:nvSpPr>
        <p:spPr>
          <a:xfrm rot="16200000">
            <a:off x="2357195" y="6546210"/>
            <a:ext cx="300855" cy="3227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194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9DF2688-7D72-4C5C-8EA7-3CDE01C57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934" y="0"/>
            <a:ext cx="6106099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2241F8B-91CF-40FE-A740-222A2659A8E7}"/>
              </a:ext>
            </a:extLst>
          </p:cNvPr>
          <p:cNvSpPr/>
          <p:nvPr/>
        </p:nvSpPr>
        <p:spPr>
          <a:xfrm>
            <a:off x="0" y="0"/>
            <a:ext cx="1075765" cy="1061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BAD3059-6A3C-478E-9C1C-1620D428E131}"/>
              </a:ext>
            </a:extLst>
          </p:cNvPr>
          <p:cNvGrpSpPr/>
          <p:nvPr/>
        </p:nvGrpSpPr>
        <p:grpSpPr>
          <a:xfrm>
            <a:off x="97294" y="81481"/>
            <a:ext cx="1892869" cy="523220"/>
            <a:chOff x="151896" y="146335"/>
            <a:chExt cx="2538990" cy="65462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4CF49B4-8EA3-42A6-B3E1-692E4026DC5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6" y="175804"/>
              <a:ext cx="712719" cy="625151"/>
            </a:xfrm>
            <a:prstGeom prst="rect">
              <a:avLst/>
            </a:prstGeom>
            <a:noFill/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F750D46-CDA2-4212-AD97-1E342D794337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2" y="146335"/>
              <a:ext cx="1854264" cy="625152"/>
            </a:xfrm>
            <a:prstGeom prst="rect">
              <a:avLst/>
            </a:prstGeom>
            <a:noFill/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3333CD3F-5224-4221-A4EA-BCB4538ED782}"/>
              </a:ext>
            </a:extLst>
          </p:cNvPr>
          <p:cNvSpPr txBox="1"/>
          <p:nvPr/>
        </p:nvSpPr>
        <p:spPr>
          <a:xfrm>
            <a:off x="537882" y="1849756"/>
            <a:ext cx="4209032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s-ES" dirty="0"/>
              <a:t>Pacientes trasplantados y en lista de espera renal estimada por millón de población, según CCAA del programa de trasplante renal. España 2023.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FC5A32D2-E187-4627-8225-5DE07AE52D26}"/>
              </a:ext>
            </a:extLst>
          </p:cNvPr>
          <p:cNvSpPr/>
          <p:nvPr/>
        </p:nvSpPr>
        <p:spPr>
          <a:xfrm rot="10800000">
            <a:off x="10541063" y="322726"/>
            <a:ext cx="742278" cy="29045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06F6068A-496B-4F7D-94BC-77107A102493}"/>
              </a:ext>
            </a:extLst>
          </p:cNvPr>
          <p:cNvSpPr/>
          <p:nvPr/>
        </p:nvSpPr>
        <p:spPr>
          <a:xfrm rot="10800000">
            <a:off x="10541063" y="6081896"/>
            <a:ext cx="742278" cy="29045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690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C070BBD-C483-4C9A-9F0F-9953B0157D0C}"/>
              </a:ext>
            </a:extLst>
          </p:cNvPr>
          <p:cNvSpPr txBox="1"/>
          <p:nvPr/>
        </p:nvSpPr>
        <p:spPr>
          <a:xfrm>
            <a:off x="362967" y="2260111"/>
            <a:ext cx="4822593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es-ES" dirty="0"/>
              <a:t>Porcentaje de pacientes en lista de espera del total en diálisis a final de año por CCAA</a:t>
            </a:r>
          </a:p>
          <a:p>
            <a:pPr algn="ctr"/>
            <a:r>
              <a:rPr lang="es-ES" dirty="0"/>
              <a:t>España 2023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2DFFB36-471E-4081-ABCC-BD77328D21A8}"/>
              </a:ext>
            </a:extLst>
          </p:cNvPr>
          <p:cNvSpPr/>
          <p:nvPr/>
        </p:nvSpPr>
        <p:spPr>
          <a:xfrm>
            <a:off x="0" y="0"/>
            <a:ext cx="1075765" cy="1061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E1A6503-9BBE-4DD1-BC54-2E6B01564EED}"/>
              </a:ext>
            </a:extLst>
          </p:cNvPr>
          <p:cNvGrpSpPr/>
          <p:nvPr/>
        </p:nvGrpSpPr>
        <p:grpSpPr>
          <a:xfrm>
            <a:off x="97294" y="81481"/>
            <a:ext cx="1892869" cy="523220"/>
            <a:chOff x="151896" y="146335"/>
            <a:chExt cx="2538990" cy="65462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41CD51C-53E9-41E3-8625-6865D701700C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6" y="175804"/>
              <a:ext cx="712719" cy="625151"/>
            </a:xfrm>
            <a:prstGeom prst="rect">
              <a:avLst/>
            </a:prstGeom>
            <a:noFill/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8CC9A7D-4F3C-413A-869B-2053CD19629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2" y="146335"/>
              <a:ext cx="1854264" cy="625152"/>
            </a:xfrm>
            <a:prstGeom prst="rect">
              <a:avLst/>
            </a:prstGeom>
            <a:noFill/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3C4796D2-C80B-45E2-A99C-E8A0C9ADE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414" y="0"/>
            <a:ext cx="6583375" cy="68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7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33A1D3-6D2F-40CE-B832-C5F39DF3A760}"/>
              </a:ext>
            </a:extLst>
          </p:cNvPr>
          <p:cNvSpPr txBox="1"/>
          <p:nvPr/>
        </p:nvSpPr>
        <p:spPr>
          <a:xfrm>
            <a:off x="1836285" y="604701"/>
            <a:ext cx="8739957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es-ES" dirty="0"/>
              <a:t>Pacientes incluidos en Lista de Espera para </a:t>
            </a:r>
            <a:r>
              <a:rPr lang="es-ES" dirty="0" err="1"/>
              <a:t>Tx</a:t>
            </a:r>
            <a:r>
              <a:rPr lang="es-ES" dirty="0"/>
              <a:t> Renal.</a:t>
            </a:r>
          </a:p>
          <a:p>
            <a:pPr algn="ctr"/>
            <a:r>
              <a:rPr lang="es-ES" dirty="0"/>
              <a:t>31/12/2023 - 355 pacientes – Pacientes en diálisis 4.975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C7BDD70-C331-D5CD-6ED7-BBC11CF2952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87660" y="2786332"/>
          <a:ext cx="7404340" cy="305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/>
        </p:nvGraphicFramePr>
        <p:xfrm>
          <a:off x="265532" y="2786332"/>
          <a:ext cx="4522128" cy="219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23DE61E4-4050-4F1E-B3B0-D6D09A787BDD}"/>
              </a:ext>
            </a:extLst>
          </p:cNvPr>
          <p:cNvSpPr/>
          <p:nvPr/>
        </p:nvSpPr>
        <p:spPr>
          <a:xfrm>
            <a:off x="0" y="0"/>
            <a:ext cx="1075765" cy="1061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3FCAE1D-F698-4828-93A0-4710109F2247}"/>
              </a:ext>
            </a:extLst>
          </p:cNvPr>
          <p:cNvGrpSpPr/>
          <p:nvPr/>
        </p:nvGrpSpPr>
        <p:grpSpPr>
          <a:xfrm>
            <a:off x="97294" y="81481"/>
            <a:ext cx="1892869" cy="523220"/>
            <a:chOff x="151896" y="146335"/>
            <a:chExt cx="2538990" cy="65462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D88B306-9709-4AAE-8F71-14E128D23C1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6" y="175804"/>
              <a:ext cx="712719" cy="625151"/>
            </a:xfrm>
            <a:prstGeom prst="rect">
              <a:avLst/>
            </a:prstGeom>
            <a:noFill/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885D06C-8D10-49DE-99DC-7B8B1E628F5D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2" y="146335"/>
              <a:ext cx="1854264" cy="625152"/>
            </a:xfrm>
            <a:prstGeom prst="rect">
              <a:avLst/>
            </a:prstGeom>
            <a:noFill/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3CA5EA0C-6F02-4E74-9C53-3F06799370E6}"/>
              </a:ext>
            </a:extLst>
          </p:cNvPr>
          <p:cNvSpPr txBox="1"/>
          <p:nvPr/>
        </p:nvSpPr>
        <p:spPr>
          <a:xfrm>
            <a:off x="4490432" y="1744637"/>
            <a:ext cx="32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E35B0F"/>
                </a:solidFill>
                <a:latin typeface="Calibri" pitchFamily="34" charset="0"/>
              </a:rPr>
              <a:t>335 A 24 / 04 / 2024</a:t>
            </a:r>
          </a:p>
        </p:txBody>
      </p:sp>
    </p:spTree>
    <p:extLst>
      <p:ext uri="{BB962C8B-B14F-4D97-AF65-F5344CB8AC3E}">
        <p14:creationId xmlns:p14="http://schemas.microsoft.com/office/powerpoint/2010/main" val="2612543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7F4F9AC-538D-B442-0AB0-8E2883E167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823726"/>
              </p:ext>
            </p:extLst>
          </p:nvPr>
        </p:nvGraphicFramePr>
        <p:xfrm>
          <a:off x="0" y="1045065"/>
          <a:ext cx="11817265" cy="554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046EEFB-E734-4EA1-84DD-8276B72819C1}"/>
              </a:ext>
            </a:extLst>
          </p:cNvPr>
          <p:cNvSpPr txBox="1"/>
          <p:nvPr/>
        </p:nvSpPr>
        <p:spPr>
          <a:xfrm>
            <a:off x="3389718" y="349972"/>
            <a:ext cx="545559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es-ES" dirty="0"/>
              <a:t>Lista de Espera </a:t>
            </a:r>
            <a:r>
              <a:rPr lang="es-ES" dirty="0" err="1"/>
              <a:t>TxR</a:t>
            </a:r>
            <a:r>
              <a:rPr lang="es-ES" dirty="0"/>
              <a:t> - 31 / 12 / 2023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DC39D44-0DC0-4879-B8D9-C94FC855E644}"/>
              </a:ext>
            </a:extLst>
          </p:cNvPr>
          <p:cNvSpPr/>
          <p:nvPr/>
        </p:nvSpPr>
        <p:spPr>
          <a:xfrm>
            <a:off x="0" y="0"/>
            <a:ext cx="1075765" cy="1061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092EFC2-E263-4C00-96E4-3F86A6433F15}"/>
              </a:ext>
            </a:extLst>
          </p:cNvPr>
          <p:cNvGrpSpPr/>
          <p:nvPr/>
        </p:nvGrpSpPr>
        <p:grpSpPr>
          <a:xfrm>
            <a:off x="97294" y="81481"/>
            <a:ext cx="1892869" cy="523220"/>
            <a:chOff x="151896" y="146335"/>
            <a:chExt cx="2538990" cy="65462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39AC979-BEBC-44B4-8D4D-338B81C77A1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6" y="175804"/>
              <a:ext cx="712719" cy="625151"/>
            </a:xfrm>
            <a:prstGeom prst="rect">
              <a:avLst/>
            </a:prstGeom>
            <a:noFill/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978EEB1-33F0-47FB-A082-34100E5957FE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2" y="146335"/>
              <a:ext cx="1854264" cy="62515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1241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4F09A1-E86C-49C5-AC2D-C66B9C9ECCAC}"/>
              </a:ext>
            </a:extLst>
          </p:cNvPr>
          <p:cNvSpPr txBox="1"/>
          <p:nvPr/>
        </p:nvSpPr>
        <p:spPr>
          <a:xfrm>
            <a:off x="2228924" y="162223"/>
            <a:ext cx="785099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s-ES" dirty="0"/>
              <a:t>DONACIÓN DE ÓRGANOS EN ANDALUCÍA Y ESPAÑA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DB70847-0F07-4A80-BE91-D933B9714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903" y="965480"/>
            <a:ext cx="8896192" cy="580642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98E39E8A-411D-4B19-A899-C012FAD08172}"/>
              </a:ext>
            </a:extLst>
          </p:cNvPr>
          <p:cNvGrpSpPr/>
          <p:nvPr/>
        </p:nvGrpSpPr>
        <p:grpSpPr>
          <a:xfrm>
            <a:off x="10593097" y="2343884"/>
            <a:ext cx="765110" cy="745211"/>
            <a:chOff x="8357621" y="2268577"/>
            <a:chExt cx="765110" cy="745211"/>
          </a:xfrm>
        </p:grpSpPr>
        <p:sp>
          <p:nvSpPr>
            <p:cNvPr id="5" name="Flecha: hacia arriba 4">
              <a:extLst>
                <a:ext uri="{FF2B5EF4-FFF2-40B4-BE49-F238E27FC236}">
                  <a16:creationId xmlns:a16="http://schemas.microsoft.com/office/drawing/2014/main" id="{5353F41A-F1F6-4E7D-A78C-48D7F058C9AB}"/>
                </a:ext>
              </a:extLst>
            </p:cNvPr>
            <p:cNvSpPr/>
            <p:nvPr/>
          </p:nvSpPr>
          <p:spPr>
            <a:xfrm>
              <a:off x="8357621" y="2268577"/>
              <a:ext cx="765110" cy="745211"/>
            </a:xfrm>
            <a:prstGeom prst="upArrow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D896033D-D2AA-47E3-86BC-932728203AC3}"/>
                </a:ext>
              </a:extLst>
            </p:cNvPr>
            <p:cNvSpPr txBox="1"/>
            <p:nvPr/>
          </p:nvSpPr>
          <p:spPr>
            <a:xfrm>
              <a:off x="8479562" y="2401705"/>
              <a:ext cx="540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6,8%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06840217-7DBB-49EF-8283-93FFB7FA2886}"/>
              </a:ext>
            </a:extLst>
          </p:cNvPr>
          <p:cNvGrpSpPr/>
          <p:nvPr/>
        </p:nvGrpSpPr>
        <p:grpSpPr>
          <a:xfrm>
            <a:off x="10583850" y="1482523"/>
            <a:ext cx="783605" cy="643812"/>
            <a:chOff x="8306852" y="1525555"/>
            <a:chExt cx="837147" cy="643812"/>
          </a:xfrm>
        </p:grpSpPr>
        <p:sp>
          <p:nvSpPr>
            <p:cNvPr id="12" name="Flecha: hacia arriba 11">
              <a:extLst>
                <a:ext uri="{FF2B5EF4-FFF2-40B4-BE49-F238E27FC236}">
                  <a16:creationId xmlns:a16="http://schemas.microsoft.com/office/drawing/2014/main" id="{237283C4-D439-4187-AE9E-E89F41C2C7A1}"/>
                </a:ext>
              </a:extLst>
            </p:cNvPr>
            <p:cNvSpPr/>
            <p:nvPr/>
          </p:nvSpPr>
          <p:spPr>
            <a:xfrm>
              <a:off x="8306852" y="1525555"/>
              <a:ext cx="837147" cy="643812"/>
            </a:xfrm>
            <a:prstGeom prst="upArrow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A78BF0-A4F7-4B6D-B274-80B251F69F05}"/>
                </a:ext>
              </a:extLst>
            </p:cNvPr>
            <p:cNvSpPr txBox="1"/>
            <p:nvPr/>
          </p:nvSpPr>
          <p:spPr>
            <a:xfrm>
              <a:off x="8532941" y="1655499"/>
              <a:ext cx="4074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6%</a:t>
              </a:r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298C9D8-D025-432E-98DD-2E0B666581BC}"/>
              </a:ext>
            </a:extLst>
          </p:cNvPr>
          <p:cNvSpPr/>
          <p:nvPr/>
        </p:nvSpPr>
        <p:spPr>
          <a:xfrm>
            <a:off x="0" y="0"/>
            <a:ext cx="1054249" cy="965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0D81019-1530-4EBB-B949-A04025FF6D1F}"/>
              </a:ext>
            </a:extLst>
          </p:cNvPr>
          <p:cNvGrpSpPr/>
          <p:nvPr/>
        </p:nvGrpSpPr>
        <p:grpSpPr>
          <a:xfrm>
            <a:off x="97294" y="81481"/>
            <a:ext cx="1892869" cy="523220"/>
            <a:chOff x="151896" y="146335"/>
            <a:chExt cx="2538990" cy="654620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57DB3260-F488-49E9-9639-5E9CC6C21D1A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6" y="175804"/>
              <a:ext cx="712719" cy="625151"/>
            </a:xfrm>
            <a:prstGeom prst="rect">
              <a:avLst/>
            </a:prstGeom>
            <a:noFill/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5DCB0CF-7CFF-479D-8488-0BC670DF4CEF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2" y="146335"/>
              <a:ext cx="1854264" cy="625152"/>
            </a:xfrm>
            <a:prstGeom prst="rect">
              <a:avLst/>
            </a:prstGeom>
            <a:noFill/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F306BEE-86E3-41AD-96AD-A925B7887A67}"/>
              </a:ext>
            </a:extLst>
          </p:cNvPr>
          <p:cNvSpPr txBox="1"/>
          <p:nvPr/>
        </p:nvSpPr>
        <p:spPr>
          <a:xfrm>
            <a:off x="10154825" y="787277"/>
            <a:ext cx="1641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Crecimiento en 2023 vs 2022</a:t>
            </a:r>
          </a:p>
        </p:txBody>
      </p:sp>
    </p:spTree>
    <p:extLst>
      <p:ext uri="{BB962C8B-B14F-4D97-AF65-F5344CB8AC3E}">
        <p14:creationId xmlns:p14="http://schemas.microsoft.com/office/powerpoint/2010/main" val="4039224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33A1D3-6D2F-40CE-B832-C5F39DF3A760}"/>
              </a:ext>
            </a:extLst>
          </p:cNvPr>
          <p:cNvSpPr txBox="1"/>
          <p:nvPr/>
        </p:nvSpPr>
        <p:spPr>
          <a:xfrm>
            <a:off x="3369048" y="400767"/>
            <a:ext cx="544437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s-ES" dirty="0"/>
              <a:t>Lista de Espera TxR: 24 / 04 / 2024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D8B469A-AB0F-475E-A848-8C84D50486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766729"/>
              </p:ext>
            </p:extLst>
          </p:nvPr>
        </p:nvGraphicFramePr>
        <p:xfrm>
          <a:off x="142874" y="1266825"/>
          <a:ext cx="11776599" cy="530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12921102-5E36-4765-86D5-A50230DB8970}"/>
              </a:ext>
            </a:extLst>
          </p:cNvPr>
          <p:cNvSpPr/>
          <p:nvPr/>
        </p:nvSpPr>
        <p:spPr>
          <a:xfrm>
            <a:off x="0" y="0"/>
            <a:ext cx="1075765" cy="1061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14ACD85-8AD7-41EF-9C0A-D296FC61B6C0}"/>
              </a:ext>
            </a:extLst>
          </p:cNvPr>
          <p:cNvGrpSpPr/>
          <p:nvPr/>
        </p:nvGrpSpPr>
        <p:grpSpPr>
          <a:xfrm>
            <a:off x="97294" y="81481"/>
            <a:ext cx="1892869" cy="523220"/>
            <a:chOff x="151896" y="146335"/>
            <a:chExt cx="2538990" cy="65462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1ADBE77-5E48-4B54-8C9A-A78224F80F9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6" y="175804"/>
              <a:ext cx="712719" cy="625151"/>
            </a:xfrm>
            <a:prstGeom prst="rect">
              <a:avLst/>
            </a:prstGeom>
            <a:noFill/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94BD0B1-5CAA-49D8-BDA7-E32994EB9C2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2" y="146335"/>
              <a:ext cx="1854264" cy="62515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64742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33A1D3-6D2F-40CE-B832-C5F39DF3A760}"/>
              </a:ext>
            </a:extLst>
          </p:cNvPr>
          <p:cNvSpPr txBox="1"/>
          <p:nvPr/>
        </p:nvSpPr>
        <p:spPr>
          <a:xfrm>
            <a:off x="3726463" y="269029"/>
            <a:ext cx="468192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s-ES" dirty="0"/>
              <a:t>TxR realizados a fecha: 24 / 04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0B1567D-AA72-B43D-CDAA-276CA6CDEC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7175" y="1190625"/>
          <a:ext cx="11620500" cy="542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D78C918-F03E-41B5-3D49-20E86983F2AA}"/>
              </a:ext>
            </a:extLst>
          </p:cNvPr>
          <p:cNvSpPr txBox="1"/>
          <p:nvPr/>
        </p:nvSpPr>
        <p:spPr>
          <a:xfrm>
            <a:off x="10217066" y="37080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2023: 215</a:t>
            </a:r>
          </a:p>
          <a:p>
            <a:r>
              <a:rPr lang="es-ES" b="1" dirty="0"/>
              <a:t>2024: 231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AF12F8A-156D-40BE-A44B-85D151D7DEB8}"/>
              </a:ext>
            </a:extLst>
          </p:cNvPr>
          <p:cNvSpPr/>
          <p:nvPr/>
        </p:nvSpPr>
        <p:spPr>
          <a:xfrm>
            <a:off x="0" y="0"/>
            <a:ext cx="1075765" cy="1061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4A077EBD-2F64-48EC-B74E-BC1AA31A4A78}"/>
              </a:ext>
            </a:extLst>
          </p:cNvPr>
          <p:cNvGrpSpPr/>
          <p:nvPr/>
        </p:nvGrpSpPr>
        <p:grpSpPr>
          <a:xfrm>
            <a:off x="97294" y="81481"/>
            <a:ext cx="1892869" cy="523220"/>
            <a:chOff x="151896" y="146335"/>
            <a:chExt cx="2538990" cy="65462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747C832-8A80-4E68-A2E6-9A96561E2028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6" y="175804"/>
              <a:ext cx="712719" cy="625151"/>
            </a:xfrm>
            <a:prstGeom prst="rect">
              <a:avLst/>
            </a:prstGeom>
            <a:noFill/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3DAE51C-B4FC-47BA-AE9D-4FAFE7A382A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2" y="146335"/>
              <a:ext cx="1854264" cy="62515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46251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93C48DD-7A1E-4052-A7EC-021788D2F5B0}"/>
              </a:ext>
            </a:extLst>
          </p:cNvPr>
          <p:cNvSpPr/>
          <p:nvPr/>
        </p:nvSpPr>
        <p:spPr>
          <a:xfrm>
            <a:off x="235228" y="1064445"/>
            <a:ext cx="11678505" cy="7794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Andalucía mantiene desde hace más de 10 años 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tasas de donación de órganos superiores a la media nacional pero realiza menos trasplantes renales 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pmp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la media española.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D9F03292-8746-46A7-AFFD-4C97D4610E9E}"/>
              </a:ext>
            </a:extLst>
          </p:cNvPr>
          <p:cNvSpPr txBox="1"/>
          <p:nvPr/>
        </p:nvSpPr>
        <p:spPr>
          <a:xfrm>
            <a:off x="2288687" y="246269"/>
            <a:ext cx="761462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2800" b="1" dirty="0">
                <a:solidFill>
                  <a:srgbClr val="E35B0F"/>
                </a:solidFill>
                <a:latin typeface="Calibri" pitchFamily="34" charset="0"/>
              </a:rPr>
              <a:t>MENSAJES CLAVE – OPORTUNIDADES DE MEJORA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B3F2F4-3F67-438E-9C7C-7640ECF5B16F}"/>
              </a:ext>
            </a:extLst>
          </p:cNvPr>
          <p:cNvGrpSpPr/>
          <p:nvPr/>
        </p:nvGrpSpPr>
        <p:grpSpPr>
          <a:xfrm>
            <a:off x="97294" y="81481"/>
            <a:ext cx="1892869" cy="523220"/>
            <a:chOff x="151896" y="146335"/>
            <a:chExt cx="2538990" cy="65462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B16EF8C-178F-4FC3-87C8-78FCDBA9994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6" y="175804"/>
              <a:ext cx="712719" cy="625151"/>
            </a:xfrm>
            <a:prstGeom prst="rect">
              <a:avLst/>
            </a:prstGeom>
            <a:noFill/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289C554-9AC0-4492-B312-9AFB83C7E797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2" y="146335"/>
              <a:ext cx="1854264" cy="625152"/>
            </a:xfrm>
            <a:prstGeom prst="rect">
              <a:avLst/>
            </a:prstGeom>
            <a:noFill/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C7E56397-6E1D-46B2-9060-D638092AD381}"/>
              </a:ext>
            </a:extLst>
          </p:cNvPr>
          <p:cNvSpPr/>
          <p:nvPr/>
        </p:nvSpPr>
        <p:spPr>
          <a:xfrm>
            <a:off x="235228" y="2013272"/>
            <a:ext cx="11678505" cy="1487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efectividad renal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(riñones trasplantados de los riñones extraídos) de los donantes andaluces es superior al 80% (muy similar en donantes en muerte encefálica y en asistolia) y 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equiparable a la media nacional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si bien el 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intercambio de órganos es negativo para Andalucía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(32 riñones de donantes andaluces se trasplantaron fuera de Andalucía mientras que sólo se recibieron 6 riñones de donantes de fuera).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DDD2DFB-335E-496E-892E-E08B1BCB9757}"/>
              </a:ext>
            </a:extLst>
          </p:cNvPr>
          <p:cNvSpPr/>
          <p:nvPr/>
        </p:nvSpPr>
        <p:spPr>
          <a:xfrm>
            <a:off x="235228" y="3669985"/>
            <a:ext cx="11678505" cy="7794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donación renal de vivo en Andalucía es muy inferior a la media española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que, a su vez, es una cifra muy baja a nivel internacional.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FB4AA9-3973-4D18-A47A-4BDE4AE97904}"/>
              </a:ext>
            </a:extLst>
          </p:cNvPr>
          <p:cNvSpPr/>
          <p:nvPr/>
        </p:nvSpPr>
        <p:spPr>
          <a:xfrm>
            <a:off x="235228" y="4618812"/>
            <a:ext cx="11678505" cy="77944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Existe una correlación entre la tasa de pacientes en LE y la tasa de TX. La tasa estimada de 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pacientes en LE en España para TX renal en 2023 fue un 37% superior a la andaluza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95C4690-DA62-40EE-AC3A-74C7CA665EDF}"/>
              </a:ext>
            </a:extLst>
          </p:cNvPr>
          <p:cNvSpPr/>
          <p:nvPr/>
        </p:nvSpPr>
        <p:spPr>
          <a:xfrm>
            <a:off x="235228" y="5567638"/>
            <a:ext cx="11678505" cy="11333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Actualmente 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sólo el 6,6% de pacientes en diálisis en Andalucía están incluidos en LE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(el 21,2% están pendientes de pruebas/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tipaje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el 10,9% en contraindicación temporal) por lo que resulta prioritario mejorar la gestión de la LE, lo que requiere de actuaciones a múltiples niveles.</a:t>
            </a:r>
          </a:p>
        </p:txBody>
      </p:sp>
    </p:spTree>
    <p:extLst>
      <p:ext uri="{BB962C8B-B14F-4D97-AF65-F5344CB8AC3E}">
        <p14:creationId xmlns:p14="http://schemas.microsoft.com/office/powerpoint/2010/main" val="72021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E13250-7D6E-4A82-9FE2-D45AC8CCA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53" y="1722584"/>
            <a:ext cx="3575114" cy="34857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8E55203-BEC0-4A0B-8E01-3C4F6CDCD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86" y="1592397"/>
            <a:ext cx="6715388" cy="37270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01C12A7-DE87-40B4-A0FD-63ACB8BB861A}"/>
              </a:ext>
            </a:extLst>
          </p:cNvPr>
          <p:cNvSpPr/>
          <p:nvPr/>
        </p:nvSpPr>
        <p:spPr>
          <a:xfrm>
            <a:off x="3527220" y="326771"/>
            <a:ext cx="4577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Muchas gracias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A51F223-6775-4561-B801-3AF85CEFD657}"/>
              </a:ext>
            </a:extLst>
          </p:cNvPr>
          <p:cNvGrpSpPr/>
          <p:nvPr/>
        </p:nvGrpSpPr>
        <p:grpSpPr>
          <a:xfrm>
            <a:off x="6908661" y="6146902"/>
            <a:ext cx="5159615" cy="587903"/>
            <a:chOff x="6558115" y="6134931"/>
            <a:chExt cx="5159615" cy="587903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7285CD36-0D74-43FB-9715-D843998E9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8115" y="6134931"/>
              <a:ext cx="3327889" cy="587903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3D05610-A63A-49D0-9057-2B009D7FDA03}"/>
                </a:ext>
              </a:extLst>
            </p:cNvPr>
            <p:cNvSpPr/>
            <p:nvPr/>
          </p:nvSpPr>
          <p:spPr>
            <a:xfrm>
              <a:off x="9833929" y="6198050"/>
              <a:ext cx="18838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Coordinación Autonómica de Trasplantes </a:t>
              </a:r>
              <a:endParaRPr lang="es-ES" sz="1200" dirty="0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79BBC46-BACE-4640-9B2E-B1B977BD7EF7}"/>
              </a:ext>
            </a:extLst>
          </p:cNvPr>
          <p:cNvSpPr txBox="1"/>
          <p:nvPr/>
        </p:nvSpPr>
        <p:spPr>
          <a:xfrm>
            <a:off x="0" y="6604000"/>
            <a:ext cx="122822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Natividad Cuende</a:t>
            </a:r>
          </a:p>
        </p:txBody>
      </p:sp>
    </p:spTree>
    <p:extLst>
      <p:ext uri="{BB962C8B-B14F-4D97-AF65-F5344CB8AC3E}">
        <p14:creationId xmlns:p14="http://schemas.microsoft.com/office/powerpoint/2010/main" val="8392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4F09A1-E86C-49C5-AC2D-C66B9C9ECCAC}"/>
              </a:ext>
            </a:extLst>
          </p:cNvPr>
          <p:cNvSpPr txBox="1"/>
          <p:nvPr/>
        </p:nvSpPr>
        <p:spPr>
          <a:xfrm>
            <a:off x="2493363" y="237895"/>
            <a:ext cx="713349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s-ES" dirty="0"/>
              <a:t>DONACIÓN DE ÓRGANOS EN ANDALUCÍA 2023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A63135-6D4A-4D2A-A1F6-2B87A466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67" y="1224014"/>
            <a:ext cx="9051685" cy="5279176"/>
          </a:xfrm>
          <a:prstGeom prst="rect">
            <a:avLst/>
          </a:prstGeom>
          <a:effectLst>
            <a:outerShdw blurRad="50800" dist="127000" dir="276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99A3977-3521-4B93-98E4-0229D7AB22E5}"/>
              </a:ext>
            </a:extLst>
          </p:cNvPr>
          <p:cNvSpPr txBox="1"/>
          <p:nvPr/>
        </p:nvSpPr>
        <p:spPr>
          <a:xfrm>
            <a:off x="1912754" y="3197951"/>
            <a:ext cx="118333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58,5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672F1BD-BAF2-42E7-8EB7-BEF1B9B54AAD}"/>
              </a:ext>
            </a:extLst>
          </p:cNvPr>
          <p:cNvSpPr txBox="1"/>
          <p:nvPr/>
        </p:nvSpPr>
        <p:spPr>
          <a:xfrm>
            <a:off x="3819309" y="3359681"/>
            <a:ext cx="118333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46,7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0397E0-7E52-4746-950D-8A5CAED43A3F}"/>
              </a:ext>
            </a:extLst>
          </p:cNvPr>
          <p:cNvSpPr txBox="1"/>
          <p:nvPr/>
        </p:nvSpPr>
        <p:spPr>
          <a:xfrm>
            <a:off x="5184689" y="2149812"/>
            <a:ext cx="118333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84,4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B53162-CBD9-4FA1-9537-83D9D4706D4C}"/>
              </a:ext>
            </a:extLst>
          </p:cNvPr>
          <p:cNvSpPr txBox="1"/>
          <p:nvPr/>
        </p:nvSpPr>
        <p:spPr>
          <a:xfrm>
            <a:off x="7311597" y="2149812"/>
            <a:ext cx="118333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24,2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10B0EA5-7E6B-4E3E-B017-296CDE89D602}"/>
              </a:ext>
            </a:extLst>
          </p:cNvPr>
          <p:cNvSpPr txBox="1"/>
          <p:nvPr/>
        </p:nvSpPr>
        <p:spPr>
          <a:xfrm>
            <a:off x="9208447" y="3713624"/>
            <a:ext cx="118333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37,3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CE3D733-915A-43F8-A767-A287CC15D34E}"/>
              </a:ext>
            </a:extLst>
          </p:cNvPr>
          <p:cNvSpPr txBox="1"/>
          <p:nvPr/>
        </p:nvSpPr>
        <p:spPr>
          <a:xfrm>
            <a:off x="7420080" y="3713624"/>
            <a:ext cx="7553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8FECA79-D8EC-420F-B0B8-80FA527C811B}"/>
              </a:ext>
            </a:extLst>
          </p:cNvPr>
          <p:cNvSpPr txBox="1"/>
          <p:nvPr/>
        </p:nvSpPr>
        <p:spPr>
          <a:xfrm>
            <a:off x="5452103" y="4537829"/>
            <a:ext cx="7553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7506C81-559C-4EF8-A2CB-15A935AA9E7A}"/>
              </a:ext>
            </a:extLst>
          </p:cNvPr>
          <p:cNvSpPr txBox="1"/>
          <p:nvPr/>
        </p:nvSpPr>
        <p:spPr>
          <a:xfrm>
            <a:off x="3495783" y="4764874"/>
            <a:ext cx="118333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53,6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0AFA573-438C-41B5-A797-C0AC5C0E6C0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18" y="5539713"/>
            <a:ext cx="1925805" cy="1203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BCD0EFB-955F-4630-9AF6-84DCF393A075}"/>
              </a:ext>
            </a:extLst>
          </p:cNvPr>
          <p:cNvSpPr txBox="1"/>
          <p:nvPr/>
        </p:nvSpPr>
        <p:spPr>
          <a:xfrm>
            <a:off x="7743730" y="5824879"/>
            <a:ext cx="88517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51,5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031C5FA0-943C-4665-A40A-C09201D463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44" y="5245716"/>
            <a:ext cx="1844365" cy="18443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CFB5919C-2798-4919-A8A3-5C0EAE21BD7D}"/>
              </a:ext>
            </a:extLst>
          </p:cNvPr>
          <p:cNvSpPr txBox="1"/>
          <p:nvPr/>
        </p:nvSpPr>
        <p:spPr>
          <a:xfrm>
            <a:off x="9296703" y="5804694"/>
            <a:ext cx="88517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48,9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BC37B91-77D1-4B81-ABF7-5F332374D413}"/>
              </a:ext>
            </a:extLst>
          </p:cNvPr>
          <p:cNvGrpSpPr/>
          <p:nvPr/>
        </p:nvGrpSpPr>
        <p:grpSpPr>
          <a:xfrm>
            <a:off x="97294" y="81481"/>
            <a:ext cx="1892869" cy="523220"/>
            <a:chOff x="151896" y="146335"/>
            <a:chExt cx="2538990" cy="654620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BDB067A0-E0CA-4F16-B46E-68AAE9C1B527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6" y="175804"/>
              <a:ext cx="712719" cy="625151"/>
            </a:xfrm>
            <a:prstGeom prst="rect">
              <a:avLst/>
            </a:prstGeom>
            <a:noFill/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F3FAD689-5EF5-4DB5-B7E6-B87A44C44ACE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2" y="146335"/>
              <a:ext cx="1854264" cy="62515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18017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>
            <a:extLst>
              <a:ext uri="{FF2B5EF4-FFF2-40B4-BE49-F238E27FC236}">
                <a16:creationId xmlns:a16="http://schemas.microsoft.com/office/drawing/2014/main" id="{BD8A9B56-B729-4513-9A06-AAB10D15F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8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92784"/>
            <a:ext cx="9146667" cy="5727049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84F09A1-E86C-49C5-AC2D-C66B9C9ECCAC}"/>
              </a:ext>
            </a:extLst>
          </p:cNvPr>
          <p:cNvSpPr txBox="1"/>
          <p:nvPr/>
        </p:nvSpPr>
        <p:spPr>
          <a:xfrm>
            <a:off x="1915271" y="176382"/>
            <a:ext cx="917898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DONACIÓN DE ÓRGANOS EN ESPAÑA VS OTROS PAÍSES 2022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A47BC18-E7DA-4963-8690-FC31BB3CA08F}"/>
              </a:ext>
            </a:extLst>
          </p:cNvPr>
          <p:cNvSpPr/>
          <p:nvPr/>
        </p:nvSpPr>
        <p:spPr>
          <a:xfrm>
            <a:off x="1813910" y="2005480"/>
            <a:ext cx="1317278" cy="900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ECC3FF8-A44D-4614-8339-FE8DC0352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99" y="2075436"/>
            <a:ext cx="1008000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B580C109-BF86-43C5-AA9B-9B6D03F7291A}"/>
              </a:ext>
            </a:extLst>
          </p:cNvPr>
          <p:cNvSpPr/>
          <p:nvPr/>
        </p:nvSpPr>
        <p:spPr>
          <a:xfrm>
            <a:off x="2057105" y="2919217"/>
            <a:ext cx="896095" cy="52402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EAEADB2-7467-4EC8-8BFA-22738D072E9B}"/>
              </a:ext>
            </a:extLst>
          </p:cNvPr>
          <p:cNvSpPr txBox="1"/>
          <p:nvPr/>
        </p:nvSpPr>
        <p:spPr>
          <a:xfrm>
            <a:off x="2103760" y="2937880"/>
            <a:ext cx="78418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44,5</a:t>
            </a: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D689511F-845C-4FC5-8A94-32691C818780}"/>
              </a:ext>
            </a:extLst>
          </p:cNvPr>
          <p:cNvSpPr/>
          <p:nvPr/>
        </p:nvSpPr>
        <p:spPr>
          <a:xfrm>
            <a:off x="6381173" y="1974645"/>
            <a:ext cx="1317278" cy="900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282F4AE0-2AE0-4134-B7B6-D3985227B8AC}"/>
              </a:ext>
            </a:extLst>
          </p:cNvPr>
          <p:cNvSpPr/>
          <p:nvPr/>
        </p:nvSpPr>
        <p:spPr>
          <a:xfrm>
            <a:off x="6639419" y="2881426"/>
            <a:ext cx="896095" cy="52402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B4374978-1569-4526-9326-BA9259BE93BA}"/>
              </a:ext>
            </a:extLst>
          </p:cNvPr>
          <p:cNvSpPr txBox="1"/>
          <p:nvPr/>
        </p:nvSpPr>
        <p:spPr>
          <a:xfrm>
            <a:off x="6712003" y="2942569"/>
            <a:ext cx="78418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20,9</a:t>
            </a: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3ED1CD53-C056-4064-9F17-AEC09F802639}"/>
              </a:ext>
            </a:extLst>
          </p:cNvPr>
          <p:cNvSpPr/>
          <p:nvPr/>
        </p:nvSpPr>
        <p:spPr>
          <a:xfrm>
            <a:off x="7829017" y="1957621"/>
            <a:ext cx="1317278" cy="900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F4D86DCC-F451-4444-970B-8804EB801459}"/>
              </a:ext>
            </a:extLst>
          </p:cNvPr>
          <p:cNvSpPr/>
          <p:nvPr/>
        </p:nvSpPr>
        <p:spPr>
          <a:xfrm>
            <a:off x="8029325" y="2867005"/>
            <a:ext cx="896095" cy="52402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46F758E-0A4C-456D-9D67-AFDC7EA7EE9A}"/>
              </a:ext>
            </a:extLst>
          </p:cNvPr>
          <p:cNvSpPr txBox="1"/>
          <p:nvPr/>
        </p:nvSpPr>
        <p:spPr>
          <a:xfrm>
            <a:off x="8101909" y="2928148"/>
            <a:ext cx="78418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10,4</a:t>
            </a:r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04018B5A-5B31-4076-9EAF-162FDABB3C64}"/>
              </a:ext>
            </a:extLst>
          </p:cNvPr>
          <p:cNvSpPr/>
          <p:nvPr/>
        </p:nvSpPr>
        <p:spPr>
          <a:xfrm>
            <a:off x="9289067" y="1957621"/>
            <a:ext cx="1317278" cy="900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D4157C8B-1DC1-40BD-AC4C-4F7E37D2AD6D}"/>
              </a:ext>
            </a:extLst>
          </p:cNvPr>
          <p:cNvSpPr/>
          <p:nvPr/>
        </p:nvSpPr>
        <p:spPr>
          <a:xfrm>
            <a:off x="9499660" y="2881426"/>
            <a:ext cx="896095" cy="52402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EB477A4C-105B-4D75-B2B5-27767D525EF2}"/>
              </a:ext>
            </a:extLst>
          </p:cNvPr>
          <p:cNvSpPr txBox="1"/>
          <p:nvPr/>
        </p:nvSpPr>
        <p:spPr>
          <a:xfrm>
            <a:off x="9572244" y="2942569"/>
            <a:ext cx="78418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20,9</a:t>
            </a:r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E24522EC-1102-4D15-B907-95A7DFDE838E}"/>
              </a:ext>
            </a:extLst>
          </p:cNvPr>
          <p:cNvSpPr/>
          <p:nvPr/>
        </p:nvSpPr>
        <p:spPr>
          <a:xfrm>
            <a:off x="1792334" y="4550725"/>
            <a:ext cx="1317278" cy="900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ángulo: esquinas redondeadas 57">
            <a:extLst>
              <a:ext uri="{FF2B5EF4-FFF2-40B4-BE49-F238E27FC236}">
                <a16:creationId xmlns:a16="http://schemas.microsoft.com/office/drawing/2014/main" id="{41D496BF-72CE-4865-9AA1-2DC71839615D}"/>
              </a:ext>
            </a:extLst>
          </p:cNvPr>
          <p:cNvSpPr/>
          <p:nvPr/>
        </p:nvSpPr>
        <p:spPr>
          <a:xfrm>
            <a:off x="2021584" y="5439423"/>
            <a:ext cx="896095" cy="52402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E8D1C99B-89FB-4841-AB43-E3822EAD0E72}"/>
              </a:ext>
            </a:extLst>
          </p:cNvPr>
          <p:cNvSpPr txBox="1"/>
          <p:nvPr/>
        </p:nvSpPr>
        <p:spPr>
          <a:xfrm>
            <a:off x="2084841" y="5500566"/>
            <a:ext cx="78418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21,4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438E74DE-83E0-45D8-9BAD-33FD8196F655}"/>
              </a:ext>
            </a:extLst>
          </p:cNvPr>
          <p:cNvSpPr/>
          <p:nvPr/>
        </p:nvSpPr>
        <p:spPr>
          <a:xfrm>
            <a:off x="3573810" y="4537129"/>
            <a:ext cx="1317278" cy="900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FAAD2E63-54CE-4218-811D-E2972AC92EBD}"/>
              </a:ext>
            </a:extLst>
          </p:cNvPr>
          <p:cNvSpPr/>
          <p:nvPr/>
        </p:nvSpPr>
        <p:spPr>
          <a:xfrm>
            <a:off x="3803065" y="5427552"/>
            <a:ext cx="896095" cy="52402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157173F0-06A1-4131-A397-4A114790F715}"/>
              </a:ext>
            </a:extLst>
          </p:cNvPr>
          <p:cNvSpPr txBox="1"/>
          <p:nvPr/>
        </p:nvSpPr>
        <p:spPr>
          <a:xfrm>
            <a:off x="3875649" y="5488695"/>
            <a:ext cx="78418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25,0</a:t>
            </a:r>
          </a:p>
        </p:txBody>
      </p:sp>
      <p:sp>
        <p:nvSpPr>
          <p:cNvPr id="63" name="Rectángulo: esquinas redondeadas 62">
            <a:extLst>
              <a:ext uri="{FF2B5EF4-FFF2-40B4-BE49-F238E27FC236}">
                <a16:creationId xmlns:a16="http://schemas.microsoft.com/office/drawing/2014/main" id="{7B2D3D06-A322-4DC0-9277-479469399400}"/>
              </a:ext>
            </a:extLst>
          </p:cNvPr>
          <p:cNvSpPr/>
          <p:nvPr/>
        </p:nvSpPr>
        <p:spPr>
          <a:xfrm>
            <a:off x="5365803" y="4548299"/>
            <a:ext cx="1317278" cy="900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85877877-570D-4602-891C-FC90402059D6}"/>
              </a:ext>
            </a:extLst>
          </p:cNvPr>
          <p:cNvSpPr/>
          <p:nvPr/>
        </p:nvSpPr>
        <p:spPr>
          <a:xfrm>
            <a:off x="5576396" y="5455656"/>
            <a:ext cx="896095" cy="52402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6F1CE80-F46A-4ECB-B935-B34334E1A533}"/>
              </a:ext>
            </a:extLst>
          </p:cNvPr>
          <p:cNvSpPr txBox="1"/>
          <p:nvPr/>
        </p:nvSpPr>
        <p:spPr>
          <a:xfrm>
            <a:off x="5630318" y="5507468"/>
            <a:ext cx="78418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20,6</a:t>
            </a:r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A495BFCC-B2B4-4617-AAB9-E90D8FBD27AB}"/>
              </a:ext>
            </a:extLst>
          </p:cNvPr>
          <p:cNvSpPr/>
          <p:nvPr/>
        </p:nvSpPr>
        <p:spPr>
          <a:xfrm>
            <a:off x="7165846" y="4500602"/>
            <a:ext cx="1317278" cy="900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30D27B9D-0393-4C5E-A3E1-6BC5B5008126}"/>
              </a:ext>
            </a:extLst>
          </p:cNvPr>
          <p:cNvSpPr/>
          <p:nvPr/>
        </p:nvSpPr>
        <p:spPr>
          <a:xfrm>
            <a:off x="7385769" y="5426624"/>
            <a:ext cx="896095" cy="52402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4E7A519B-9843-4B4C-ABAA-2E00E08E9B8D}"/>
              </a:ext>
            </a:extLst>
          </p:cNvPr>
          <p:cNvSpPr txBox="1"/>
          <p:nvPr/>
        </p:nvSpPr>
        <p:spPr>
          <a:xfrm>
            <a:off x="7458353" y="5450443"/>
            <a:ext cx="78418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17,4</a:t>
            </a:r>
          </a:p>
        </p:txBody>
      </p:sp>
      <p:sp>
        <p:nvSpPr>
          <p:cNvPr id="69" name="Rectángulo: esquinas redondeadas 68">
            <a:extLst>
              <a:ext uri="{FF2B5EF4-FFF2-40B4-BE49-F238E27FC236}">
                <a16:creationId xmlns:a16="http://schemas.microsoft.com/office/drawing/2014/main" id="{EA0AD8DA-A289-4A37-822A-7E6EE96C3728}"/>
              </a:ext>
            </a:extLst>
          </p:cNvPr>
          <p:cNvSpPr/>
          <p:nvPr/>
        </p:nvSpPr>
        <p:spPr>
          <a:xfrm>
            <a:off x="8958092" y="4470932"/>
            <a:ext cx="1317278" cy="900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ángulo: esquinas redondeadas 69">
            <a:extLst>
              <a:ext uri="{FF2B5EF4-FFF2-40B4-BE49-F238E27FC236}">
                <a16:creationId xmlns:a16="http://schemas.microsoft.com/office/drawing/2014/main" id="{DB6CB022-9E1F-4F86-B370-9D31ADCF51EC}"/>
              </a:ext>
            </a:extLst>
          </p:cNvPr>
          <p:cNvSpPr/>
          <p:nvPr/>
        </p:nvSpPr>
        <p:spPr>
          <a:xfrm>
            <a:off x="9178015" y="5396952"/>
            <a:ext cx="896095" cy="52402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4AE8AC45-3686-4278-BCCF-A4C2DBAADB66}"/>
              </a:ext>
            </a:extLst>
          </p:cNvPr>
          <p:cNvSpPr txBox="1"/>
          <p:nvPr/>
        </p:nvSpPr>
        <p:spPr>
          <a:xfrm>
            <a:off x="9269261" y="5439433"/>
            <a:ext cx="78418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25,8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925CCE3-E9AD-4C91-952F-5C30E9C64C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667" y="2058310"/>
            <a:ext cx="1082120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FE32061-AAE5-4658-8517-DDFBB2513C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94" y="2037172"/>
            <a:ext cx="1008001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92868B4-BD6E-4743-B870-91526BDB09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01" y="2037172"/>
            <a:ext cx="1008000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16C09F2-9561-427D-92D4-5B889B9E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99" y="4607207"/>
            <a:ext cx="1008000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D220DE0-1155-44D0-A0EA-5984EFE725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41" y="4607207"/>
            <a:ext cx="1008000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5AD83DE-5E03-49D5-9A4E-F6CC559834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76" y="4624338"/>
            <a:ext cx="1008000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E843F9C-FD31-4037-9CA0-D13189BD5458}"/>
              </a:ext>
            </a:extLst>
          </p:cNvPr>
          <p:cNvSpPr/>
          <p:nvPr/>
        </p:nvSpPr>
        <p:spPr>
          <a:xfrm>
            <a:off x="3275956" y="1849468"/>
            <a:ext cx="2991554" cy="208948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(2023)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7083F3DB-0F66-492C-BF67-26F1A5A647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01" y="4587505"/>
            <a:ext cx="1008000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4B8116F-E96C-45B7-B8FB-68B5B84737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851" y="4548528"/>
            <a:ext cx="1008001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19D0E882-D9C6-47F3-8B36-FBB182A61389}"/>
              </a:ext>
            </a:extLst>
          </p:cNvPr>
          <p:cNvSpPr/>
          <p:nvPr/>
        </p:nvSpPr>
        <p:spPr>
          <a:xfrm>
            <a:off x="3355953" y="2001289"/>
            <a:ext cx="1317278" cy="900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A803B7-B172-4C74-96B7-3BC156395D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33" y="2078554"/>
            <a:ext cx="1008000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ECBCCEF3-DE17-46A8-B895-3015857BDEF9}"/>
              </a:ext>
            </a:extLst>
          </p:cNvPr>
          <p:cNvSpPr/>
          <p:nvPr/>
        </p:nvSpPr>
        <p:spPr>
          <a:xfrm>
            <a:off x="4877350" y="2009403"/>
            <a:ext cx="1317278" cy="90056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07B6FE4-AE96-42CB-93BB-1038E3DEF8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86" y="2092775"/>
            <a:ext cx="1091092" cy="728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E7C5C6E0-6E0D-4D2F-B72A-B24678EAB46B}"/>
              </a:ext>
            </a:extLst>
          </p:cNvPr>
          <p:cNvSpPr/>
          <p:nvPr/>
        </p:nvSpPr>
        <p:spPr>
          <a:xfrm>
            <a:off x="5097273" y="2898101"/>
            <a:ext cx="896095" cy="52402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4FB1F4F-CD53-4CD1-AA11-BE071D3C5DE1}"/>
              </a:ext>
            </a:extLst>
          </p:cNvPr>
          <p:cNvSpPr txBox="1"/>
          <p:nvPr/>
        </p:nvSpPr>
        <p:spPr>
          <a:xfrm>
            <a:off x="5169857" y="2959244"/>
            <a:ext cx="78418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51,5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17709044-DFAC-4A27-92C0-118F14F2FA2C}"/>
              </a:ext>
            </a:extLst>
          </p:cNvPr>
          <p:cNvSpPr/>
          <p:nvPr/>
        </p:nvSpPr>
        <p:spPr>
          <a:xfrm>
            <a:off x="3610771" y="2935125"/>
            <a:ext cx="896095" cy="52402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57150">
            <a:bevelT prst="relaxedInset"/>
            <a:bevelB w="171450" h="254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AA2DBBA9-7313-40AA-AD34-427D5A1DE99D}"/>
              </a:ext>
            </a:extLst>
          </p:cNvPr>
          <p:cNvSpPr txBox="1"/>
          <p:nvPr/>
        </p:nvSpPr>
        <p:spPr>
          <a:xfrm>
            <a:off x="3648460" y="2951130"/>
            <a:ext cx="78418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48,9</a:t>
            </a:r>
          </a:p>
        </p:txBody>
      </p:sp>
      <p:grpSp>
        <p:nvGrpSpPr>
          <p:cNvPr id="72" name="Grupo 71">
            <a:extLst>
              <a:ext uri="{FF2B5EF4-FFF2-40B4-BE49-F238E27FC236}">
                <a16:creationId xmlns:a16="http://schemas.microsoft.com/office/drawing/2014/main" id="{C6085452-A35F-410A-9CD6-696BF2F3E961}"/>
              </a:ext>
            </a:extLst>
          </p:cNvPr>
          <p:cNvGrpSpPr/>
          <p:nvPr/>
        </p:nvGrpSpPr>
        <p:grpSpPr>
          <a:xfrm>
            <a:off x="97294" y="81481"/>
            <a:ext cx="1892869" cy="523220"/>
            <a:chOff x="151896" y="146335"/>
            <a:chExt cx="2538990" cy="654620"/>
          </a:xfrm>
        </p:grpSpPr>
        <p:pic>
          <p:nvPicPr>
            <p:cNvPr id="73" name="Imagen 72">
              <a:extLst>
                <a:ext uri="{FF2B5EF4-FFF2-40B4-BE49-F238E27FC236}">
                  <a16:creationId xmlns:a16="http://schemas.microsoft.com/office/drawing/2014/main" id="{7AC26150-8B97-4C15-972F-B4CE60431F8D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6" y="175804"/>
              <a:ext cx="712719" cy="625151"/>
            </a:xfrm>
            <a:prstGeom prst="rect">
              <a:avLst/>
            </a:prstGeom>
            <a:noFill/>
          </p:spPr>
        </p:pic>
        <p:pic>
          <p:nvPicPr>
            <p:cNvPr id="74" name="Imagen 73">
              <a:extLst>
                <a:ext uri="{FF2B5EF4-FFF2-40B4-BE49-F238E27FC236}">
                  <a16:creationId xmlns:a16="http://schemas.microsoft.com/office/drawing/2014/main" id="{240F8C8E-A02D-4263-B924-B33B0D467BDE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2" y="146335"/>
              <a:ext cx="1854264" cy="62515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4110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14646A7-FD29-445F-B966-E85F66C4A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6"/>
            <a:ext cx="12192000" cy="682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2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7E5E4-DB8C-46F9-A0F7-07D7DCBEEE82}"/>
              </a:ext>
            </a:extLst>
          </p:cNvPr>
          <p:cNvSpPr txBox="1"/>
          <p:nvPr/>
        </p:nvSpPr>
        <p:spPr>
          <a:xfrm>
            <a:off x="777654" y="529914"/>
            <a:ext cx="10636691" cy="5331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S" dirty="0"/>
              <a:t>DONANTES FALLECIDOS DE ÓRGANOS por tipo de donante en ESPAÑA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5A03524-7D8C-6886-1BC1-102FE5124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81" y="1305118"/>
            <a:ext cx="10128897" cy="5226543"/>
          </a:xfrm>
          <a:prstGeom prst="rect">
            <a:avLst/>
          </a:prstGeom>
        </p:spPr>
      </p:pic>
      <p:sp>
        <p:nvSpPr>
          <p:cNvPr id="2" name="Flecha: a la derecha con bandas 1">
            <a:extLst>
              <a:ext uri="{FF2B5EF4-FFF2-40B4-BE49-F238E27FC236}">
                <a16:creationId xmlns:a16="http://schemas.microsoft.com/office/drawing/2014/main" id="{22CE8FFC-71DB-482B-9377-241275B2735E}"/>
              </a:ext>
            </a:extLst>
          </p:cNvPr>
          <p:cNvSpPr/>
          <p:nvPr/>
        </p:nvSpPr>
        <p:spPr>
          <a:xfrm>
            <a:off x="10688479" y="4897739"/>
            <a:ext cx="660258" cy="417443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262D9C-03BD-4B80-8930-D5C82DA782FC}"/>
              </a:ext>
            </a:extLst>
          </p:cNvPr>
          <p:cNvSpPr txBox="1"/>
          <p:nvPr/>
        </p:nvSpPr>
        <p:spPr>
          <a:xfrm>
            <a:off x="11249347" y="4752517"/>
            <a:ext cx="900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3">
                    <a:lumMod val="75000"/>
                  </a:schemeClr>
                </a:solidFill>
              </a:rPr>
              <a:t>Asistolia</a:t>
            </a:r>
          </a:p>
          <a:p>
            <a:pPr algn="ctr"/>
            <a:r>
              <a:rPr lang="es-ES" sz="2400" b="1" dirty="0">
                <a:solidFill>
                  <a:schemeClr val="accent3">
                    <a:lumMod val="75000"/>
                  </a:schemeClr>
                </a:solidFill>
              </a:rPr>
              <a:t>45%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A828739-82EF-4046-B2CF-5BF0C688A763}"/>
              </a:ext>
            </a:extLst>
          </p:cNvPr>
          <p:cNvGrpSpPr/>
          <p:nvPr/>
        </p:nvGrpSpPr>
        <p:grpSpPr>
          <a:xfrm>
            <a:off x="97294" y="81481"/>
            <a:ext cx="1892869" cy="523220"/>
            <a:chOff x="151896" y="146335"/>
            <a:chExt cx="2538990" cy="65462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A69DA07-5973-409A-AF2A-9BCAB7FF10B7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6" y="175804"/>
              <a:ext cx="712719" cy="625151"/>
            </a:xfrm>
            <a:prstGeom prst="rect">
              <a:avLst/>
            </a:prstGeom>
            <a:noFill/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BBB2C5D-D0C4-4CA3-A302-7617D6B22EAD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2" y="146335"/>
              <a:ext cx="1854264" cy="62515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499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C8E6BFB-CB0E-4F5B-8383-64A18DE6A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" y="0"/>
            <a:ext cx="12149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1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F038D26-82AF-477A-8AA5-3CCEBBE17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60" y="984616"/>
            <a:ext cx="8896193" cy="58142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84F09A1-E86C-49C5-AC2D-C66B9C9ECCAC}"/>
              </a:ext>
            </a:extLst>
          </p:cNvPr>
          <p:cNvSpPr txBox="1"/>
          <p:nvPr/>
        </p:nvSpPr>
        <p:spPr>
          <a:xfrm>
            <a:off x="2052701" y="241485"/>
            <a:ext cx="816621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s-ES" dirty="0"/>
              <a:t>TRASPLANTE DE ÓRGANOS EN ANDALUCÍA Y ESPAÑA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3A21B03-3493-4CC0-9C8E-680F4C1BF77D}"/>
              </a:ext>
            </a:extLst>
          </p:cNvPr>
          <p:cNvGrpSpPr/>
          <p:nvPr/>
        </p:nvGrpSpPr>
        <p:grpSpPr>
          <a:xfrm>
            <a:off x="8501750" y="5189410"/>
            <a:ext cx="1275006" cy="1275006"/>
            <a:chOff x="7374472" y="5189410"/>
            <a:chExt cx="1275006" cy="127500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9CE6E15-1F3D-4B00-B6D1-198EC79B0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472" y="5189410"/>
              <a:ext cx="1275006" cy="127500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7233A21-76D4-49EA-BFED-7D2A42AAE6F8}"/>
                </a:ext>
              </a:extLst>
            </p:cNvPr>
            <p:cNvSpPr txBox="1"/>
            <p:nvPr/>
          </p:nvSpPr>
          <p:spPr>
            <a:xfrm>
              <a:off x="7548468" y="5727935"/>
              <a:ext cx="654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/>
                <a:t>122,1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EF63350-72F3-44EB-9870-F79104FEA502}"/>
                </a:ext>
              </a:extLst>
            </p:cNvPr>
            <p:cNvSpPr txBox="1"/>
            <p:nvPr/>
          </p:nvSpPr>
          <p:spPr>
            <a:xfrm>
              <a:off x="7644951" y="5448488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u="sng" dirty="0"/>
                <a:t>2023</a:t>
              </a:r>
            </a:p>
          </p:txBody>
        </p:sp>
      </p:grp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D737B7F8-16B0-4651-A98D-282312C81CA9}"/>
              </a:ext>
            </a:extLst>
          </p:cNvPr>
          <p:cNvSpPr/>
          <p:nvPr/>
        </p:nvSpPr>
        <p:spPr>
          <a:xfrm>
            <a:off x="10722187" y="5338346"/>
            <a:ext cx="765110" cy="745211"/>
          </a:xfrm>
          <a:prstGeom prst="up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82DCAE6-4901-4A4E-9747-B68D3E4B1839}"/>
              </a:ext>
            </a:extLst>
          </p:cNvPr>
          <p:cNvSpPr txBox="1"/>
          <p:nvPr/>
        </p:nvSpPr>
        <p:spPr>
          <a:xfrm>
            <a:off x="10904687" y="5552041"/>
            <a:ext cx="400110" cy="3552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</a:rPr>
              <a:t>9 %</a:t>
            </a:r>
          </a:p>
        </p:txBody>
      </p:sp>
      <p:sp>
        <p:nvSpPr>
          <p:cNvPr id="18" name="Flecha: hacia arriba 17">
            <a:extLst>
              <a:ext uri="{FF2B5EF4-FFF2-40B4-BE49-F238E27FC236}">
                <a16:creationId xmlns:a16="http://schemas.microsoft.com/office/drawing/2014/main" id="{5C360C85-95C8-4D9E-B32F-FA12B879EB2C}"/>
              </a:ext>
            </a:extLst>
          </p:cNvPr>
          <p:cNvSpPr/>
          <p:nvPr/>
        </p:nvSpPr>
        <p:spPr>
          <a:xfrm>
            <a:off x="10722187" y="1563190"/>
            <a:ext cx="765111" cy="72818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B34FEA0-C65C-4AF7-8D35-9948D835E42C}"/>
              </a:ext>
            </a:extLst>
          </p:cNvPr>
          <p:cNvSpPr txBox="1"/>
          <p:nvPr/>
        </p:nvSpPr>
        <p:spPr>
          <a:xfrm>
            <a:off x="10904687" y="1638496"/>
            <a:ext cx="400110" cy="58445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sz="1400" b="1" dirty="0">
                <a:solidFill>
                  <a:schemeClr val="accent6">
                    <a:lumMod val="75000"/>
                  </a:schemeClr>
                </a:solidFill>
              </a:rPr>
              <a:t>13,9 %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18BE7385-2448-156E-1687-C58B88D7BF28}"/>
                  </a:ext>
                </a:extLst>
              </p14:cNvPr>
              <p14:cNvContentPartPr/>
              <p14:nvPr/>
            </p14:nvContentPartPr>
            <p14:xfrm>
              <a:off x="9338720" y="6016740"/>
              <a:ext cx="36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18BE7385-2448-156E-1687-C58B88D7BF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26480" y="6004500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77680961-7348-0DCD-7355-96C9CDBB3C8F}"/>
                  </a:ext>
                </a:extLst>
              </p14:cNvPr>
              <p14:cNvContentPartPr/>
              <p14:nvPr/>
            </p14:nvContentPartPr>
            <p14:xfrm>
              <a:off x="12470840" y="4473060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77680961-7348-0DCD-7355-96C9CDBB3C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58600" y="4460820"/>
                <a:ext cx="24840" cy="2484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CuadroTexto 19">
            <a:extLst>
              <a:ext uri="{FF2B5EF4-FFF2-40B4-BE49-F238E27FC236}">
                <a16:creationId xmlns:a16="http://schemas.microsoft.com/office/drawing/2014/main" id="{5DE4D4F4-FD71-4889-A21D-90BB795EBD04}"/>
              </a:ext>
            </a:extLst>
          </p:cNvPr>
          <p:cNvSpPr txBox="1"/>
          <p:nvPr/>
        </p:nvSpPr>
        <p:spPr>
          <a:xfrm>
            <a:off x="10283915" y="787277"/>
            <a:ext cx="1641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Crecimiento en 2023 vs 2022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D15507E-25B0-45B4-9C67-90DE043BE7E3}"/>
              </a:ext>
            </a:extLst>
          </p:cNvPr>
          <p:cNvGrpSpPr/>
          <p:nvPr/>
        </p:nvGrpSpPr>
        <p:grpSpPr>
          <a:xfrm>
            <a:off x="97294" y="81481"/>
            <a:ext cx="1892869" cy="523220"/>
            <a:chOff x="151896" y="146335"/>
            <a:chExt cx="2538990" cy="654620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882DF7D6-19B6-45CC-BD95-E99EE511481D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6" y="175804"/>
              <a:ext cx="712719" cy="625151"/>
            </a:xfrm>
            <a:prstGeom prst="rect">
              <a:avLst/>
            </a:prstGeom>
            <a:noFill/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17D78BBA-4902-4247-AB0F-3102CCD03DB7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2" y="146335"/>
              <a:ext cx="1854264" cy="62515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08459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28EAF3F-7398-4047-B705-D6F68DACC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162" y="996600"/>
            <a:ext cx="8814694" cy="575323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84F09A1-E86C-49C5-AC2D-C66B9C9ECCAC}"/>
              </a:ext>
            </a:extLst>
          </p:cNvPr>
          <p:cNvSpPr txBox="1"/>
          <p:nvPr/>
        </p:nvSpPr>
        <p:spPr>
          <a:xfrm>
            <a:off x="2597934" y="221130"/>
            <a:ext cx="704853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s-ES" dirty="0"/>
              <a:t>TRASPLANTE RENAL EN ANDALUCÍA Y ESPAÑA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9CE6E15-1F3D-4B00-B6D1-198EC79B0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195" y="4833257"/>
            <a:ext cx="1164850" cy="11648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7233A21-76D4-49EA-BFED-7D2A42AAE6F8}"/>
              </a:ext>
            </a:extLst>
          </p:cNvPr>
          <p:cNvSpPr txBox="1"/>
          <p:nvPr/>
        </p:nvSpPr>
        <p:spPr>
          <a:xfrm>
            <a:off x="9173686" y="526539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76,8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9CCBA4E-E87C-466B-AEC9-FD866B6E61CA}"/>
              </a:ext>
            </a:extLst>
          </p:cNvPr>
          <p:cNvSpPr txBox="1"/>
          <p:nvPr/>
        </p:nvSpPr>
        <p:spPr>
          <a:xfrm>
            <a:off x="9222361" y="504812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4BA2DC2-E210-4ACF-BF3F-E96D93E0DC61}"/>
              </a:ext>
            </a:extLst>
          </p:cNvPr>
          <p:cNvSpPr/>
          <p:nvPr/>
        </p:nvSpPr>
        <p:spPr>
          <a:xfrm>
            <a:off x="0" y="0"/>
            <a:ext cx="1054249" cy="965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CF9ED1A-763B-4E1C-83F4-7F7481FFEA8F}"/>
              </a:ext>
            </a:extLst>
          </p:cNvPr>
          <p:cNvGrpSpPr/>
          <p:nvPr/>
        </p:nvGrpSpPr>
        <p:grpSpPr>
          <a:xfrm>
            <a:off x="97294" y="81481"/>
            <a:ext cx="1892869" cy="523220"/>
            <a:chOff x="151896" y="146335"/>
            <a:chExt cx="2538990" cy="654620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5454D7E9-A3E3-464F-B36E-A052D185ADE2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6" y="175804"/>
              <a:ext cx="712719" cy="625151"/>
            </a:xfrm>
            <a:prstGeom prst="rect">
              <a:avLst/>
            </a:prstGeom>
            <a:noFill/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505A2CF0-9D6B-4858-91B6-8B560C03979A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2" y="146335"/>
              <a:ext cx="1854264" cy="625152"/>
            </a:xfrm>
            <a:prstGeom prst="rect">
              <a:avLst/>
            </a:prstGeom>
            <a:noFill/>
          </p:spPr>
        </p:pic>
      </p:grpSp>
      <p:sp>
        <p:nvSpPr>
          <p:cNvPr id="22" name="Flecha: hacia arriba 21">
            <a:extLst>
              <a:ext uri="{FF2B5EF4-FFF2-40B4-BE49-F238E27FC236}">
                <a16:creationId xmlns:a16="http://schemas.microsoft.com/office/drawing/2014/main" id="{4C2A714E-AC84-4111-8148-11C9682C91DD}"/>
              </a:ext>
            </a:extLst>
          </p:cNvPr>
          <p:cNvSpPr/>
          <p:nvPr/>
        </p:nvSpPr>
        <p:spPr>
          <a:xfrm>
            <a:off x="10722187" y="4940310"/>
            <a:ext cx="765110" cy="745211"/>
          </a:xfrm>
          <a:prstGeom prst="up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616946A-E153-4A6D-BF2C-063B77AF5CB2}"/>
              </a:ext>
            </a:extLst>
          </p:cNvPr>
          <p:cNvSpPr txBox="1"/>
          <p:nvPr/>
        </p:nvSpPr>
        <p:spPr>
          <a:xfrm>
            <a:off x="10904687" y="5154005"/>
            <a:ext cx="400110" cy="3552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</a:rPr>
              <a:t>8 %</a:t>
            </a:r>
          </a:p>
        </p:txBody>
      </p:sp>
      <p:sp>
        <p:nvSpPr>
          <p:cNvPr id="24" name="Flecha: hacia arriba 23">
            <a:extLst>
              <a:ext uri="{FF2B5EF4-FFF2-40B4-BE49-F238E27FC236}">
                <a16:creationId xmlns:a16="http://schemas.microsoft.com/office/drawing/2014/main" id="{54404D61-E451-458C-A328-4570970E6FA2}"/>
              </a:ext>
            </a:extLst>
          </p:cNvPr>
          <p:cNvSpPr/>
          <p:nvPr/>
        </p:nvSpPr>
        <p:spPr>
          <a:xfrm>
            <a:off x="10722187" y="1563190"/>
            <a:ext cx="765111" cy="72818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19EDEB8-BD60-4239-95D4-1E1DDBFA86F7}"/>
              </a:ext>
            </a:extLst>
          </p:cNvPr>
          <p:cNvSpPr txBox="1"/>
          <p:nvPr/>
        </p:nvSpPr>
        <p:spPr>
          <a:xfrm>
            <a:off x="10904687" y="1638496"/>
            <a:ext cx="400110" cy="58445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sz="1400" b="1" dirty="0">
                <a:solidFill>
                  <a:schemeClr val="accent6">
                    <a:lumMod val="75000"/>
                  </a:schemeClr>
                </a:solidFill>
              </a:rPr>
              <a:t>13,7 %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D3C2604-CA22-498B-9784-7A47C8692CD9}"/>
              </a:ext>
            </a:extLst>
          </p:cNvPr>
          <p:cNvSpPr txBox="1"/>
          <p:nvPr/>
        </p:nvSpPr>
        <p:spPr>
          <a:xfrm>
            <a:off x="10283915" y="787277"/>
            <a:ext cx="1641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Crecimiento en 2023 vs 2022</a:t>
            </a:r>
          </a:p>
        </p:txBody>
      </p:sp>
    </p:spTree>
    <p:extLst>
      <p:ext uri="{BB962C8B-B14F-4D97-AF65-F5344CB8AC3E}">
        <p14:creationId xmlns:p14="http://schemas.microsoft.com/office/powerpoint/2010/main" val="21327631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4607</TotalTime>
  <Words>569</Words>
  <Application>Microsoft Office PowerPoint</Application>
  <PresentationFormat>Panorámica</PresentationFormat>
  <Paragraphs>95</Paragraphs>
  <Slides>23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Candara</vt:lpstr>
      <vt:lpstr>Wingdings</vt:lpstr>
      <vt:lpstr>Tema de Office</vt:lpstr>
      <vt:lpstr>2_Tema de Office</vt:lpstr>
      <vt:lpstr>31_Tema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Castro de la Nuez</dc:creator>
  <cp:lastModifiedBy>Cuende Melero, Natividad</cp:lastModifiedBy>
  <cp:revision>131</cp:revision>
  <cp:lastPrinted>2024-04-24T06:53:38Z</cp:lastPrinted>
  <dcterms:created xsi:type="dcterms:W3CDTF">2023-01-12T11:26:48Z</dcterms:created>
  <dcterms:modified xsi:type="dcterms:W3CDTF">2024-04-24T12:27:07Z</dcterms:modified>
</cp:coreProperties>
</file>