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charts/chart2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2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.xml" ContentType="application/vnd.openxmlformats-officedocument.drawingml.chartshapes+xml"/>
  <Override PartName="/ppt/charts/chart3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.xml" ContentType="application/vnd.openxmlformats-officedocument.drawingml.chartshapes+xml"/>
  <Override PartName="/ppt/charts/chart3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4.xml" ContentType="application/vnd.openxmlformats-officedocument.presentationml.notesSlide+xml"/>
  <Override PartName="/ppt/charts/chart3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5.xml" ContentType="application/vnd.openxmlformats-officedocument.presentationml.notesSlide+xml"/>
  <Override PartName="/ppt/charts/chart37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8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5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256" r:id="rId3"/>
    <p:sldId id="575" r:id="rId4"/>
    <p:sldId id="576" r:id="rId5"/>
    <p:sldId id="533" r:id="rId6"/>
    <p:sldId id="535" r:id="rId7"/>
    <p:sldId id="543" r:id="rId8"/>
    <p:sldId id="504" r:id="rId9"/>
    <p:sldId id="557" r:id="rId10"/>
    <p:sldId id="516" r:id="rId11"/>
    <p:sldId id="531" r:id="rId12"/>
    <p:sldId id="529" r:id="rId13"/>
    <p:sldId id="530" r:id="rId14"/>
    <p:sldId id="536" r:id="rId15"/>
    <p:sldId id="540" r:id="rId16"/>
    <p:sldId id="538" r:id="rId17"/>
    <p:sldId id="541" r:id="rId18"/>
    <p:sldId id="542" r:id="rId19"/>
    <p:sldId id="577" r:id="rId20"/>
    <p:sldId id="508" r:id="rId21"/>
    <p:sldId id="507" r:id="rId22"/>
    <p:sldId id="545" r:id="rId23"/>
    <p:sldId id="554" r:id="rId24"/>
    <p:sldId id="526" r:id="rId25"/>
    <p:sldId id="546" r:id="rId26"/>
    <p:sldId id="548" r:id="rId27"/>
    <p:sldId id="547" r:id="rId28"/>
    <p:sldId id="549" r:id="rId29"/>
    <p:sldId id="550" r:id="rId30"/>
    <p:sldId id="544" r:id="rId31"/>
    <p:sldId id="551" r:id="rId32"/>
    <p:sldId id="553" r:id="rId33"/>
    <p:sldId id="528" r:id="rId34"/>
    <p:sldId id="552" r:id="rId35"/>
    <p:sldId id="578" r:id="rId36"/>
    <p:sldId id="561" r:id="rId37"/>
    <p:sldId id="580" r:id="rId38"/>
    <p:sldId id="559" r:id="rId39"/>
    <p:sldId id="570" r:id="rId40"/>
    <p:sldId id="569" r:id="rId41"/>
    <p:sldId id="562" r:id="rId42"/>
    <p:sldId id="563" r:id="rId43"/>
    <p:sldId id="564" r:id="rId44"/>
    <p:sldId id="566" r:id="rId45"/>
    <p:sldId id="567" r:id="rId46"/>
    <p:sldId id="573" r:id="rId47"/>
    <p:sldId id="571" r:id="rId48"/>
    <p:sldId id="574" r:id="rId49"/>
    <p:sldId id="572" r:id="rId50"/>
    <p:sldId id="579" r:id="rId5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6433" autoAdjust="0"/>
  </p:normalViewPr>
  <p:slideViewPr>
    <p:cSldViewPr snapToGrid="0">
      <p:cViewPr varScale="1">
        <p:scale>
          <a:sx n="85" d="100"/>
          <a:sy n="85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6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685440544561224E-2"/>
          <c:y val="3.3225730461277228E-3"/>
          <c:w val="0.94526098998624475"/>
          <c:h val="0.921027085377313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80-4C5E-939A-0B0BC03374C3}"/>
              </c:ext>
            </c:extLst>
          </c:dPt>
          <c:dPt>
            <c:idx val="1"/>
            <c:bubble3D val="0"/>
            <c:explosion val="16"/>
            <c:spPr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A80-4C5E-939A-0B0BC03374C3}"/>
              </c:ext>
            </c:extLst>
          </c:dPt>
          <c:dLbls>
            <c:dLbl>
              <c:idx val="0"/>
              <c:layout>
                <c:manualLayout>
                  <c:x val="-2.2283559663737683E-3"/>
                  <c:y val="-8.06395641984143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80-4C5E-939A-0B0BC03374C3}"/>
                </c:ext>
              </c:extLst>
            </c:dLbl>
            <c:dLbl>
              <c:idx val="1"/>
              <c:layout>
                <c:manualLayout>
                  <c:x val="-0.19253976060742367"/>
                  <c:y val="-0.272686818691317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80-4C5E-939A-0B0BC0337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Vivo</c:v>
                </c:pt>
                <c:pt idx="1">
                  <c:v>Cadáver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40</c:v>
                </c:pt>
                <c:pt idx="1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0-4C5E-939A-0B0BC0337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848842400435252E-2"/>
                  <c:y val="0.11115093732383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5D-4F73-B2B5-2B0D6863791B}"/>
                </c:ext>
              </c:extLst>
            </c:dLbl>
            <c:dLbl>
              <c:idx val="1"/>
              <c:layout>
                <c:manualLayout>
                  <c:x val="5.6061181252873814E-2"/>
                  <c:y val="0.11115093732383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5D-4F73-B2B5-2B0D6863791B}"/>
                </c:ext>
              </c:extLst>
            </c:dLbl>
            <c:dLbl>
              <c:idx val="2"/>
              <c:layout>
                <c:manualLayout>
                  <c:x val="4.5455011826654394E-2"/>
                  <c:y val="0.12378172565609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5D-4F73-B2B5-2B0D6863791B}"/>
                </c:ext>
              </c:extLst>
            </c:dLbl>
            <c:dLbl>
              <c:idx val="3"/>
              <c:layout>
                <c:manualLayout>
                  <c:x val="3.7879176522212413E-2"/>
                  <c:y val="0.12476493804548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5D-4F73-B2B5-2B0D6863791B}"/>
                </c:ext>
              </c:extLst>
            </c:dLbl>
            <c:dLbl>
              <c:idx val="4"/>
              <c:layout>
                <c:manualLayout>
                  <c:x val="1.6666837669773411E-2"/>
                  <c:y val="0.12378172565609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5D-4F73-B2B5-2B0D6863791B}"/>
                </c:ext>
              </c:extLst>
            </c:dLbl>
            <c:dLbl>
              <c:idx val="5"/>
              <c:layout>
                <c:manualLayout>
                  <c:x val="5.6061181252873724E-2"/>
                  <c:y val="0.12378172565609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5D-4F73-B2B5-2B0D6863791B}"/>
                </c:ext>
              </c:extLst>
            </c:dLbl>
            <c:dLbl>
              <c:idx val="6"/>
              <c:layout>
                <c:manualLayout>
                  <c:x val="9.0910023653307664E-3"/>
                  <c:y val="0.12378172565609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5D-4F73-B2B5-2B0D686379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H Regional Málaga</c:v>
                </c:pt>
                <c:pt idx="1">
                  <c:v>V Rocío (Adultos)</c:v>
                </c:pt>
                <c:pt idx="2">
                  <c:v>Reina Sofía</c:v>
                </c:pt>
                <c:pt idx="3">
                  <c:v>Puerta del Mar</c:v>
                </c:pt>
                <c:pt idx="4">
                  <c:v>V. Nieves</c:v>
                </c:pt>
                <c:pt idx="5">
                  <c:v>V Rocío (Infantil)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5D-4F73-B2B5-2B0D6863791B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H Regional Málaga</c:v>
                </c:pt>
                <c:pt idx="1">
                  <c:v>V Rocío (Adultos)</c:v>
                </c:pt>
                <c:pt idx="2">
                  <c:v>Reina Sofía</c:v>
                </c:pt>
                <c:pt idx="3">
                  <c:v>Puerta del Mar</c:v>
                </c:pt>
                <c:pt idx="4">
                  <c:v>V. Nieves</c:v>
                </c:pt>
                <c:pt idx="5">
                  <c:v>V Rocío (Infantil)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4F5D-4F73-B2B5-2B0D6863791B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</c:strCache>
            </c:strRef>
          </c:tx>
          <c:invertIfNegative val="0"/>
          <c:dLbls>
            <c:delete val="1"/>
          </c:dLbls>
          <c:cat>
            <c:strRef>
              <c:f>Sheet1!$B$1:$G$1</c:f>
              <c:strCache>
                <c:ptCount val="6"/>
                <c:pt idx="0">
                  <c:v>H Regional Málaga</c:v>
                </c:pt>
                <c:pt idx="1">
                  <c:v>V Rocío (Adultos)</c:v>
                </c:pt>
                <c:pt idx="2">
                  <c:v>Reina Sofía</c:v>
                </c:pt>
                <c:pt idx="3">
                  <c:v>Puerta del Mar</c:v>
                </c:pt>
                <c:pt idx="4">
                  <c:v>V. Nieves</c:v>
                </c:pt>
                <c:pt idx="5">
                  <c:v>V Rocío (Infantil)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9-4F5D-4F73-B2B5-2B0D6863791B}"/>
            </c:ext>
          </c:extLst>
        </c:ser>
        <c:ser>
          <c:idx val="4"/>
          <c:order val="4"/>
          <c:tx>
            <c:strRef>
              <c:f>Sheet1!$A$5</c:f>
              <c:strCache>
                <c:ptCount val="1"/>
              </c:strCache>
            </c:strRef>
          </c:tx>
          <c:invertIfNegative val="0"/>
          <c:dLbls>
            <c:delete val="1"/>
          </c:dLbls>
          <c:cat>
            <c:strRef>
              <c:f>Sheet1!$B$1:$G$1</c:f>
              <c:strCache>
                <c:ptCount val="6"/>
                <c:pt idx="0">
                  <c:v>H Regional Málaga</c:v>
                </c:pt>
                <c:pt idx="1">
                  <c:v>V Rocío (Adultos)</c:v>
                </c:pt>
                <c:pt idx="2">
                  <c:v>Reina Sofía</c:v>
                </c:pt>
                <c:pt idx="3">
                  <c:v>Puerta del Mar</c:v>
                </c:pt>
                <c:pt idx="4">
                  <c:v>V. Nieves</c:v>
                </c:pt>
                <c:pt idx="5">
                  <c:v>V Rocío (Infantil)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A-4F5D-4F73-B2B5-2B0D6863791B}"/>
            </c:ext>
          </c:extLst>
        </c:ser>
        <c:ser>
          <c:idx val="5"/>
          <c:order val="5"/>
          <c:tx>
            <c:strRef>
              <c:f>Sheet1!$A$6</c:f>
              <c:strCache>
                <c:ptCount val="1"/>
              </c:strCache>
            </c:strRef>
          </c:tx>
          <c:invertIfNegative val="0"/>
          <c:dLbls>
            <c:delete val="1"/>
          </c:dLbls>
          <c:cat>
            <c:strRef>
              <c:f>Sheet1!$B$1:$G$1</c:f>
              <c:strCache>
                <c:ptCount val="6"/>
                <c:pt idx="0">
                  <c:v>H Regional Málaga</c:v>
                </c:pt>
                <c:pt idx="1">
                  <c:v>V Rocío (Adultos)</c:v>
                </c:pt>
                <c:pt idx="2">
                  <c:v>Reina Sofía</c:v>
                </c:pt>
                <c:pt idx="3">
                  <c:v>Puerta del Mar</c:v>
                </c:pt>
                <c:pt idx="4">
                  <c:v>V. Nieves</c:v>
                </c:pt>
                <c:pt idx="5">
                  <c:v>V Rocío (Infantil)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B-4F5D-4F73-B2B5-2B0D6863791B}"/>
            </c:ext>
          </c:extLst>
        </c:ser>
        <c:ser>
          <c:idx val="6"/>
          <c:order val="6"/>
          <c:tx>
            <c:strRef>
              <c:f>Sheet1!$A$7</c:f>
              <c:strCache>
                <c:ptCount val="1"/>
              </c:strCache>
            </c:strRef>
          </c:tx>
          <c:invertIfNegative val="0"/>
          <c:dLbls>
            <c:delete val="1"/>
          </c:dLbls>
          <c:cat>
            <c:strRef>
              <c:f>Sheet1!$B$1:$G$1</c:f>
              <c:strCache>
                <c:ptCount val="6"/>
                <c:pt idx="0">
                  <c:v>H Regional Málaga</c:v>
                </c:pt>
                <c:pt idx="1">
                  <c:v>V Rocío (Adultos)</c:v>
                </c:pt>
                <c:pt idx="2">
                  <c:v>Reina Sofía</c:v>
                </c:pt>
                <c:pt idx="3">
                  <c:v>Puerta del Mar</c:v>
                </c:pt>
                <c:pt idx="4">
                  <c:v>V. Nieves</c:v>
                </c:pt>
                <c:pt idx="5">
                  <c:v>V Rocío (Infantil)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C-4F5D-4F73-B2B5-2B0D6863791B}"/>
            </c:ext>
          </c:extLst>
        </c:ser>
        <c:ser>
          <c:idx val="0"/>
          <c:order val="0"/>
          <c:tx>
            <c:strRef>
              <c:f>Sheet1!$A$2</c:f>
              <c:strCache>
                <c:ptCount val="1"/>
                <c:pt idx="0">
                  <c:v>Adultos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4F5D-4F73-B2B5-2B0D6863791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4F5D-4F73-B2B5-2B0D686379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4F5D-4F73-B2B5-2B0D6863791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4F5D-4F73-B2B5-2B0D6863791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4F5D-4F73-B2B5-2B0D6863791B}"/>
              </c:ext>
            </c:extLst>
          </c:dPt>
          <c:dLbls>
            <c:dLbl>
              <c:idx val="0"/>
              <c:layout>
                <c:manualLayout>
                  <c:x val="1.5151670608884661E-3"/>
                  <c:y val="-0.39408059596634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F5D-4F73-B2B5-2B0D6863791B}"/>
                </c:ext>
              </c:extLst>
            </c:dLbl>
            <c:dLbl>
              <c:idx val="1"/>
              <c:layout>
                <c:manualLayout>
                  <c:x val="3.0303341217769674E-3"/>
                  <c:y val="-0.33092665430507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5D-4F73-B2B5-2B0D6863791B}"/>
                </c:ext>
              </c:extLst>
            </c:dLbl>
            <c:dLbl>
              <c:idx val="2"/>
              <c:layout>
                <c:manualLayout>
                  <c:x val="-4.0686281940841059E-3"/>
                  <c:y val="-0.28384863275819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5D-4F73-B2B5-2B0D6863791B}"/>
                </c:ext>
              </c:extLst>
            </c:dLbl>
            <c:dLbl>
              <c:idx val="3"/>
              <c:layout>
                <c:manualLayout>
                  <c:x val="0"/>
                  <c:y val="-0.24503729364573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F5D-4F73-B2B5-2B0D6863791B}"/>
                </c:ext>
              </c:extLst>
            </c:dLbl>
            <c:dLbl>
              <c:idx val="4"/>
              <c:layout>
                <c:manualLayout>
                  <c:x val="-6.0606682435539331E-3"/>
                  <c:y val="-0.23493266297993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F5D-4F73-B2B5-2B0D6863791B}"/>
                </c:ext>
              </c:extLst>
            </c:dLbl>
            <c:dLbl>
              <c:idx val="5"/>
              <c:layout>
                <c:manualLayout>
                  <c:x val="-6.0606682435540458E-3"/>
                  <c:y val="-8.8415518325782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F5D-4F73-B2B5-2B0D6863791B}"/>
                </c:ext>
              </c:extLst>
            </c:dLbl>
            <c:dLbl>
              <c:idx val="6"/>
              <c:layout>
                <c:manualLayout>
                  <c:x val="-1.1111096756844507E-16"/>
                  <c:y val="-4.04185226632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F5D-4F73-B2B5-2B0D6863791B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H Regional Málaga</c:v>
                </c:pt>
                <c:pt idx="1">
                  <c:v>V Rocío (Adultos)</c:v>
                </c:pt>
                <c:pt idx="2">
                  <c:v>Reina Sofía</c:v>
                </c:pt>
                <c:pt idx="3">
                  <c:v>Puerta del Mar</c:v>
                </c:pt>
                <c:pt idx="4">
                  <c:v>V. Nieves</c:v>
                </c:pt>
                <c:pt idx="5">
                  <c:v>V Rocío (Infantil)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156</c:v>
                </c:pt>
                <c:pt idx="1">
                  <c:v>141</c:v>
                </c:pt>
                <c:pt idx="2">
                  <c:v>111</c:v>
                </c:pt>
                <c:pt idx="3">
                  <c:v>88</c:v>
                </c:pt>
                <c:pt idx="4">
                  <c:v>50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F5D-4F73-B2B5-2B0D686379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6846464"/>
        <c:axId val="86864640"/>
      </c:barChart>
      <c:catAx>
        <c:axId val="8684646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86864640"/>
        <c:crosses val="autoZero"/>
        <c:auto val="1"/>
        <c:lblAlgn val="ctr"/>
        <c:lblOffset val="100"/>
        <c:tickLblSkip val="1"/>
        <c:noMultiLvlLbl val="0"/>
      </c:catAx>
      <c:valAx>
        <c:axId val="8686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8684646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51181102362202E-2"/>
          <c:y val="5.5981539855274258E-2"/>
          <c:w val="0.90753508675998829"/>
          <c:h val="0.62183936852344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Adulto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2.3148148148148147E-3"/>
                  <c:y val="-3.5364617560899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D9-42B4-B51E-B1164395AC21}"/>
                </c:ext>
              </c:extLst>
            </c:dLbl>
            <c:dLbl>
              <c:idx val="17"/>
              <c:layout>
                <c:manualLayout>
                  <c:x val="0"/>
                  <c:y val="-2.829169404871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D9-42B4-B51E-B1164395A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Antequera</c:v>
                </c:pt>
                <c:pt idx="1">
                  <c:v>Axarquía</c:v>
                </c:pt>
                <c:pt idx="2">
                  <c:v>Carlos Haya</c:v>
                </c:pt>
                <c:pt idx="3">
                  <c:v>Costa del Sol</c:v>
                </c:pt>
                <c:pt idx="4">
                  <c:v>CSC</c:v>
                </c:pt>
                <c:pt idx="5">
                  <c:v>Jaén</c:v>
                </c:pt>
                <c:pt idx="6">
                  <c:v>JuanR Jiménez</c:v>
                </c:pt>
                <c:pt idx="7">
                  <c:v>Jerez</c:v>
                </c:pt>
                <c:pt idx="8">
                  <c:v>La Línea</c:v>
                </c:pt>
                <c:pt idx="9">
                  <c:v>Linares</c:v>
                </c:pt>
                <c:pt idx="10">
                  <c:v>Macarena</c:v>
                </c:pt>
                <c:pt idx="11">
                  <c:v>Motril</c:v>
                </c:pt>
                <c:pt idx="12">
                  <c:v>Osuna</c:v>
                </c:pt>
                <c:pt idx="13">
                  <c:v>Puerta Mar</c:v>
                </c:pt>
                <c:pt idx="14">
                  <c:v>Poniente</c:v>
                </c:pt>
                <c:pt idx="15">
                  <c:v>Puerto Real</c:v>
                </c:pt>
                <c:pt idx="16">
                  <c:v>Reina Sofía</c:v>
                </c:pt>
                <c:pt idx="17">
                  <c:v>San Cecilio</c:v>
                </c:pt>
                <c:pt idx="18">
                  <c:v>Torrecárdenas</c:v>
                </c:pt>
                <c:pt idx="19">
                  <c:v>Ubeda</c:v>
                </c:pt>
                <c:pt idx="20">
                  <c:v>Valme</c:v>
                </c:pt>
                <c:pt idx="21">
                  <c:v>Virgen Victoria</c:v>
                </c:pt>
                <c:pt idx="22">
                  <c:v>Virgen Nieves</c:v>
                </c:pt>
                <c:pt idx="23">
                  <c:v>Virgen Rocio Ad.</c:v>
                </c:pt>
                <c:pt idx="24">
                  <c:v>Virgen Rocio Inf.</c:v>
                </c:pt>
              </c:strCache>
            </c:strRef>
          </c:cat>
          <c:val>
            <c:numRef>
              <c:f>Hoja1!$B$2:$B$26</c:f>
              <c:numCache>
                <c:formatCode>General</c:formatCode>
                <c:ptCount val="25"/>
                <c:pt idx="0">
                  <c:v>2</c:v>
                </c:pt>
                <c:pt idx="1">
                  <c:v>6</c:v>
                </c:pt>
                <c:pt idx="2">
                  <c:v>52</c:v>
                </c:pt>
                <c:pt idx="3">
                  <c:v>12</c:v>
                </c:pt>
                <c:pt idx="4">
                  <c:v>2</c:v>
                </c:pt>
                <c:pt idx="5">
                  <c:v>35</c:v>
                </c:pt>
                <c:pt idx="6">
                  <c:v>20</c:v>
                </c:pt>
                <c:pt idx="7">
                  <c:v>21</c:v>
                </c:pt>
                <c:pt idx="8">
                  <c:v>12</c:v>
                </c:pt>
                <c:pt idx="9">
                  <c:v>1</c:v>
                </c:pt>
                <c:pt idx="10">
                  <c:v>17</c:v>
                </c:pt>
                <c:pt idx="11">
                  <c:v>10</c:v>
                </c:pt>
                <c:pt idx="12">
                  <c:v>3</c:v>
                </c:pt>
                <c:pt idx="13">
                  <c:v>41</c:v>
                </c:pt>
                <c:pt idx="14">
                  <c:v>5</c:v>
                </c:pt>
                <c:pt idx="15">
                  <c:v>7</c:v>
                </c:pt>
                <c:pt idx="16">
                  <c:v>81</c:v>
                </c:pt>
                <c:pt idx="17">
                  <c:v>8</c:v>
                </c:pt>
                <c:pt idx="18">
                  <c:v>26</c:v>
                </c:pt>
                <c:pt idx="19">
                  <c:v>3</c:v>
                </c:pt>
                <c:pt idx="20">
                  <c:v>9</c:v>
                </c:pt>
                <c:pt idx="21">
                  <c:v>38</c:v>
                </c:pt>
                <c:pt idx="22">
                  <c:v>52</c:v>
                </c:pt>
                <c:pt idx="2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9-42B4-B51E-B1164395A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90478856"/>
        <c:axId val="590480656"/>
      </c:barChart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Infantil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5.3777423822200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D9-42B4-B51E-B1164395AC21}"/>
                </c:ext>
              </c:extLst>
            </c:dLbl>
            <c:dLbl>
              <c:idx val="13"/>
              <c:layout>
                <c:manualLayout>
                  <c:x val="-1.1574074074074073E-3"/>
                  <c:y val="7.443203124709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D9-42B4-B51E-B1164395AC21}"/>
                </c:ext>
              </c:extLst>
            </c:dLbl>
            <c:dLbl>
              <c:idx val="16"/>
              <c:layout>
                <c:manualLayout>
                  <c:x val="1.1574074074074073E-3"/>
                  <c:y val="6.3540657243527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D9-42B4-B51E-B1164395AC21}"/>
                </c:ext>
              </c:extLst>
            </c:dLbl>
            <c:dLbl>
              <c:idx val="18"/>
              <c:layout>
                <c:manualLayout>
                  <c:x val="1.1574074074074923E-3"/>
                  <c:y val="5.208512012831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D9-42B4-B51E-B1164395AC21}"/>
                </c:ext>
              </c:extLst>
            </c:dLbl>
            <c:dLbl>
              <c:idx val="22"/>
              <c:layout>
                <c:manualLayout>
                  <c:x val="-2.3148148148148147E-3"/>
                  <c:y val="5.8941029268165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D9-42B4-B51E-B1164395AC21}"/>
                </c:ext>
              </c:extLst>
            </c:dLbl>
            <c:dLbl>
              <c:idx val="23"/>
              <c:layout>
                <c:manualLayout>
                  <c:x val="-1.1574074074075771E-3"/>
                  <c:y val="5.2880591972138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D9-42B4-B51E-B1164395AC21}"/>
                </c:ext>
              </c:extLst>
            </c:dLbl>
            <c:dLbl>
              <c:idx val="24"/>
              <c:layout>
                <c:manualLayout>
                  <c:x val="-1.6975112544026657E-16"/>
                  <c:y val="5.1868105755985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D9-42B4-B51E-B1164395A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Antequera</c:v>
                </c:pt>
                <c:pt idx="1">
                  <c:v>Axarquía</c:v>
                </c:pt>
                <c:pt idx="2">
                  <c:v>Carlos Haya</c:v>
                </c:pt>
                <c:pt idx="3">
                  <c:v>Costa del Sol</c:v>
                </c:pt>
                <c:pt idx="4">
                  <c:v>CSC</c:v>
                </c:pt>
                <c:pt idx="5">
                  <c:v>Jaén</c:v>
                </c:pt>
                <c:pt idx="6">
                  <c:v>JuanR Jiménez</c:v>
                </c:pt>
                <c:pt idx="7">
                  <c:v>Jerez</c:v>
                </c:pt>
                <c:pt idx="8">
                  <c:v>La Línea</c:v>
                </c:pt>
                <c:pt idx="9">
                  <c:v>Linares</c:v>
                </c:pt>
                <c:pt idx="10">
                  <c:v>Macarena</c:v>
                </c:pt>
                <c:pt idx="11">
                  <c:v>Motril</c:v>
                </c:pt>
                <c:pt idx="12">
                  <c:v>Osuna</c:v>
                </c:pt>
                <c:pt idx="13">
                  <c:v>Puerta Mar</c:v>
                </c:pt>
                <c:pt idx="14">
                  <c:v>Poniente</c:v>
                </c:pt>
                <c:pt idx="15">
                  <c:v>Puerto Real</c:v>
                </c:pt>
                <c:pt idx="16">
                  <c:v>Reina Sofía</c:v>
                </c:pt>
                <c:pt idx="17">
                  <c:v>San Cecilio</c:v>
                </c:pt>
                <c:pt idx="18">
                  <c:v>Torrecárdenas</c:v>
                </c:pt>
                <c:pt idx="19">
                  <c:v>Ubeda</c:v>
                </c:pt>
                <c:pt idx="20">
                  <c:v>Valme</c:v>
                </c:pt>
                <c:pt idx="21">
                  <c:v>Virgen Victoria</c:v>
                </c:pt>
                <c:pt idx="22">
                  <c:v>Virgen Nieves</c:v>
                </c:pt>
                <c:pt idx="23">
                  <c:v>Virgen Rocio Ad.</c:v>
                </c:pt>
                <c:pt idx="24">
                  <c:v>Virgen Rocio Inf.</c:v>
                </c:pt>
              </c:strCache>
            </c:strRef>
          </c:cat>
          <c:val>
            <c:numRef>
              <c:f>Hoja1!$C$2:$C$26</c:f>
              <c:numCache>
                <c:formatCode>General</c:formatCode>
                <c:ptCount val="25"/>
                <c:pt idx="2">
                  <c:v>1</c:v>
                </c:pt>
                <c:pt idx="13">
                  <c:v>3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22">
                  <c:v>1</c:v>
                </c:pt>
                <c:pt idx="23">
                  <c:v>6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9-42B4-B51E-B1164395A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"/>
        <c:axId val="497862512"/>
        <c:axId val="497853872"/>
      </c:barChart>
      <c:catAx>
        <c:axId val="59047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0480656"/>
        <c:crosses val="autoZero"/>
        <c:auto val="1"/>
        <c:lblAlgn val="ctr"/>
        <c:lblOffset val="100"/>
        <c:noMultiLvlLbl val="0"/>
      </c:catAx>
      <c:valAx>
        <c:axId val="590480656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0478856"/>
        <c:crosses val="autoZero"/>
        <c:crossBetween val="between"/>
      </c:valAx>
      <c:valAx>
        <c:axId val="497853872"/>
        <c:scaling>
          <c:orientation val="minMax"/>
          <c:max val="1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7862512"/>
        <c:crosses val="max"/>
        <c:crossBetween val="between"/>
      </c:valAx>
      <c:catAx>
        <c:axId val="497862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7853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19901939340916"/>
          <c:y val="9.741197830227559E-2"/>
          <c:w val="0.22204451006124235"/>
          <c:h val="7.1131890531193259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51181102362202E-2"/>
          <c:y val="2.9010867426309789E-2"/>
          <c:w val="0.90753508675998829"/>
          <c:h val="0.69770714755120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Cadáver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Antequera</c:v>
                </c:pt>
                <c:pt idx="1">
                  <c:v>Axarquía</c:v>
                </c:pt>
                <c:pt idx="2">
                  <c:v>Carlos Haya</c:v>
                </c:pt>
                <c:pt idx="3">
                  <c:v>Costa del Sol</c:v>
                </c:pt>
                <c:pt idx="4">
                  <c:v>CSC</c:v>
                </c:pt>
                <c:pt idx="5">
                  <c:v>Jaén</c:v>
                </c:pt>
                <c:pt idx="6">
                  <c:v>JuanR Jiménez</c:v>
                </c:pt>
                <c:pt idx="7">
                  <c:v>Jerez</c:v>
                </c:pt>
                <c:pt idx="8">
                  <c:v>La Línea</c:v>
                </c:pt>
                <c:pt idx="9">
                  <c:v>Linares</c:v>
                </c:pt>
                <c:pt idx="10">
                  <c:v>Macarena</c:v>
                </c:pt>
                <c:pt idx="11">
                  <c:v>Motril</c:v>
                </c:pt>
                <c:pt idx="12">
                  <c:v>Osuna</c:v>
                </c:pt>
                <c:pt idx="13">
                  <c:v>Puerta Mar</c:v>
                </c:pt>
                <c:pt idx="14">
                  <c:v>Poniente</c:v>
                </c:pt>
                <c:pt idx="15">
                  <c:v>Puerto Real</c:v>
                </c:pt>
                <c:pt idx="16">
                  <c:v>Reina Sofía</c:v>
                </c:pt>
                <c:pt idx="17">
                  <c:v>San Cecilio</c:v>
                </c:pt>
                <c:pt idx="18">
                  <c:v>Torrecárdenas</c:v>
                </c:pt>
                <c:pt idx="19">
                  <c:v>Ubeda</c:v>
                </c:pt>
                <c:pt idx="20">
                  <c:v>Valme</c:v>
                </c:pt>
                <c:pt idx="21">
                  <c:v>Virgen Victoria</c:v>
                </c:pt>
                <c:pt idx="22">
                  <c:v>Virgen Nieves</c:v>
                </c:pt>
                <c:pt idx="23">
                  <c:v>Virgen Rocio Ad.</c:v>
                </c:pt>
                <c:pt idx="24">
                  <c:v>Virgen Rocio Inf.</c:v>
                </c:pt>
              </c:strCache>
            </c:strRef>
          </c:cat>
          <c:val>
            <c:numRef>
              <c:f>Hoja1!$B$2:$B$26</c:f>
              <c:numCache>
                <c:formatCode>General</c:formatCode>
                <c:ptCount val="25"/>
                <c:pt idx="0">
                  <c:v>2</c:v>
                </c:pt>
                <c:pt idx="1">
                  <c:v>6</c:v>
                </c:pt>
                <c:pt idx="2">
                  <c:v>45</c:v>
                </c:pt>
                <c:pt idx="3">
                  <c:v>12</c:v>
                </c:pt>
                <c:pt idx="4">
                  <c:v>2</c:v>
                </c:pt>
                <c:pt idx="5">
                  <c:v>35</c:v>
                </c:pt>
                <c:pt idx="6">
                  <c:v>20</c:v>
                </c:pt>
                <c:pt idx="7">
                  <c:v>21</c:v>
                </c:pt>
                <c:pt idx="8">
                  <c:v>12</c:v>
                </c:pt>
                <c:pt idx="9">
                  <c:v>1</c:v>
                </c:pt>
                <c:pt idx="10">
                  <c:v>17</c:v>
                </c:pt>
                <c:pt idx="11">
                  <c:v>10</c:v>
                </c:pt>
                <c:pt idx="12">
                  <c:v>3</c:v>
                </c:pt>
                <c:pt idx="13">
                  <c:v>40</c:v>
                </c:pt>
                <c:pt idx="14">
                  <c:v>5</c:v>
                </c:pt>
                <c:pt idx="15">
                  <c:v>8</c:v>
                </c:pt>
                <c:pt idx="16">
                  <c:v>73</c:v>
                </c:pt>
                <c:pt idx="17">
                  <c:v>9</c:v>
                </c:pt>
                <c:pt idx="18">
                  <c:v>27</c:v>
                </c:pt>
                <c:pt idx="19">
                  <c:v>3</c:v>
                </c:pt>
                <c:pt idx="20">
                  <c:v>9</c:v>
                </c:pt>
                <c:pt idx="21">
                  <c:v>38</c:v>
                </c:pt>
                <c:pt idx="22">
                  <c:v>48</c:v>
                </c:pt>
                <c:pt idx="23">
                  <c:v>76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9-42B4-B51E-B1164395A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90478856"/>
        <c:axId val="590480656"/>
      </c:barChart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Vivo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1574074074074073E-3"/>
                  <c:y val="7.0280912017286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D9-42B4-B51E-B1164395AC21}"/>
                </c:ext>
              </c:extLst>
            </c:dLbl>
            <c:dLbl>
              <c:idx val="5"/>
              <c:layout>
                <c:manualLayout>
                  <c:x val="-1.1574074074074073E-3"/>
                  <c:y val="6.365631160961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9C-4A46-AA9F-265462AF9992}"/>
                </c:ext>
              </c:extLst>
            </c:dLbl>
            <c:dLbl>
              <c:idx val="13"/>
              <c:layout>
                <c:manualLayout>
                  <c:x val="-1.1574074074074073E-3"/>
                  <c:y val="6.7359107734919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D9-42B4-B51E-B1164395AC21}"/>
                </c:ext>
              </c:extLst>
            </c:dLbl>
            <c:dLbl>
              <c:idx val="16"/>
              <c:layout>
                <c:manualLayout>
                  <c:x val="-2.3148148148148147E-3"/>
                  <c:y val="8.947471012152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D9-42B4-B51E-B1164395AC21}"/>
                </c:ext>
              </c:extLst>
            </c:dLbl>
            <c:dLbl>
              <c:idx val="18"/>
              <c:layout>
                <c:manualLayout>
                  <c:x val="9.2592592592592587E-3"/>
                  <c:y val="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D9-42B4-B51E-B1164395AC21}"/>
                </c:ext>
              </c:extLst>
            </c:dLbl>
            <c:dLbl>
              <c:idx val="22"/>
              <c:layout>
                <c:manualLayout>
                  <c:x val="2.3148148148146451E-3"/>
                  <c:y val="5.65833880974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D9-42B4-B51E-B1164395AC21}"/>
                </c:ext>
              </c:extLst>
            </c:dLbl>
            <c:dLbl>
              <c:idx val="23"/>
              <c:layout>
                <c:manualLayout>
                  <c:x val="-1.1574074074075771E-3"/>
                  <c:y val="6.702643899649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D9-42B4-B51E-B1164395AC21}"/>
                </c:ext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D9-42B4-B51E-B1164395A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Antequera</c:v>
                </c:pt>
                <c:pt idx="1">
                  <c:v>Axarquía</c:v>
                </c:pt>
                <c:pt idx="2">
                  <c:v>Carlos Haya</c:v>
                </c:pt>
                <c:pt idx="3">
                  <c:v>Costa del Sol</c:v>
                </c:pt>
                <c:pt idx="4">
                  <c:v>CSC</c:v>
                </c:pt>
                <c:pt idx="5">
                  <c:v>Jaén</c:v>
                </c:pt>
                <c:pt idx="6">
                  <c:v>JuanR Jiménez</c:v>
                </c:pt>
                <c:pt idx="7">
                  <c:v>Jerez</c:v>
                </c:pt>
                <c:pt idx="8">
                  <c:v>La Línea</c:v>
                </c:pt>
                <c:pt idx="9">
                  <c:v>Linares</c:v>
                </c:pt>
                <c:pt idx="10">
                  <c:v>Macarena</c:v>
                </c:pt>
                <c:pt idx="11">
                  <c:v>Motril</c:v>
                </c:pt>
                <c:pt idx="12">
                  <c:v>Osuna</c:v>
                </c:pt>
                <c:pt idx="13">
                  <c:v>Puerta Mar</c:v>
                </c:pt>
                <c:pt idx="14">
                  <c:v>Poniente</c:v>
                </c:pt>
                <c:pt idx="15">
                  <c:v>Puerto Real</c:v>
                </c:pt>
                <c:pt idx="16">
                  <c:v>Reina Sofía</c:v>
                </c:pt>
                <c:pt idx="17">
                  <c:v>San Cecilio</c:v>
                </c:pt>
                <c:pt idx="18">
                  <c:v>Torrecárdenas</c:v>
                </c:pt>
                <c:pt idx="19">
                  <c:v>Ubeda</c:v>
                </c:pt>
                <c:pt idx="20">
                  <c:v>Valme</c:v>
                </c:pt>
                <c:pt idx="21">
                  <c:v>Virgen Victoria</c:v>
                </c:pt>
                <c:pt idx="22">
                  <c:v>Virgen Nieves</c:v>
                </c:pt>
                <c:pt idx="23">
                  <c:v>Virgen Rocio Ad.</c:v>
                </c:pt>
                <c:pt idx="24">
                  <c:v>Virgen Rocio Inf.</c:v>
                </c:pt>
              </c:strCache>
            </c:strRef>
          </c:cat>
          <c:val>
            <c:numRef>
              <c:f>Hoja1!$C$2:$C$26</c:f>
              <c:numCache>
                <c:formatCode>General</c:formatCode>
                <c:ptCount val="25"/>
                <c:pt idx="2">
                  <c:v>8</c:v>
                </c:pt>
                <c:pt idx="5">
                  <c:v>5</c:v>
                </c:pt>
                <c:pt idx="13">
                  <c:v>4</c:v>
                </c:pt>
                <c:pt idx="16">
                  <c:v>5</c:v>
                </c:pt>
                <c:pt idx="22">
                  <c:v>5</c:v>
                </c:pt>
                <c:pt idx="2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9-42B4-B51E-B1164395A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0"/>
        <c:axId val="497862512"/>
        <c:axId val="497853872"/>
      </c:barChart>
      <c:catAx>
        <c:axId val="59047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0480656"/>
        <c:crosses val="autoZero"/>
        <c:auto val="1"/>
        <c:lblAlgn val="ctr"/>
        <c:lblOffset val="100"/>
        <c:noMultiLvlLbl val="0"/>
      </c:catAx>
      <c:valAx>
        <c:axId val="59048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0478856"/>
        <c:crosses val="autoZero"/>
        <c:crossBetween val="between"/>
      </c:valAx>
      <c:valAx>
        <c:axId val="497853872"/>
        <c:scaling>
          <c:orientation val="minMax"/>
          <c:max val="2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7862512"/>
        <c:crosses val="max"/>
        <c:crossBetween val="between"/>
      </c:valAx>
      <c:catAx>
        <c:axId val="497862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7853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82864902303878"/>
          <c:y val="5.0259138220970868E-2"/>
          <c:w val="0.22204451006124235"/>
          <c:h val="8.466021485372284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13732137649464E-2"/>
          <c:y val="3.4528342366033485E-2"/>
          <c:w val="0.95285478638086907"/>
          <c:h val="0.8129425715588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M.Encefálica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  <c:pt idx="5">
                  <c:v>V. Rocío Inf.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54</c:v>
                </c:pt>
                <c:pt idx="1">
                  <c:v>56</c:v>
                </c:pt>
                <c:pt idx="2">
                  <c:v>20</c:v>
                </c:pt>
                <c:pt idx="3">
                  <c:v>81</c:v>
                </c:pt>
                <c:pt idx="4">
                  <c:v>84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3-4379-BBC6-95CE1F4BE1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Asistolia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  <c:pt idx="5">
                  <c:v>V. Rocío Inf.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30</c:v>
                </c:pt>
                <c:pt idx="1">
                  <c:v>44</c:v>
                </c:pt>
                <c:pt idx="2">
                  <c:v>26</c:v>
                </c:pt>
                <c:pt idx="3">
                  <c:v>67</c:v>
                </c:pt>
                <c:pt idx="4">
                  <c:v>48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3-4379-BBC6-95CE1F4BE1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Vivo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  <c:pt idx="5">
                  <c:v>V. Rocío Inf.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</c:v>
                </c:pt>
                <c:pt idx="1">
                  <c:v>11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3-4379-BBC6-95CE1F4BE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715720"/>
        <c:axId val="594710680"/>
      </c:barChart>
      <c:catAx>
        <c:axId val="5947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0680"/>
        <c:crosses val="autoZero"/>
        <c:auto val="1"/>
        <c:lblAlgn val="ctr"/>
        <c:lblOffset val="100"/>
        <c:noMultiLvlLbl val="0"/>
      </c:catAx>
      <c:valAx>
        <c:axId val="59471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36550379119277"/>
          <c:y val="0.10594464296143696"/>
          <c:w val="0.38785505978419366"/>
          <c:h val="8.1377713827578704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13732137649464E-2"/>
          <c:y val="3.4528342366033485E-2"/>
          <c:w val="0.95285478638086907"/>
          <c:h val="0.62767470472440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Muerte encefálica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306772037207096E-18"/>
                  <c:y val="1.6869728832392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CE-44D3-B3C7-0CFFF0FECB45}"/>
                </c:ext>
              </c:extLst>
            </c:dLbl>
            <c:dLbl>
              <c:idx val="7"/>
              <c:layout>
                <c:manualLayout>
                  <c:x val="-3.9322708814882838E-17"/>
                  <c:y val="-1.68697288323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CE-44D3-B3C7-0CFFF0FECB45}"/>
                </c:ext>
              </c:extLst>
            </c:dLbl>
            <c:dLbl>
              <c:idx val="21"/>
              <c:layout>
                <c:manualLayout>
                  <c:x val="-8.5795992161826779E-3"/>
                  <c:y val="-4.2174322080980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CE-44D3-B3C7-0CFFF0FECB45}"/>
                </c:ext>
              </c:extLst>
            </c:dLbl>
            <c:dLbl>
              <c:idx val="22"/>
              <c:layout>
                <c:manualLayout>
                  <c:x val="0"/>
                  <c:y val="-3.3739457664784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CE-44D3-B3C7-0CFFF0FECB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Antequera</c:v>
                </c:pt>
                <c:pt idx="1">
                  <c:v>Axarquía</c:v>
                </c:pt>
                <c:pt idx="2">
                  <c:v>Carlos Haya</c:v>
                </c:pt>
                <c:pt idx="3">
                  <c:v>Costa del Sol</c:v>
                </c:pt>
                <c:pt idx="4">
                  <c:v>CSC</c:v>
                </c:pt>
                <c:pt idx="5">
                  <c:v>Jaén</c:v>
                </c:pt>
                <c:pt idx="6">
                  <c:v>JuanR Jiménez</c:v>
                </c:pt>
                <c:pt idx="7">
                  <c:v>Jerez</c:v>
                </c:pt>
                <c:pt idx="8">
                  <c:v>La Línea</c:v>
                </c:pt>
                <c:pt idx="9">
                  <c:v>Linares</c:v>
                </c:pt>
                <c:pt idx="10">
                  <c:v>Macarena</c:v>
                </c:pt>
                <c:pt idx="11">
                  <c:v>Motril</c:v>
                </c:pt>
                <c:pt idx="12">
                  <c:v>Osuna</c:v>
                </c:pt>
                <c:pt idx="13">
                  <c:v>Puerta Mar</c:v>
                </c:pt>
                <c:pt idx="14">
                  <c:v>Poniente</c:v>
                </c:pt>
                <c:pt idx="15">
                  <c:v>Puerto Real</c:v>
                </c:pt>
                <c:pt idx="16">
                  <c:v>Reina Sofía</c:v>
                </c:pt>
                <c:pt idx="17">
                  <c:v>San Cecilio</c:v>
                </c:pt>
                <c:pt idx="18">
                  <c:v>Torrecárdenas</c:v>
                </c:pt>
                <c:pt idx="19">
                  <c:v>Ubeda</c:v>
                </c:pt>
                <c:pt idx="20">
                  <c:v>Valme</c:v>
                </c:pt>
                <c:pt idx="21">
                  <c:v>Virgen Victoria</c:v>
                </c:pt>
                <c:pt idx="22">
                  <c:v>Virgen Nieves</c:v>
                </c:pt>
                <c:pt idx="23">
                  <c:v>Virgen Rocio Ad.</c:v>
                </c:pt>
                <c:pt idx="24">
                  <c:v>Virgen Rocio Inf.</c:v>
                </c:pt>
              </c:strCache>
            </c:strRef>
          </c:cat>
          <c:val>
            <c:numRef>
              <c:f>Hoja1!$B$2:$B$26</c:f>
              <c:numCache>
                <c:formatCode>General</c:formatCode>
                <c:ptCount val="25"/>
                <c:pt idx="1">
                  <c:v>2</c:v>
                </c:pt>
                <c:pt idx="2">
                  <c:v>28</c:v>
                </c:pt>
                <c:pt idx="3">
                  <c:v>4</c:v>
                </c:pt>
                <c:pt idx="4">
                  <c:v>2</c:v>
                </c:pt>
                <c:pt idx="5">
                  <c:v>17</c:v>
                </c:pt>
                <c:pt idx="6">
                  <c:v>15</c:v>
                </c:pt>
                <c:pt idx="7">
                  <c:v>11</c:v>
                </c:pt>
                <c:pt idx="8">
                  <c:v>6</c:v>
                </c:pt>
                <c:pt idx="9">
                  <c:v>1</c:v>
                </c:pt>
                <c:pt idx="10">
                  <c:v>13</c:v>
                </c:pt>
                <c:pt idx="11">
                  <c:v>4</c:v>
                </c:pt>
                <c:pt idx="12">
                  <c:v>1</c:v>
                </c:pt>
                <c:pt idx="13">
                  <c:v>30</c:v>
                </c:pt>
                <c:pt idx="14">
                  <c:v>3</c:v>
                </c:pt>
                <c:pt idx="15">
                  <c:v>6</c:v>
                </c:pt>
                <c:pt idx="16">
                  <c:v>45</c:v>
                </c:pt>
                <c:pt idx="17">
                  <c:v>2</c:v>
                </c:pt>
                <c:pt idx="18">
                  <c:v>21</c:v>
                </c:pt>
                <c:pt idx="19">
                  <c:v>3</c:v>
                </c:pt>
                <c:pt idx="20">
                  <c:v>5</c:v>
                </c:pt>
                <c:pt idx="21">
                  <c:v>15</c:v>
                </c:pt>
                <c:pt idx="22">
                  <c:v>24</c:v>
                </c:pt>
                <c:pt idx="23">
                  <c:v>49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3-4379-BBC6-95CE1F4BE1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Asistolia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5304593248588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CE-44D3-B3C7-0CFFF0FECB45}"/>
                </c:ext>
              </c:extLst>
            </c:dLbl>
            <c:dLbl>
              <c:idx val="4"/>
              <c:layout>
                <c:manualLayout>
                  <c:x val="-3.9322708814882838E-17"/>
                  <c:y val="1.054358052024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CE-44D3-B3C7-0CFFF0FECB45}"/>
                </c:ext>
              </c:extLst>
            </c:dLbl>
            <c:dLbl>
              <c:idx val="5"/>
              <c:layout>
                <c:manualLayout>
                  <c:x val="-3.9322708814882838E-17"/>
                  <c:y val="-3.584817376883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CE-44D3-B3C7-0CFFF0FECB45}"/>
                </c:ext>
              </c:extLst>
            </c:dLbl>
            <c:dLbl>
              <c:idx val="9"/>
              <c:layout>
                <c:manualLayout>
                  <c:x val="2.1448998040456695E-3"/>
                  <c:y val="1.6869728832392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CE-44D3-B3C7-0CFFF0FECB45}"/>
                </c:ext>
              </c:extLst>
            </c:dLbl>
            <c:dLbl>
              <c:idx val="24"/>
              <c:layout>
                <c:manualLayout>
                  <c:x val="0"/>
                  <c:y val="1.4761012728343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CE-44D3-B3C7-0CFFF0FECB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Antequera</c:v>
                </c:pt>
                <c:pt idx="1">
                  <c:v>Axarquía</c:v>
                </c:pt>
                <c:pt idx="2">
                  <c:v>Carlos Haya</c:v>
                </c:pt>
                <c:pt idx="3">
                  <c:v>Costa del Sol</c:v>
                </c:pt>
                <c:pt idx="4">
                  <c:v>CSC</c:v>
                </c:pt>
                <c:pt idx="5">
                  <c:v>Jaén</c:v>
                </c:pt>
                <c:pt idx="6">
                  <c:v>JuanR Jiménez</c:v>
                </c:pt>
                <c:pt idx="7">
                  <c:v>Jerez</c:v>
                </c:pt>
                <c:pt idx="8">
                  <c:v>La Línea</c:v>
                </c:pt>
                <c:pt idx="9">
                  <c:v>Linares</c:v>
                </c:pt>
                <c:pt idx="10">
                  <c:v>Macarena</c:v>
                </c:pt>
                <c:pt idx="11">
                  <c:v>Motril</c:v>
                </c:pt>
                <c:pt idx="12">
                  <c:v>Osuna</c:v>
                </c:pt>
                <c:pt idx="13">
                  <c:v>Puerta Mar</c:v>
                </c:pt>
                <c:pt idx="14">
                  <c:v>Poniente</c:v>
                </c:pt>
                <c:pt idx="15">
                  <c:v>Puerto Real</c:v>
                </c:pt>
                <c:pt idx="16">
                  <c:v>Reina Sofía</c:v>
                </c:pt>
                <c:pt idx="17">
                  <c:v>San Cecilio</c:v>
                </c:pt>
                <c:pt idx="18">
                  <c:v>Torrecárdenas</c:v>
                </c:pt>
                <c:pt idx="19">
                  <c:v>Ubeda</c:v>
                </c:pt>
                <c:pt idx="20">
                  <c:v>Valme</c:v>
                </c:pt>
                <c:pt idx="21">
                  <c:v>Virgen Victoria</c:v>
                </c:pt>
                <c:pt idx="22">
                  <c:v>Virgen Nieves</c:v>
                </c:pt>
                <c:pt idx="23">
                  <c:v>Virgen Rocio Ad.</c:v>
                </c:pt>
                <c:pt idx="24">
                  <c:v>Virgen Rocio Inf.</c:v>
                </c:pt>
              </c:strCache>
            </c:strRef>
          </c:cat>
          <c:val>
            <c:numRef>
              <c:f>Hoja1!$C$2:$C$26</c:f>
              <c:numCache>
                <c:formatCode>General</c:formatCode>
                <c:ptCount val="25"/>
                <c:pt idx="0">
                  <c:v>2</c:v>
                </c:pt>
                <c:pt idx="1">
                  <c:v>4</c:v>
                </c:pt>
                <c:pt idx="2">
                  <c:v>17</c:v>
                </c:pt>
                <c:pt idx="3">
                  <c:v>8</c:v>
                </c:pt>
                <c:pt idx="5">
                  <c:v>18</c:v>
                </c:pt>
                <c:pt idx="6">
                  <c:v>5</c:v>
                </c:pt>
                <c:pt idx="7">
                  <c:v>10</c:v>
                </c:pt>
                <c:pt idx="8">
                  <c:v>6</c:v>
                </c:pt>
                <c:pt idx="10">
                  <c:v>4</c:v>
                </c:pt>
                <c:pt idx="11">
                  <c:v>6</c:v>
                </c:pt>
                <c:pt idx="12">
                  <c:v>2</c:v>
                </c:pt>
                <c:pt idx="13">
                  <c:v>10</c:v>
                </c:pt>
                <c:pt idx="14">
                  <c:v>2</c:v>
                </c:pt>
                <c:pt idx="15">
                  <c:v>2</c:v>
                </c:pt>
                <c:pt idx="16">
                  <c:v>28</c:v>
                </c:pt>
                <c:pt idx="17">
                  <c:v>7</c:v>
                </c:pt>
                <c:pt idx="18">
                  <c:v>6</c:v>
                </c:pt>
                <c:pt idx="20">
                  <c:v>4</c:v>
                </c:pt>
                <c:pt idx="21">
                  <c:v>23</c:v>
                </c:pt>
                <c:pt idx="22">
                  <c:v>24</c:v>
                </c:pt>
                <c:pt idx="2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3-4379-BBC6-95CE1F4BE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94715720"/>
        <c:axId val="594710680"/>
      </c:barChart>
      <c:catAx>
        <c:axId val="5947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0680"/>
        <c:crosses val="autoZero"/>
        <c:auto val="1"/>
        <c:lblAlgn val="ctr"/>
        <c:lblOffset val="100"/>
        <c:noMultiLvlLbl val="0"/>
      </c:catAx>
      <c:valAx>
        <c:axId val="59471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36550379119277"/>
          <c:y val="0.10594464296143696"/>
          <c:w val="0.38785505978419366"/>
          <c:h val="8.1377713827578704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13732137649464E-2"/>
          <c:y val="3.4528342366033485E-2"/>
          <c:w val="0.95285478638086907"/>
          <c:h val="0.8129425715588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62</c:v>
                </c:pt>
                <c:pt idx="1">
                  <c:v>63</c:v>
                </c:pt>
                <c:pt idx="2">
                  <c:v>22</c:v>
                </c:pt>
                <c:pt idx="3">
                  <c:v>87</c:v>
                </c:pt>
                <c:pt idx="4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3-4379-BBC6-95CE1F4BE1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40</c:v>
                </c:pt>
                <c:pt idx="1">
                  <c:v>58</c:v>
                </c:pt>
                <c:pt idx="2">
                  <c:v>23</c:v>
                </c:pt>
                <c:pt idx="3">
                  <c:v>67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3-4379-BBC6-95CE1F4BE1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39</c:v>
                </c:pt>
                <c:pt idx="1">
                  <c:v>40</c:v>
                </c:pt>
                <c:pt idx="2">
                  <c:v>29</c:v>
                </c:pt>
                <c:pt idx="3">
                  <c:v>79</c:v>
                </c:pt>
                <c:pt idx="4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3-4379-BBC6-95CE1F4BE1F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  <c:pt idx="0">
                  <c:v>54</c:v>
                </c:pt>
                <c:pt idx="1">
                  <c:v>56</c:v>
                </c:pt>
                <c:pt idx="2">
                  <c:v>20</c:v>
                </c:pt>
                <c:pt idx="3">
                  <c:v>81</c:v>
                </c:pt>
                <c:pt idx="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6-4A28-B081-D719FC5FC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715720"/>
        <c:axId val="594710680"/>
      </c:barChart>
      <c:catAx>
        <c:axId val="5947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0680"/>
        <c:crosses val="autoZero"/>
        <c:auto val="1"/>
        <c:lblAlgn val="ctr"/>
        <c:lblOffset val="100"/>
        <c:noMultiLvlLbl val="0"/>
      </c:catAx>
      <c:valAx>
        <c:axId val="59471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541429717118696E-2"/>
          <c:y val="5.469717161956239E-2"/>
          <c:w val="0.49665135608048994"/>
          <c:h val="7.8680478493795836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13732137649464E-2"/>
          <c:y val="3.4528342366033485E-2"/>
          <c:w val="0.95285478638086907"/>
          <c:h val="0.8129425715588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28</c:v>
                </c:pt>
                <c:pt idx="1">
                  <c:v>23</c:v>
                </c:pt>
                <c:pt idx="2">
                  <c:v>31</c:v>
                </c:pt>
                <c:pt idx="3">
                  <c:v>43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3-4379-BBC6-95CE1F4BE1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29</c:v>
                </c:pt>
                <c:pt idx="1">
                  <c:v>10</c:v>
                </c:pt>
                <c:pt idx="2">
                  <c:v>23</c:v>
                </c:pt>
                <c:pt idx="3">
                  <c:v>29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3-4379-BBC6-95CE1F4BE1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27</c:v>
                </c:pt>
                <c:pt idx="1">
                  <c:v>31</c:v>
                </c:pt>
                <c:pt idx="2">
                  <c:v>21</c:v>
                </c:pt>
                <c:pt idx="3">
                  <c:v>38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3-4379-BBC6-95CE1F4BE1F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  <c:pt idx="0">
                  <c:v>30</c:v>
                </c:pt>
                <c:pt idx="1">
                  <c:v>44</c:v>
                </c:pt>
                <c:pt idx="2">
                  <c:v>26</c:v>
                </c:pt>
                <c:pt idx="3">
                  <c:v>67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6-4A28-B081-D719FC5FC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715720"/>
        <c:axId val="594710680"/>
      </c:barChart>
      <c:catAx>
        <c:axId val="5947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0680"/>
        <c:crosses val="autoZero"/>
        <c:auto val="1"/>
        <c:lblAlgn val="ctr"/>
        <c:lblOffset val="100"/>
        <c:noMultiLvlLbl val="0"/>
      </c:catAx>
      <c:valAx>
        <c:axId val="59471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541429717118696E-2"/>
          <c:y val="5.469717161956239E-2"/>
          <c:w val="0.49665135608048994"/>
          <c:h val="7.8680478493795836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13732137649464E-2"/>
          <c:y val="3.4528342366033485E-2"/>
          <c:w val="0.95285478638086907"/>
          <c:h val="0.8129425715588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Locales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44</c:v>
                </c:pt>
                <c:pt idx="1">
                  <c:v>83</c:v>
                </c:pt>
                <c:pt idx="2">
                  <c:v>53</c:v>
                </c:pt>
                <c:pt idx="3">
                  <c:v>53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3-4379-BBC6-95CE1F4BE1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Otro Hosp.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50</c:v>
                </c:pt>
                <c:pt idx="1">
                  <c:v>47</c:v>
                </c:pt>
                <c:pt idx="2">
                  <c:v>12</c:v>
                </c:pt>
                <c:pt idx="3">
                  <c:v>108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3-4379-BBC6-95CE1F4BE1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Cedidos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Carlos Haya</c:v>
                </c:pt>
                <c:pt idx="4">
                  <c:v>V.Rocío adultos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6</c:v>
                </c:pt>
                <c:pt idx="1">
                  <c:v>19</c:v>
                </c:pt>
                <c:pt idx="2">
                  <c:v>15</c:v>
                </c:pt>
                <c:pt idx="3">
                  <c:v>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3-4379-BBC6-95CE1F4BE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715720"/>
        <c:axId val="594710680"/>
      </c:barChart>
      <c:catAx>
        <c:axId val="5947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0680"/>
        <c:crosses val="autoZero"/>
        <c:auto val="1"/>
        <c:lblAlgn val="ctr"/>
        <c:lblOffset val="100"/>
        <c:noMultiLvlLbl val="0"/>
      </c:catAx>
      <c:valAx>
        <c:axId val="59471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541429717118696E-2"/>
          <c:y val="5.469717161956239E-2"/>
          <c:w val="0.49665135608048994"/>
          <c:h val="7.8680478493795836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10685957137434E-2"/>
          <c:y val="4.5194746879976301E-2"/>
          <c:w val="0.90675591696995417"/>
          <c:h val="0.8026865070547717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M.Encefálica</c:v>
                </c:pt>
              </c:strCache>
            </c:strRef>
          </c:tx>
          <c:spPr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51000"/>
                </a:prstClr>
              </a:outerShdw>
            </a:effectLst>
          </c:spPr>
          <c:marker>
            <c:symbol val="none"/>
          </c:marker>
          <c:dLbls>
            <c:dLbl>
              <c:idx val="13"/>
              <c:layout>
                <c:manualLayout>
                  <c:x val="-1.8920746468142846E-2"/>
                  <c:y val="-4.997129948524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FA-46DC-A1F6-B4D5D661CD5F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A-46DC-A1F6-B4D5D661C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Hoja1!$B$2:$B$18</c:f>
              <c:numCache>
                <c:formatCode>0</c:formatCode>
                <c:ptCount val="17"/>
                <c:pt idx="0">
                  <c:v>44.360795454545453</c:v>
                </c:pt>
                <c:pt idx="1">
                  <c:v>49.106796116504853</c:v>
                </c:pt>
                <c:pt idx="2">
                  <c:v>48.699690402476783</c:v>
                </c:pt>
                <c:pt idx="3">
                  <c:v>47.518072289156628</c:v>
                </c:pt>
                <c:pt idx="4">
                  <c:v>50.43642611683849</c:v>
                </c:pt>
                <c:pt idx="5">
                  <c:v>53.539944903581265</c:v>
                </c:pt>
                <c:pt idx="6">
                  <c:v>54</c:v>
                </c:pt>
                <c:pt idx="7">
                  <c:v>56</c:v>
                </c:pt>
                <c:pt idx="8">
                  <c:v>54</c:v>
                </c:pt>
                <c:pt idx="9">
                  <c:v>54</c:v>
                </c:pt>
                <c:pt idx="10">
                  <c:v>56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55</c:v>
                </c:pt>
                <c:pt idx="15">
                  <c:v>53</c:v>
                </c:pt>
                <c:pt idx="16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5-476C-A183-F8D4AF47BB5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Asistolia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c:spPr>
          <c:marker>
            <c:symbol val="none"/>
          </c:marker>
          <c:dLbls>
            <c:dLbl>
              <c:idx val="12"/>
              <c:layout>
                <c:manualLayout>
                  <c:x val="5.9127332712945527E-3"/>
                  <c:y val="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FA-46DC-A1F6-B4D5D661CD5F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FA-46DC-A1F6-B4D5D661C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Hoja1!$C$2:$C$18</c:f>
              <c:numCache>
                <c:formatCode>General</c:formatCode>
                <c:ptCount val="17"/>
                <c:pt idx="4">
                  <c:v>53</c:v>
                </c:pt>
                <c:pt idx="5">
                  <c:v>52</c:v>
                </c:pt>
                <c:pt idx="6">
                  <c:v>45</c:v>
                </c:pt>
                <c:pt idx="7">
                  <c:v>47</c:v>
                </c:pt>
                <c:pt idx="8">
                  <c:v>51</c:v>
                </c:pt>
                <c:pt idx="9">
                  <c:v>54</c:v>
                </c:pt>
                <c:pt idx="10">
                  <c:v>54</c:v>
                </c:pt>
                <c:pt idx="11">
                  <c:v>56</c:v>
                </c:pt>
                <c:pt idx="12">
                  <c:v>55</c:v>
                </c:pt>
                <c:pt idx="13">
                  <c:v>56</c:v>
                </c:pt>
                <c:pt idx="14">
                  <c:v>58</c:v>
                </c:pt>
                <c:pt idx="15">
                  <c:v>58</c:v>
                </c:pt>
                <c:pt idx="16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A-46DC-A1F6-B4D5D661CD5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D.vivo</c:v>
                </c:pt>
              </c:strCache>
            </c:strRef>
          </c:tx>
          <c:spPr>
            <a:ln>
              <a:solidFill>
                <a:srgbClr val="92D050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c:spPr>
          <c:marker>
            <c:symbol val="none"/>
          </c:marker>
          <c:dLbls>
            <c:dLbl>
              <c:idx val="12"/>
              <c:layout>
                <c:manualLayout>
                  <c:x val="-2.8381119702214439E-2"/>
                  <c:y val="7.936618153538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A-46DC-A1F6-B4D5D661CD5F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FA-46DC-A1F6-B4D5D661C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Hoja1!$D$2:$D$18</c:f>
              <c:numCache>
                <c:formatCode>General</c:formatCode>
                <c:ptCount val="17"/>
                <c:pt idx="0">
                  <c:v>43</c:v>
                </c:pt>
                <c:pt idx="1">
                  <c:v>52</c:v>
                </c:pt>
                <c:pt idx="2">
                  <c:v>48</c:v>
                </c:pt>
                <c:pt idx="3">
                  <c:v>50</c:v>
                </c:pt>
                <c:pt idx="4">
                  <c:v>50</c:v>
                </c:pt>
                <c:pt idx="5">
                  <c:v>51</c:v>
                </c:pt>
                <c:pt idx="6">
                  <c:v>48</c:v>
                </c:pt>
                <c:pt idx="7">
                  <c:v>49</c:v>
                </c:pt>
                <c:pt idx="8">
                  <c:v>51</c:v>
                </c:pt>
                <c:pt idx="9">
                  <c:v>50</c:v>
                </c:pt>
                <c:pt idx="10">
                  <c:v>52</c:v>
                </c:pt>
                <c:pt idx="11">
                  <c:v>52</c:v>
                </c:pt>
                <c:pt idx="12">
                  <c:v>52</c:v>
                </c:pt>
                <c:pt idx="13">
                  <c:v>51</c:v>
                </c:pt>
                <c:pt idx="14">
                  <c:v>52</c:v>
                </c:pt>
                <c:pt idx="15">
                  <c:v>52</c:v>
                </c:pt>
                <c:pt idx="16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FA-46DC-A1F6-B4D5D661C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050368"/>
        <c:axId val="91051904"/>
      </c:lineChart>
      <c:catAx>
        <c:axId val="910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s-ES_tradnl" sz="1700" b="1"/>
            </a:pPr>
            <a:endParaRPr lang="es-ES"/>
          </a:p>
        </c:txPr>
        <c:crossAx val="91051904"/>
        <c:crosses val="autoZero"/>
        <c:auto val="1"/>
        <c:lblAlgn val="ctr"/>
        <c:lblOffset val="100"/>
        <c:noMultiLvlLbl val="0"/>
      </c:catAx>
      <c:valAx>
        <c:axId val="91051904"/>
        <c:scaling>
          <c:orientation val="minMax"/>
          <c:max val="65"/>
          <c:min val="4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ES_tradnl" sz="1700" b="1"/>
            </a:pPr>
            <a:endParaRPr lang="es-ES"/>
          </a:p>
        </c:txPr>
        <c:crossAx val="91050368"/>
        <c:crosses val="autoZero"/>
        <c:crossBetween val="between"/>
      </c:valAx>
      <c:spPr>
        <a:ln>
          <a:noFill/>
        </a:ln>
        <a:scene3d>
          <a:camera prst="orthographicFront"/>
          <a:lightRig rig="threePt" dir="t"/>
        </a:scene3d>
        <a:sp3d prstMaterial="dkEdge"/>
      </c:spPr>
    </c:plotArea>
    <c:legend>
      <c:legendPos val="r"/>
      <c:layout>
        <c:manualLayout>
          <c:xMode val="edge"/>
          <c:yMode val="edge"/>
          <c:x val="0.18835891762156534"/>
          <c:y val="6.3095535681220602E-2"/>
          <c:w val="0.4249483264357653"/>
          <c:h val="0.1330576695182016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00" b="1"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56704731644003E-2"/>
          <c:y val="4.0063069915308558E-2"/>
          <c:w val="0.92524523261515967"/>
          <c:h val="0.88188192764906459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M. Encefálica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8126887678506801E-2"/>
                  <c:y val="5.6980848281814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1B-4BE7-B2D5-8EC217276739}"/>
                </c:ext>
              </c:extLst>
            </c:dLbl>
            <c:dLbl>
              <c:idx val="9"/>
              <c:layout>
                <c:manualLayout>
                  <c:x val="-1.5861026718693452E-2"/>
                  <c:y val="5.969422200952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1B-4BE7-B2D5-8EC217276739}"/>
                </c:ext>
              </c:extLst>
            </c:dLbl>
            <c:dLbl>
              <c:idx val="13"/>
              <c:layout>
                <c:manualLayout>
                  <c:x val="-1.2462235278973426E-2"/>
                  <c:y val="-4.6127353370992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D9-4DFB-A39A-21A199F88C23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1B-4BE7-B2D5-8EC217276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Hoja1!$B$2:$B$18</c:f>
              <c:numCache>
                <c:formatCode>0</c:formatCode>
                <c:ptCount val="17"/>
                <c:pt idx="0">
                  <c:v>48.66852367688022</c:v>
                </c:pt>
                <c:pt idx="1">
                  <c:v>50</c:v>
                </c:pt>
                <c:pt idx="2">
                  <c:v>50</c:v>
                </c:pt>
                <c:pt idx="3">
                  <c:v>49</c:v>
                </c:pt>
                <c:pt idx="4">
                  <c:v>51</c:v>
                </c:pt>
                <c:pt idx="5">
                  <c:v>52</c:v>
                </c:pt>
                <c:pt idx="6">
                  <c:v>54</c:v>
                </c:pt>
                <c:pt idx="7">
                  <c:v>54</c:v>
                </c:pt>
                <c:pt idx="8">
                  <c:v>53</c:v>
                </c:pt>
                <c:pt idx="9">
                  <c:v>53</c:v>
                </c:pt>
                <c:pt idx="10">
                  <c:v>54</c:v>
                </c:pt>
                <c:pt idx="11">
                  <c:v>55</c:v>
                </c:pt>
                <c:pt idx="12">
                  <c:v>55</c:v>
                </c:pt>
                <c:pt idx="13">
                  <c:v>56</c:v>
                </c:pt>
                <c:pt idx="14">
                  <c:v>55</c:v>
                </c:pt>
                <c:pt idx="15">
                  <c:v>55</c:v>
                </c:pt>
                <c:pt idx="16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2D9-4DFB-A39A-21A199F88C2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Asistolia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-1.5861026718693452E-2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1B-4BE7-B2D5-8EC217276739}"/>
                </c:ext>
              </c:extLst>
            </c:dLbl>
            <c:dLbl>
              <c:idx val="9"/>
              <c:layout>
                <c:manualLayout>
                  <c:x val="-6.7975828794401335E-3"/>
                  <c:y val="-7.5974464375753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1B-4BE7-B2D5-8EC217276739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1B-4BE7-B2D5-8EC217276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Hoja1!$C$2:$C$18</c:f>
              <c:numCache>
                <c:formatCode>General</c:formatCode>
                <c:ptCount val="17"/>
                <c:pt idx="4">
                  <c:v>53</c:v>
                </c:pt>
                <c:pt idx="5">
                  <c:v>55</c:v>
                </c:pt>
                <c:pt idx="6">
                  <c:v>48</c:v>
                </c:pt>
                <c:pt idx="7">
                  <c:v>51</c:v>
                </c:pt>
                <c:pt idx="8">
                  <c:v>52</c:v>
                </c:pt>
                <c:pt idx="9">
                  <c:v>55</c:v>
                </c:pt>
                <c:pt idx="10">
                  <c:v>54</c:v>
                </c:pt>
                <c:pt idx="11">
                  <c:v>56</c:v>
                </c:pt>
                <c:pt idx="12">
                  <c:v>55</c:v>
                </c:pt>
                <c:pt idx="13">
                  <c:v>55</c:v>
                </c:pt>
                <c:pt idx="14">
                  <c:v>56</c:v>
                </c:pt>
                <c:pt idx="15">
                  <c:v>57</c:v>
                </c:pt>
                <c:pt idx="16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1B-4BE7-B2D5-8EC21727673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D.vivo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9305133593467261E-3"/>
                  <c:y val="2.984711100476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1B-4BE7-B2D5-8EC217276739}"/>
                </c:ext>
              </c:extLst>
            </c:dLbl>
            <c:dLbl>
              <c:idx val="10"/>
              <c:layout>
                <c:manualLayout>
                  <c:x val="-9.0634438392534003E-3"/>
                  <c:y val="5.426747455410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1B-4BE7-B2D5-8EC217276739}"/>
                </c:ext>
              </c:extLst>
            </c:dLbl>
            <c:dLbl>
              <c:idx val="11"/>
              <c:layout>
                <c:manualLayout>
                  <c:x val="-9.0634438392534003E-3"/>
                  <c:y val="-5.426747455410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1B-4BE7-B2D5-8EC217276739}"/>
                </c:ext>
              </c:extLst>
            </c:dLbl>
            <c:dLbl>
              <c:idx val="13"/>
              <c:layout>
                <c:manualLayout>
                  <c:x val="-2.0392748638320319E-2"/>
                  <c:y val="6.783434319263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1B-4BE7-B2D5-8EC217276739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1B-4BE7-B2D5-8EC217276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Hoja1!$D$2:$D$18</c:f>
              <c:numCache>
                <c:formatCode>General</c:formatCode>
                <c:ptCount val="17"/>
                <c:pt idx="0">
                  <c:v>33</c:v>
                </c:pt>
                <c:pt idx="1">
                  <c:v>41</c:v>
                </c:pt>
                <c:pt idx="2">
                  <c:v>40</c:v>
                </c:pt>
                <c:pt idx="3">
                  <c:v>45</c:v>
                </c:pt>
                <c:pt idx="4">
                  <c:v>44</c:v>
                </c:pt>
                <c:pt idx="5">
                  <c:v>40</c:v>
                </c:pt>
                <c:pt idx="6">
                  <c:v>43</c:v>
                </c:pt>
                <c:pt idx="7">
                  <c:v>42</c:v>
                </c:pt>
                <c:pt idx="8">
                  <c:v>46</c:v>
                </c:pt>
                <c:pt idx="9">
                  <c:v>44</c:v>
                </c:pt>
                <c:pt idx="10">
                  <c:v>43</c:v>
                </c:pt>
                <c:pt idx="11">
                  <c:v>47</c:v>
                </c:pt>
                <c:pt idx="12">
                  <c:v>45</c:v>
                </c:pt>
                <c:pt idx="13">
                  <c:v>44</c:v>
                </c:pt>
                <c:pt idx="14">
                  <c:v>46</c:v>
                </c:pt>
                <c:pt idx="15">
                  <c:v>45</c:v>
                </c:pt>
                <c:pt idx="16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1B-4BE7-B2D5-8EC2172767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9618816"/>
        <c:axId val="89477120"/>
      </c:lineChart>
      <c:catAx>
        <c:axId val="3961881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s-ES_tradnl" sz="1200" b="1"/>
            </a:pPr>
            <a:endParaRPr lang="es-ES"/>
          </a:p>
        </c:txPr>
        <c:crossAx val="89477120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89477120"/>
        <c:scaling>
          <c:orientation val="minMax"/>
          <c:max val="60"/>
          <c:min val="3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ES_tradnl" sz="1600" b="1"/>
            </a:pPr>
            <a:endParaRPr lang="es-ES"/>
          </a:p>
        </c:txPr>
        <c:crossAx val="3961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552098610982627"/>
          <c:y val="0.68279229658243101"/>
          <c:w val="0.43665424397987951"/>
          <c:h val="0.1038288480767094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00" b="1"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685440544561224E-2"/>
          <c:y val="3.3225730461277228E-3"/>
          <c:w val="0.94526098998624475"/>
          <c:h val="0.921027085377313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11-44CC-BD48-E66A43819A4F}"/>
              </c:ext>
            </c:extLst>
          </c:dPt>
          <c:dPt>
            <c:idx val="1"/>
            <c:bubble3D val="0"/>
            <c:explosion val="16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11-44CC-BD48-E66A43819A4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11-44CC-BD48-E66A43819A4F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11-44CC-BD48-E66A43819A4F}"/>
              </c:ext>
            </c:extLst>
          </c:dPt>
          <c:dLbls>
            <c:dLbl>
              <c:idx val="0"/>
              <c:layout>
                <c:manualLayout>
                  <c:x val="-0.25048385095011833"/>
                  <c:y val="0.120153405281428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11-44CC-BD48-E66A43819A4F}"/>
                </c:ext>
              </c:extLst>
            </c:dLbl>
            <c:dLbl>
              <c:idx val="1"/>
              <c:layout>
                <c:manualLayout>
                  <c:x val="8.8750112721827732E-3"/>
                  <c:y val="6.76137790353018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11-44CC-BD48-E66A43819A4F}"/>
                </c:ext>
              </c:extLst>
            </c:dLbl>
            <c:dLbl>
              <c:idx val="2"/>
              <c:layout>
                <c:manualLayout>
                  <c:x val="0.2641375300337972"/>
                  <c:y val="-1.5883115840920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11-44CC-BD48-E66A43819A4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411-44CC-BD48-E66A43819A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309</c:v>
                </c:pt>
                <c:pt idx="1">
                  <c:v>2</c:v>
                </c:pt>
                <c:pt idx="2">
                  <c:v>209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11-44CC-BD48-E66A43819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08537676649397E-2"/>
          <c:y val="4.0063069915308558E-2"/>
          <c:w val="0.90092423813001543"/>
          <c:h val="0.87181573842222659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M. Encefálica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7"/>
              <c:layout>
                <c:manualLayout>
                  <c:x val="-1.9280461159786245E-2"/>
                  <c:y val="-7.054771692034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E0-4395-91FB-EAE3C5128F36}"/>
                </c:ext>
              </c:extLst>
            </c:dLbl>
            <c:dLbl>
              <c:idx val="13"/>
              <c:layout>
                <c:manualLayout>
                  <c:x val="-1.5665374692326255E-2"/>
                  <c:y val="-4.8840727098698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D9-4DFB-A39A-21A199F88C23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E0-4395-91FB-EAE3C5128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Hoja1!$B$2:$B$18</c:f>
              <c:numCache>
                <c:formatCode>#,##0.0</c:formatCode>
                <c:ptCount val="17"/>
                <c:pt idx="0">
                  <c:v>-4.66</c:v>
                </c:pt>
                <c:pt idx="1">
                  <c:v>-0.47</c:v>
                </c:pt>
                <c:pt idx="2">
                  <c:v>-1.45</c:v>
                </c:pt>
                <c:pt idx="3">
                  <c:v>-1.73</c:v>
                </c:pt>
                <c:pt idx="4">
                  <c:v>-0.76</c:v>
                </c:pt>
                <c:pt idx="5">
                  <c:v>1.79</c:v>
                </c:pt>
                <c:pt idx="6">
                  <c:v>0.14000000000000001</c:v>
                </c:pt>
                <c:pt idx="7">
                  <c:v>2.4500000000000002</c:v>
                </c:pt>
                <c:pt idx="8">
                  <c:v>1.69</c:v>
                </c:pt>
                <c:pt idx="9">
                  <c:v>1.4</c:v>
                </c:pt>
                <c:pt idx="10">
                  <c:v>1.65</c:v>
                </c:pt>
                <c:pt idx="11">
                  <c:v>0.87</c:v>
                </c:pt>
                <c:pt idx="12">
                  <c:v>1.26</c:v>
                </c:pt>
                <c:pt idx="13">
                  <c:v>2.21</c:v>
                </c:pt>
                <c:pt idx="14">
                  <c:v>-0.31</c:v>
                </c:pt>
                <c:pt idx="15">
                  <c:v>-1.58</c:v>
                </c:pt>
                <c:pt idx="16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2D9-4DFB-A39A-21A199F88C2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Asistolia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c:spPr>
          <c:marker>
            <c:symbol val="none"/>
          </c:marker>
          <c:dLbls>
            <c:dLbl>
              <c:idx val="7"/>
              <c:layout>
                <c:manualLayout>
                  <c:x val="-7.2301729349198091E-3"/>
                  <c:y val="5.969422200952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E0-4395-91FB-EAE3C5128F36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E0-4395-91FB-EAE3C5128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Hoja1!$C$2:$C$18</c:f>
              <c:numCache>
                <c:formatCode>General</c:formatCode>
                <c:ptCount val="17"/>
                <c:pt idx="4" formatCode="#,##0.0">
                  <c:v>-0.28999999999999998</c:v>
                </c:pt>
                <c:pt idx="5" formatCode="#,##0.0">
                  <c:v>-3.72</c:v>
                </c:pt>
                <c:pt idx="6" formatCode="#,##0.0">
                  <c:v>-3</c:v>
                </c:pt>
                <c:pt idx="7" formatCode="#,##0.0">
                  <c:v>-4</c:v>
                </c:pt>
                <c:pt idx="8" formatCode="#,##0.0">
                  <c:v>-1.18</c:v>
                </c:pt>
                <c:pt idx="9" formatCode="#,##0.0">
                  <c:v>-1.27</c:v>
                </c:pt>
                <c:pt idx="10" formatCode="#,##0.0">
                  <c:v>0.19</c:v>
                </c:pt>
                <c:pt idx="11" formatCode="#,##0.0">
                  <c:v>-0.03</c:v>
                </c:pt>
                <c:pt idx="12" formatCode="#,##0.0">
                  <c:v>-0.03</c:v>
                </c:pt>
                <c:pt idx="13" formatCode="#,##0.0">
                  <c:v>1.36</c:v>
                </c:pt>
                <c:pt idx="14" formatCode="#,##0.0">
                  <c:v>1.6</c:v>
                </c:pt>
                <c:pt idx="15" formatCode="#,##0.0">
                  <c:v>0.93</c:v>
                </c:pt>
                <c:pt idx="16" formatCode="#,##0.0">
                  <c:v>1.91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E0-4395-91FB-EAE3C5128F3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D. Vivo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c:spPr>
          <c:marker>
            <c:symbol val="none"/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E0-4395-91FB-EAE3C5128F36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E0-4395-91FB-EAE3C5128F36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E0-4395-91FB-EAE3C5128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Hoja1!$D$2:$D$18</c:f>
              <c:numCache>
                <c:formatCode>#,##0.0</c:formatCode>
                <c:ptCount val="17"/>
                <c:pt idx="0">
                  <c:v>9.7100000000000009</c:v>
                </c:pt>
                <c:pt idx="1">
                  <c:v>10.6</c:v>
                </c:pt>
                <c:pt idx="2">
                  <c:v>7.57</c:v>
                </c:pt>
                <c:pt idx="3">
                  <c:v>5.55</c:v>
                </c:pt>
                <c:pt idx="4">
                  <c:v>5.29</c:v>
                </c:pt>
                <c:pt idx="5">
                  <c:v>10.33</c:v>
                </c:pt>
                <c:pt idx="6">
                  <c:v>4.83</c:v>
                </c:pt>
                <c:pt idx="7">
                  <c:v>7</c:v>
                </c:pt>
                <c:pt idx="8">
                  <c:v>5.15</c:v>
                </c:pt>
                <c:pt idx="9">
                  <c:v>6.23</c:v>
                </c:pt>
                <c:pt idx="10">
                  <c:v>9.09</c:v>
                </c:pt>
                <c:pt idx="11">
                  <c:v>4.82</c:v>
                </c:pt>
                <c:pt idx="12">
                  <c:v>7.48</c:v>
                </c:pt>
                <c:pt idx="13">
                  <c:v>7.3</c:v>
                </c:pt>
                <c:pt idx="14">
                  <c:v>6.05</c:v>
                </c:pt>
                <c:pt idx="15">
                  <c:v>7.1</c:v>
                </c:pt>
                <c:pt idx="16">
                  <c:v>4.58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E0-4395-91FB-EAE3C5128F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9618816"/>
        <c:axId val="89477120"/>
      </c:lineChart>
      <c:catAx>
        <c:axId val="3961881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lang="es-ES_tradnl" sz="1400" b="1"/>
            </a:pPr>
            <a:endParaRPr lang="es-ES"/>
          </a:p>
        </c:txPr>
        <c:crossAx val="89477120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894771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lang="es-ES_tradnl" sz="1600" b="1"/>
            </a:pPr>
            <a:endParaRPr lang="es-ES"/>
          </a:p>
        </c:txPr>
        <c:crossAx val="3961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929840849850843"/>
          <c:y val="0.75876676095818407"/>
          <c:w val="0.38732055389197267"/>
          <c:h val="8.4835231982771139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23605491004754E-2"/>
          <c:y val="9.2563947164393506E-2"/>
          <c:w val="0.88979334412807476"/>
          <c:h val="0.693974298950300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731481481481483"/>
                  <c:y val="1.68361959653669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03-433E-A29C-3BA04EDF6DF9}"/>
                </c:ext>
              </c:extLst>
            </c:dLbl>
            <c:dLbl>
              <c:idx val="1"/>
              <c:layout>
                <c:manualLayout>
                  <c:x val="-0.14145091614003349"/>
                  <c:y val="6.4538751200573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03-433E-A29C-3BA04EDF6DF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D. vivo</c:v>
                </c:pt>
                <c:pt idx="1">
                  <c:v>D. cadáver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25</c:v>
                </c:pt>
                <c:pt idx="1">
                  <c:v>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3-433E-A29C-3BA04EDF6DF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194444444444445"/>
                  <c:y val="2.52542939480503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03-433E-A29C-3BA04EDF6DF9}"/>
                </c:ext>
              </c:extLst>
            </c:dLbl>
            <c:dLbl>
              <c:idx val="1"/>
              <c:layout>
                <c:manualLayout>
                  <c:x val="-0.14351854585885007"/>
                  <c:y val="7.29568491832566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03-433E-A29C-3BA04EDF6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D. vivo</c:v>
                </c:pt>
                <c:pt idx="1">
                  <c:v>D. cadáver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03-433E-A29C-3BA04EDF6DF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TxR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962962962962962"/>
                  <c:y val="-2.52542939480503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03-433E-A29C-3BA04EDF6DF9}"/>
                </c:ext>
              </c:extLst>
            </c:dLbl>
            <c:dLbl>
              <c:idx val="1"/>
              <c:layout>
                <c:manualLayout>
                  <c:x val="-0.13968536835428505"/>
                  <c:y val="3.6478424591628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03-433E-A29C-3BA04EDF6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D. vivo</c:v>
                </c:pt>
                <c:pt idx="1">
                  <c:v>D. cadáver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8.4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03-433E-A29C-3BA04EDF6DF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Anticipado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962962962962962"/>
                  <c:y val="-1.12241306435779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03-433E-A29C-3BA04EDF6DF9}"/>
                </c:ext>
              </c:extLst>
            </c:dLbl>
            <c:dLbl>
              <c:idx val="1"/>
              <c:layout>
                <c:manualLayout>
                  <c:x val="-0.14214536426847177"/>
                  <c:y val="-2.52542939480503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03-433E-A29C-3BA04EDF6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D. vivo</c:v>
                </c:pt>
                <c:pt idx="1">
                  <c:v>D. cadáver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58.3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03-433E-A29C-3BA04EDF6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100"/>
        <c:axId val="494105320"/>
        <c:axId val="494107120"/>
      </c:barChart>
      <c:catAx>
        <c:axId val="49410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4107120"/>
        <c:crosses val="autoZero"/>
        <c:auto val="1"/>
        <c:lblAlgn val="ctr"/>
        <c:lblOffset val="100"/>
        <c:noMultiLvlLbl val="0"/>
      </c:catAx>
      <c:valAx>
        <c:axId val="49410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800" b="1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8.88319237254038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410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02631385872432"/>
          <c:y val="2.7810876933814972E-2"/>
          <c:w val="0.39168926358970829"/>
          <c:h val="8.466021485372284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59553116766361E-2"/>
          <c:y val="0.13785013165147447"/>
          <c:w val="0.78433625774221605"/>
          <c:h val="0.73459732823464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HD</c:v>
                </c:pt>
              </c:strCache>
            </c:strRef>
          </c:tx>
          <c:invertIfNegative val="0"/>
          <c:dLbls>
            <c:dLbl>
              <c:idx val="38"/>
              <c:layout>
                <c:manualLayout>
                  <c:x val="5.4700471845408605E-2"/>
                  <c:y val="-2.9143694015996446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fld id="{86526632-0033-41AA-A5E2-BC5CA47920E0}" type="VALUE">
                      <a:rPr lang="en-US" sz="1400" b="1" smtClean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chemeClr val="tx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>
                        <a:solidFill>
                          <a:schemeClr val="tx1"/>
                        </a:solidFill>
                      </a:rPr>
                      <a:t>(74,2%)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50-4C76-9EF2-74BBFD6B84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Hoja1!$A$2:$A$40</c:f>
              <c:numCache>
                <c:formatCode>0</c:formatCode>
                <c:ptCount val="39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 formatCode="General">
                  <c:v>2022</c:v>
                </c:pt>
              </c:numCache>
            </c:numRef>
          </c:cat>
          <c:val>
            <c:numRef>
              <c:f>Hoja1!$B$2:$B$40</c:f>
              <c:numCache>
                <c:formatCode>General</c:formatCode>
                <c:ptCount val="39"/>
                <c:pt idx="0">
                  <c:v>65</c:v>
                </c:pt>
                <c:pt idx="1">
                  <c:v>139</c:v>
                </c:pt>
                <c:pt idx="2">
                  <c:v>154</c:v>
                </c:pt>
                <c:pt idx="3">
                  <c:v>117</c:v>
                </c:pt>
                <c:pt idx="4">
                  <c:v>125</c:v>
                </c:pt>
                <c:pt idx="5">
                  <c:v>99</c:v>
                </c:pt>
                <c:pt idx="6">
                  <c:v>118</c:v>
                </c:pt>
                <c:pt idx="7">
                  <c:v>131</c:v>
                </c:pt>
                <c:pt idx="8">
                  <c:v>169</c:v>
                </c:pt>
                <c:pt idx="9">
                  <c:v>155</c:v>
                </c:pt>
                <c:pt idx="10">
                  <c:v>171</c:v>
                </c:pt>
                <c:pt idx="11">
                  <c:v>214</c:v>
                </c:pt>
                <c:pt idx="12">
                  <c:v>212</c:v>
                </c:pt>
                <c:pt idx="13">
                  <c:v>221</c:v>
                </c:pt>
                <c:pt idx="14">
                  <c:v>256</c:v>
                </c:pt>
                <c:pt idx="15">
                  <c:v>288</c:v>
                </c:pt>
                <c:pt idx="16">
                  <c:v>256</c:v>
                </c:pt>
                <c:pt idx="17">
                  <c:v>283</c:v>
                </c:pt>
                <c:pt idx="18">
                  <c:v>287</c:v>
                </c:pt>
                <c:pt idx="19">
                  <c:v>285</c:v>
                </c:pt>
                <c:pt idx="20">
                  <c:v>296</c:v>
                </c:pt>
                <c:pt idx="21">
                  <c:v>279</c:v>
                </c:pt>
                <c:pt idx="22">
                  <c:v>302</c:v>
                </c:pt>
                <c:pt idx="23">
                  <c:v>294</c:v>
                </c:pt>
                <c:pt idx="24">
                  <c:v>286</c:v>
                </c:pt>
                <c:pt idx="25">
                  <c:v>298</c:v>
                </c:pt>
                <c:pt idx="26">
                  <c:v>250</c:v>
                </c:pt>
                <c:pt idx="27">
                  <c:v>331</c:v>
                </c:pt>
                <c:pt idx="28">
                  <c:v>339</c:v>
                </c:pt>
                <c:pt idx="29">
                  <c:v>285</c:v>
                </c:pt>
                <c:pt idx="30">
                  <c:v>330</c:v>
                </c:pt>
                <c:pt idx="31">
                  <c:v>302</c:v>
                </c:pt>
                <c:pt idx="32">
                  <c:v>351</c:v>
                </c:pt>
                <c:pt idx="33">
                  <c:v>422</c:v>
                </c:pt>
                <c:pt idx="34">
                  <c:v>409</c:v>
                </c:pt>
                <c:pt idx="35">
                  <c:v>406</c:v>
                </c:pt>
                <c:pt idx="36">
                  <c:v>280</c:v>
                </c:pt>
                <c:pt idx="37">
                  <c:v>327</c:v>
                </c:pt>
                <c:pt idx="38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7-46A4-B156-13782C5A1BD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DP</c:v>
                </c:pt>
              </c:strCache>
            </c:strRef>
          </c:tx>
          <c:invertIfNegative val="0"/>
          <c:dLbls>
            <c:dLbl>
              <c:idx val="38"/>
              <c:layout>
                <c:manualLayout>
                  <c:x val="7.9453797937343945E-2"/>
                  <c:y val="2.914369401599639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fld id="{6B8502A6-1B2E-40FE-9A18-6AF5A4876180}" type="VALUE">
                      <a:rPr lang="en-US" sz="1400" b="1" smtClean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400" b="1">
                      <a:solidFill>
                        <a:schemeClr val="tx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>
                        <a:solidFill>
                          <a:schemeClr val="tx1"/>
                        </a:solidFill>
                      </a:rPr>
                      <a:t>(16,1%)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E50-4C76-9EF2-74BBFD6B84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Hoja1!$A$2:$A$40</c:f>
              <c:numCache>
                <c:formatCode>0</c:formatCode>
                <c:ptCount val="39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 formatCode="General">
                  <c:v>2022</c:v>
                </c:pt>
              </c:numCache>
            </c:numRef>
          </c:cat>
          <c:val>
            <c:numRef>
              <c:f>Hoja1!$C$2:$C$40</c:f>
              <c:numCache>
                <c:formatCode>General</c:formatCode>
                <c:ptCount val="39"/>
                <c:pt idx="0">
                  <c:v>7</c:v>
                </c:pt>
                <c:pt idx="1">
                  <c:v>5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19</c:v>
                </c:pt>
                <c:pt idx="9">
                  <c:v>13</c:v>
                </c:pt>
                <c:pt idx="10">
                  <c:v>16</c:v>
                </c:pt>
                <c:pt idx="11">
                  <c:v>20</c:v>
                </c:pt>
                <c:pt idx="12">
                  <c:v>24</c:v>
                </c:pt>
                <c:pt idx="13">
                  <c:v>26</c:v>
                </c:pt>
                <c:pt idx="14">
                  <c:v>30</c:v>
                </c:pt>
                <c:pt idx="15">
                  <c:v>30</c:v>
                </c:pt>
                <c:pt idx="16">
                  <c:v>24</c:v>
                </c:pt>
                <c:pt idx="17">
                  <c:v>23</c:v>
                </c:pt>
                <c:pt idx="18">
                  <c:v>28</c:v>
                </c:pt>
                <c:pt idx="19">
                  <c:v>30</c:v>
                </c:pt>
                <c:pt idx="20">
                  <c:v>28</c:v>
                </c:pt>
                <c:pt idx="21">
                  <c:v>30</c:v>
                </c:pt>
                <c:pt idx="22">
                  <c:v>44</c:v>
                </c:pt>
                <c:pt idx="23">
                  <c:v>34</c:v>
                </c:pt>
                <c:pt idx="24">
                  <c:v>48</c:v>
                </c:pt>
                <c:pt idx="25">
                  <c:v>46</c:v>
                </c:pt>
                <c:pt idx="26">
                  <c:v>45</c:v>
                </c:pt>
                <c:pt idx="27">
                  <c:v>53</c:v>
                </c:pt>
                <c:pt idx="28">
                  <c:v>73</c:v>
                </c:pt>
                <c:pt idx="29">
                  <c:v>77</c:v>
                </c:pt>
                <c:pt idx="30">
                  <c:v>74</c:v>
                </c:pt>
                <c:pt idx="31">
                  <c:v>86</c:v>
                </c:pt>
                <c:pt idx="32">
                  <c:v>113</c:v>
                </c:pt>
                <c:pt idx="33">
                  <c:v>100</c:v>
                </c:pt>
                <c:pt idx="34">
                  <c:v>102</c:v>
                </c:pt>
                <c:pt idx="35">
                  <c:v>88</c:v>
                </c:pt>
                <c:pt idx="36">
                  <c:v>69</c:v>
                </c:pt>
                <c:pt idx="37">
                  <c:v>90</c:v>
                </c:pt>
                <c:pt idx="38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7-46A4-B156-13782C5A1BD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TxR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38"/>
              <c:layout>
                <c:manualLayout>
                  <c:x val="7.1022956594612968E-2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fld id="{6CEF8A11-CF05-49DB-8F49-028E66539535}" type="VALU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 (2%)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50-4C76-9EF2-74BBFD6B84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Hoja1!$A$2:$A$40</c:f>
              <c:numCache>
                <c:formatCode>0</c:formatCode>
                <c:ptCount val="39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 formatCode="General">
                  <c:v>2022</c:v>
                </c:pt>
              </c:numCache>
            </c:numRef>
          </c:cat>
          <c:val>
            <c:numRef>
              <c:f>Hoja1!$D$2:$D$40</c:f>
              <c:numCache>
                <c:formatCode>General</c:formatCode>
                <c:ptCount val="39"/>
                <c:pt idx="0">
                  <c:v>1</c:v>
                </c:pt>
                <c:pt idx="13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2">
                  <c:v>2</c:v>
                </c:pt>
                <c:pt idx="25">
                  <c:v>4</c:v>
                </c:pt>
                <c:pt idx="27">
                  <c:v>2</c:v>
                </c:pt>
                <c:pt idx="28">
                  <c:v>2</c:v>
                </c:pt>
                <c:pt idx="29">
                  <c:v>1</c:v>
                </c:pt>
                <c:pt idx="30">
                  <c:v>6</c:v>
                </c:pt>
                <c:pt idx="31">
                  <c:v>1</c:v>
                </c:pt>
                <c:pt idx="32">
                  <c:v>6</c:v>
                </c:pt>
                <c:pt idx="33">
                  <c:v>4</c:v>
                </c:pt>
                <c:pt idx="34">
                  <c:v>7</c:v>
                </c:pt>
                <c:pt idx="35">
                  <c:v>5</c:v>
                </c:pt>
                <c:pt idx="36">
                  <c:v>3</c:v>
                </c:pt>
                <c:pt idx="37">
                  <c:v>5</c:v>
                </c:pt>
                <c:pt idx="3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87-46A4-B156-13782C5A1BD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Anticipado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38"/>
              <c:layout>
                <c:manualLayout>
                  <c:x val="6.6703459860197961E-2"/>
                  <c:y val="-9.617419025278826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fld id="{A04673F7-22D3-4BDB-B215-8A91491EE428}" type="VALU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r>
                      <a:rPr lang="en-US" sz="1600" b="1">
                        <a:solidFill>
                          <a:schemeClr val="tx1"/>
                        </a:solidFill>
                      </a:rPr>
                      <a:t> (7,3%)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E50-4C76-9EF2-74BBFD6B84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Hoja1!$A$2:$A$40</c:f>
              <c:numCache>
                <c:formatCode>0</c:formatCode>
                <c:ptCount val="39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 formatCode="General">
                  <c:v>2022</c:v>
                </c:pt>
              </c:numCache>
            </c:numRef>
          </c:cat>
          <c:val>
            <c:numRef>
              <c:f>Hoja1!$E$2:$E$40</c:f>
              <c:numCache>
                <c:formatCode>General</c:formatCode>
                <c:ptCount val="39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4</c:v>
                </c:pt>
                <c:pt idx="14">
                  <c:v>5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6</c:v>
                </c:pt>
                <c:pt idx="21">
                  <c:v>5</c:v>
                </c:pt>
                <c:pt idx="22">
                  <c:v>12</c:v>
                </c:pt>
                <c:pt idx="23">
                  <c:v>4</c:v>
                </c:pt>
                <c:pt idx="24">
                  <c:v>12</c:v>
                </c:pt>
                <c:pt idx="25">
                  <c:v>28</c:v>
                </c:pt>
                <c:pt idx="26">
                  <c:v>27</c:v>
                </c:pt>
                <c:pt idx="27">
                  <c:v>25</c:v>
                </c:pt>
                <c:pt idx="28">
                  <c:v>36</c:v>
                </c:pt>
                <c:pt idx="29">
                  <c:v>35</c:v>
                </c:pt>
                <c:pt idx="30">
                  <c:v>43</c:v>
                </c:pt>
                <c:pt idx="31">
                  <c:v>49</c:v>
                </c:pt>
                <c:pt idx="32">
                  <c:v>54</c:v>
                </c:pt>
                <c:pt idx="33">
                  <c:v>64</c:v>
                </c:pt>
                <c:pt idx="34">
                  <c:v>78</c:v>
                </c:pt>
                <c:pt idx="35">
                  <c:v>65</c:v>
                </c:pt>
                <c:pt idx="36">
                  <c:v>44</c:v>
                </c:pt>
                <c:pt idx="37">
                  <c:v>52</c:v>
                </c:pt>
                <c:pt idx="3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0-4C76-9EF2-74BBFD6B8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92810624"/>
        <c:axId val="92824704"/>
      </c:barChart>
      <c:catAx>
        <c:axId val="928106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s-ES_tradnl" sz="1400" b="1"/>
            </a:pPr>
            <a:endParaRPr lang="es-ES"/>
          </a:p>
        </c:txPr>
        <c:crossAx val="92824704"/>
        <c:crosses val="autoZero"/>
        <c:auto val="1"/>
        <c:lblAlgn val="ctr"/>
        <c:lblOffset val="100"/>
        <c:tickLblSkip val="1"/>
        <c:noMultiLvlLbl val="0"/>
      </c:catAx>
      <c:valAx>
        <c:axId val="92824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_tradnl" sz="1400" b="1"/>
            </a:pPr>
            <a:endParaRPr lang="es-ES"/>
          </a:p>
        </c:txPr>
        <c:crossAx val="928106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lang="es-ES_tradnl" b="1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13732137649464E-2"/>
          <c:y val="3.4528342366033485E-2"/>
          <c:w val="0.95285478638086907"/>
          <c:h val="0.8129425715588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M.Encefálica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HD</c:v>
                </c:pt>
                <c:pt idx="1">
                  <c:v>DP</c:v>
                </c:pt>
                <c:pt idx="2">
                  <c:v>TX.previo</c:v>
                </c:pt>
                <c:pt idx="3">
                  <c:v>Tx. Anticipado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226</c:v>
                </c:pt>
                <c:pt idx="1">
                  <c:v>47</c:v>
                </c:pt>
                <c:pt idx="2">
                  <c:v>7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3-4379-BBC6-95CE1F4BE1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Asistolia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HD</c:v>
                </c:pt>
                <c:pt idx="1">
                  <c:v>DP</c:v>
                </c:pt>
                <c:pt idx="2">
                  <c:v>TX.previo</c:v>
                </c:pt>
                <c:pt idx="3">
                  <c:v>Tx. Anticipado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170</c:v>
                </c:pt>
                <c:pt idx="1">
                  <c:v>38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3-4379-BBC6-95CE1F4BE1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D.Vivo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HD</c:v>
                </c:pt>
                <c:pt idx="1">
                  <c:v>DP</c:v>
                </c:pt>
                <c:pt idx="2">
                  <c:v>TX.previo</c:v>
                </c:pt>
                <c:pt idx="3">
                  <c:v>Tx. Anticipado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3-4379-BBC6-95CE1F4BE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715720"/>
        <c:axId val="594710680"/>
      </c:barChart>
      <c:catAx>
        <c:axId val="5947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0680"/>
        <c:crosses val="autoZero"/>
        <c:auto val="1"/>
        <c:lblAlgn val="ctr"/>
        <c:lblOffset val="100"/>
        <c:noMultiLvlLbl val="0"/>
      </c:catAx>
      <c:valAx>
        <c:axId val="59471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40254082822979"/>
          <c:y val="0.1517976436357458"/>
          <c:w val="0.49665135608048994"/>
          <c:h val="7.8680478493795836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08176582093911E-2"/>
          <c:y val="3.4528342366033485E-2"/>
          <c:w val="0.91466034193642465"/>
          <c:h val="0.8129425715588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M.Encefálica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HD</c:v>
                </c:pt>
                <c:pt idx="1">
                  <c:v>DP</c:v>
                </c:pt>
                <c:pt idx="2">
                  <c:v>TX.previo</c:v>
                </c:pt>
                <c:pt idx="3">
                  <c:v>Tx. Anticipado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55.8</c:v>
                </c:pt>
                <c:pt idx="1">
                  <c:v>53.4</c:v>
                </c:pt>
                <c:pt idx="2">
                  <c:v>70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3-4379-BBC6-95CE1F4BE1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Asistolia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HD</c:v>
                </c:pt>
                <c:pt idx="1">
                  <c:v>DP</c:v>
                </c:pt>
                <c:pt idx="2">
                  <c:v>TX.previo</c:v>
                </c:pt>
                <c:pt idx="3">
                  <c:v>Tx. Anticipado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42</c:v>
                </c:pt>
                <c:pt idx="1">
                  <c:v>43.2</c:v>
                </c:pt>
                <c:pt idx="2">
                  <c:v>10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3-4379-BBC6-95CE1F4BE1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D.Vivo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HD</c:v>
                </c:pt>
                <c:pt idx="1">
                  <c:v>DP</c:v>
                </c:pt>
                <c:pt idx="2">
                  <c:v>TX.previo</c:v>
                </c:pt>
                <c:pt idx="3">
                  <c:v>Tx. Anticipado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3.4</c:v>
                </c:pt>
                <c:pt idx="2">
                  <c:v>20</c:v>
                </c:pt>
                <c:pt idx="3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3-4379-BBC6-95CE1F4BE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715720"/>
        <c:axId val="594710680"/>
      </c:barChart>
      <c:catAx>
        <c:axId val="5947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0680"/>
        <c:crosses val="autoZero"/>
        <c:auto val="1"/>
        <c:lblAlgn val="ctr"/>
        <c:lblOffset val="100"/>
        <c:noMultiLvlLbl val="0"/>
      </c:catAx>
      <c:valAx>
        <c:axId val="59471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2000" b="1" dirty="0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7.2974081364829396E-3"/>
              <c:y val="0.158821499301798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596985272674249E-2"/>
          <c:y val="7.3577818956042512E-2"/>
          <c:w val="0.43183654126567511"/>
          <c:h val="7.8680478493795836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19287693205016E-2"/>
          <c:y val="3.4528342366033485E-2"/>
          <c:w val="0.92854923082531349"/>
          <c:h val="0.8129425715588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M.Encefálica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HD</c:v>
                </c:pt>
                <c:pt idx="1">
                  <c:v>DP</c:v>
                </c:pt>
                <c:pt idx="2">
                  <c:v>TX.previo</c:v>
                </c:pt>
                <c:pt idx="3">
                  <c:v>Tx. Anticipado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76.599999999999994</c:v>
                </c:pt>
                <c:pt idx="1">
                  <c:v>15.9</c:v>
                </c:pt>
                <c:pt idx="2">
                  <c:v>2.4</c:v>
                </c:pt>
                <c:pt idx="3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3-4379-BBC6-95CE1F4BE1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Asistolia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HD</c:v>
                </c:pt>
                <c:pt idx="1">
                  <c:v>DP</c:v>
                </c:pt>
                <c:pt idx="2">
                  <c:v>TX.previo</c:v>
                </c:pt>
                <c:pt idx="3">
                  <c:v>Tx. Anticipado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79.2</c:v>
                </c:pt>
                <c:pt idx="1">
                  <c:v>17.7</c:v>
                </c:pt>
                <c:pt idx="2">
                  <c:v>0.5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3-4379-BBC6-95CE1F4BE1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D.Vivo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HD</c:v>
                </c:pt>
                <c:pt idx="1">
                  <c:v>DP</c:v>
                </c:pt>
                <c:pt idx="2">
                  <c:v>TX.previo</c:v>
                </c:pt>
                <c:pt idx="3">
                  <c:v>Tx. Anticipado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25.2</c:v>
                </c:pt>
                <c:pt idx="1">
                  <c:v>8.3000000000000007</c:v>
                </c:pt>
                <c:pt idx="2">
                  <c:v>5.6</c:v>
                </c:pt>
                <c:pt idx="3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3-4379-BBC6-95CE1F4BE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715720"/>
        <c:axId val="594710680"/>
      </c:barChart>
      <c:catAx>
        <c:axId val="5947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0680"/>
        <c:crosses val="autoZero"/>
        <c:auto val="1"/>
        <c:lblAlgn val="ctr"/>
        <c:lblOffset val="100"/>
        <c:noMultiLvlLbl val="0"/>
      </c:catAx>
      <c:valAx>
        <c:axId val="59471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b="1" dirty="0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8.4548155438903469E-3"/>
              <c:y val="7.52072039545293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248587416156316"/>
          <c:y val="8.4366760291174001E-2"/>
          <c:w val="0.49665135608048994"/>
          <c:h val="7.8680478493795836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89658063575373E-2"/>
          <c:y val="3.4528342366033485E-2"/>
          <c:w val="0.93317886045494314"/>
          <c:h val="0.8129425715588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</c:v>
                </c:pt>
                <c:pt idx="1">
                  <c:v>A</c:v>
                </c:pt>
                <c:pt idx="2">
                  <c:v>B</c:v>
                </c:pt>
                <c:pt idx="3">
                  <c:v>AB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100</c:v>
                </c:pt>
                <c:pt idx="1">
                  <c:v>2.5</c:v>
                </c:pt>
                <c:pt idx="2">
                  <c:v>5.2</c:v>
                </c:pt>
                <c:pt idx="3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3-4379-BBC6-95CE1F4BE1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</c:v>
                </c:pt>
                <c:pt idx="1">
                  <c:v>A</c:v>
                </c:pt>
                <c:pt idx="2">
                  <c:v>B</c:v>
                </c:pt>
                <c:pt idx="3">
                  <c:v>AB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1">
                  <c:v>97.5</c:v>
                </c:pt>
                <c:pt idx="3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3-4379-BBC6-95CE1F4BE1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</c:v>
                </c:pt>
                <c:pt idx="1">
                  <c:v>A</c:v>
                </c:pt>
                <c:pt idx="2">
                  <c:v>B</c:v>
                </c:pt>
                <c:pt idx="3">
                  <c:v>AB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2">
                  <c:v>91.4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3-4379-BBC6-95CE1F4BE1F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3A2-416F-A284-B355E16FB9D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A2-416F-A284-B355E16FB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</c:v>
                </c:pt>
                <c:pt idx="1">
                  <c:v>A</c:v>
                </c:pt>
                <c:pt idx="2">
                  <c:v>B</c:v>
                </c:pt>
                <c:pt idx="3">
                  <c:v>AB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2">
                  <c:v>3.4</c:v>
                </c:pt>
                <c:pt idx="3">
                  <c:v>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2-416F-A284-B355E16FB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715720"/>
        <c:axId val="594710680"/>
      </c:barChart>
      <c:catAx>
        <c:axId val="5947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0680"/>
        <c:crosses val="autoZero"/>
        <c:auto val="1"/>
        <c:lblAlgn val="ctr"/>
        <c:lblOffset val="100"/>
        <c:noMultiLvlLbl val="0"/>
      </c:catAx>
      <c:valAx>
        <c:axId val="59471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b="1" dirty="0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076963035870516E-2"/>
              <c:y val="0.199280029308541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572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609698527267426"/>
          <c:y val="4.9733392564517927E-2"/>
          <c:w val="0.43183654126567511"/>
          <c:h val="7.8680478493795836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89658063575373E-2"/>
          <c:y val="3.4528342366033485E-2"/>
          <c:w val="0.93317886045494314"/>
          <c:h val="0.81294257155880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M. Encefálica</c:v>
                </c:pt>
                <c:pt idx="1">
                  <c:v>Asistolia</c:v>
                </c:pt>
                <c:pt idx="2">
                  <c:v>D. Vivo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44.4</c:v>
                </c:pt>
                <c:pt idx="1">
                  <c:v>54</c:v>
                </c:pt>
                <c:pt idx="2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3-4379-BBC6-95CE1F4BE1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M. Encefálica</c:v>
                </c:pt>
                <c:pt idx="1">
                  <c:v>Asistolia</c:v>
                </c:pt>
                <c:pt idx="2">
                  <c:v>D. Vivo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39</c:v>
                </c:pt>
                <c:pt idx="1">
                  <c:v>34</c:v>
                </c:pt>
                <c:pt idx="2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3-4379-BBC6-95CE1F4BE1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M. Encefálica</c:v>
                </c:pt>
                <c:pt idx="1">
                  <c:v>Asistolia</c:v>
                </c:pt>
                <c:pt idx="2">
                  <c:v>D. Vivo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11.9</c:v>
                </c:pt>
                <c:pt idx="1">
                  <c:v>8.4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3-4379-BBC6-95CE1F4BE1F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M. Encefálica</c:v>
                </c:pt>
                <c:pt idx="1">
                  <c:v>Asistolia</c:v>
                </c:pt>
                <c:pt idx="2">
                  <c:v>D. Vivo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4.7</c:v>
                </c:pt>
                <c:pt idx="1">
                  <c:v>3.7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2-416F-A284-B355E16FB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715720"/>
        <c:axId val="594710680"/>
      </c:barChart>
      <c:catAx>
        <c:axId val="5947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0680"/>
        <c:crosses val="autoZero"/>
        <c:auto val="1"/>
        <c:lblAlgn val="ctr"/>
        <c:lblOffset val="100"/>
        <c:noMultiLvlLbl val="0"/>
      </c:catAx>
      <c:valAx>
        <c:axId val="59471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b="1" dirty="0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076963035870516E-2"/>
              <c:y val="0.199280029308541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471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77291119860014"/>
          <c:y val="7.1218341625251822E-3"/>
          <c:w val="0.43183654126567511"/>
          <c:h val="7.8680478493795836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6486402741324"/>
          <c:y val="3.7815983563248341E-2"/>
          <c:w val="0.85084673009623801"/>
          <c:h val="0.77686298915590635"/>
        </c:manualLayout>
      </c:layout>
      <c:area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1ºInjerto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Hoja1!$A$2:$A$18</c:f>
              <c:numCache>
                <c:formatCode>@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Hoja1!$B$2:$B$18</c:f>
              <c:numCache>
                <c:formatCode>General</c:formatCode>
                <c:ptCount val="17"/>
                <c:pt idx="0">
                  <c:v>289</c:v>
                </c:pt>
                <c:pt idx="1">
                  <c:v>301</c:v>
                </c:pt>
                <c:pt idx="2">
                  <c:v>310</c:v>
                </c:pt>
                <c:pt idx="3">
                  <c:v>319</c:v>
                </c:pt>
                <c:pt idx="4">
                  <c:v>284</c:v>
                </c:pt>
                <c:pt idx="5">
                  <c:v>364</c:v>
                </c:pt>
                <c:pt idx="6">
                  <c:v>399</c:v>
                </c:pt>
                <c:pt idx="7">
                  <c:v>367</c:v>
                </c:pt>
                <c:pt idx="8">
                  <c:v>392</c:v>
                </c:pt>
                <c:pt idx="9">
                  <c:v>396</c:v>
                </c:pt>
                <c:pt idx="10">
                  <c:v>466</c:v>
                </c:pt>
                <c:pt idx="11">
                  <c:v>516</c:v>
                </c:pt>
                <c:pt idx="12">
                  <c:v>515</c:v>
                </c:pt>
                <c:pt idx="13">
                  <c:v>481</c:v>
                </c:pt>
                <c:pt idx="14">
                  <c:v>343</c:v>
                </c:pt>
                <c:pt idx="15">
                  <c:v>402</c:v>
                </c:pt>
                <c:pt idx="16">
                  <c:v>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B-4F2D-BB82-71EC788AAEC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2ºInjerto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Hoja1!$A$2:$A$18</c:f>
              <c:numCache>
                <c:formatCode>@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Hoja1!$C$2:$C$18</c:f>
              <c:numCache>
                <c:formatCode>General</c:formatCode>
                <c:ptCount val="17"/>
                <c:pt idx="0">
                  <c:v>64</c:v>
                </c:pt>
                <c:pt idx="1">
                  <c:v>26</c:v>
                </c:pt>
                <c:pt idx="2">
                  <c:v>30</c:v>
                </c:pt>
                <c:pt idx="3">
                  <c:v>50</c:v>
                </c:pt>
                <c:pt idx="4">
                  <c:v>35</c:v>
                </c:pt>
                <c:pt idx="5">
                  <c:v>41</c:v>
                </c:pt>
                <c:pt idx="6">
                  <c:v>42</c:v>
                </c:pt>
                <c:pt idx="7">
                  <c:v>26</c:v>
                </c:pt>
                <c:pt idx="8">
                  <c:v>43</c:v>
                </c:pt>
                <c:pt idx="9">
                  <c:v>36</c:v>
                </c:pt>
                <c:pt idx="10">
                  <c:v>46</c:v>
                </c:pt>
                <c:pt idx="11">
                  <c:v>54</c:v>
                </c:pt>
                <c:pt idx="12">
                  <c:v>63</c:v>
                </c:pt>
                <c:pt idx="13">
                  <c:v>65</c:v>
                </c:pt>
                <c:pt idx="14">
                  <c:v>37</c:v>
                </c:pt>
                <c:pt idx="15">
                  <c:v>51</c:v>
                </c:pt>
                <c:pt idx="16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9B-4F2D-BB82-71EC788AAEC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3ºInjerto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7.1808507630737439E-3"/>
                  <c:y val="-6.4029601641093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79B-4F2D-BB82-71EC788AAEC5}"/>
                </c:ext>
              </c:extLst>
            </c:dLbl>
            <c:dLbl>
              <c:idx val="1"/>
              <c:layout>
                <c:manualLayout>
                  <c:x val="0"/>
                  <c:y val="-6.6590785706737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79B-4F2D-BB82-71EC788AAEC5}"/>
                </c:ext>
              </c:extLst>
            </c:dLbl>
            <c:dLbl>
              <c:idx val="2"/>
              <c:layout>
                <c:manualLayout>
                  <c:x val="3.5904253815368832E-3"/>
                  <c:y val="-6.4029601641093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9B-4F2D-BB82-71EC788AAEC5}"/>
                </c:ext>
              </c:extLst>
            </c:dLbl>
            <c:dLbl>
              <c:idx val="3"/>
              <c:layout>
                <c:manualLayout>
                  <c:x val="0"/>
                  <c:y val="-5.378486537851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79B-4F2D-BB82-71EC788AAEC5}"/>
                </c:ext>
              </c:extLst>
            </c:dLbl>
            <c:dLbl>
              <c:idx val="4"/>
              <c:layout>
                <c:manualLayout>
                  <c:x val="0"/>
                  <c:y val="-7.683552196931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9B-4F2D-BB82-71EC788AAEC5}"/>
                </c:ext>
              </c:extLst>
            </c:dLbl>
            <c:dLbl>
              <c:idx val="5"/>
              <c:layout>
                <c:manualLayout>
                  <c:x val="2.3936169210245447E-3"/>
                  <c:y val="-7.1713153838025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9B-4F2D-BB82-71EC788AAEC5}"/>
                </c:ext>
              </c:extLst>
            </c:dLbl>
            <c:dLbl>
              <c:idx val="6"/>
              <c:layout>
                <c:manualLayout>
                  <c:x val="0"/>
                  <c:y val="-5.378486537851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9B-4F2D-BB82-71EC788AAEC5}"/>
                </c:ext>
              </c:extLst>
            </c:dLbl>
            <c:dLbl>
              <c:idx val="7"/>
              <c:layout>
                <c:manualLayout>
                  <c:x val="0"/>
                  <c:y val="-6.659078570673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9B-4F2D-BB82-71EC788AAEC5}"/>
                </c:ext>
              </c:extLst>
            </c:dLbl>
            <c:dLbl>
              <c:idx val="8"/>
              <c:layout>
                <c:manualLayout>
                  <c:x val="0"/>
                  <c:y val="-6.146841757545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9B-4F2D-BB82-71EC788AAEC5}"/>
                </c:ext>
              </c:extLst>
            </c:dLbl>
            <c:dLbl>
              <c:idx val="9"/>
              <c:layout>
                <c:manualLayout>
                  <c:x val="-8.7764939902826554E-17"/>
                  <c:y val="-6.402960164109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9B-4F2D-BB82-71EC788AAEC5}"/>
                </c:ext>
              </c:extLst>
            </c:dLbl>
            <c:dLbl>
              <c:idx val="10"/>
              <c:layout>
                <c:manualLayout>
                  <c:x val="-1.7952126907684416E-2"/>
                  <c:y val="-7.4274337903668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9B-4F2D-BB82-71EC788AAEC5}"/>
                </c:ext>
              </c:extLst>
            </c:dLbl>
            <c:dLbl>
              <c:idx val="11"/>
              <c:layout>
                <c:manualLayout>
                  <c:x val="-1.077127614461065E-2"/>
                  <c:y val="-3.5856576919012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9B-4F2D-BB82-71EC788AAEC5}"/>
                </c:ext>
              </c:extLst>
            </c:dLbl>
            <c:dLbl>
              <c:idx val="12"/>
              <c:layout>
                <c:manualLayout>
                  <c:x val="0"/>
                  <c:y val="-2.8173024722081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9B-4F2D-BB82-71EC788AAEC5}"/>
                </c:ext>
              </c:extLst>
            </c:dLbl>
            <c:dLbl>
              <c:idx val="13"/>
              <c:layout>
                <c:manualLayout>
                  <c:x val="8.377659223585885E-3"/>
                  <c:y val="-4.6101313181587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9B-4F2D-BB82-71EC788AAEC5}"/>
                </c:ext>
              </c:extLst>
            </c:dLbl>
            <c:dLbl>
              <c:idx val="14"/>
              <c:layout>
                <c:manualLayout>
                  <c:x val="0"/>
                  <c:y val="-7.1713153838025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9B-4F2D-BB82-71EC788AAEC5}"/>
                </c:ext>
              </c:extLst>
            </c:dLbl>
            <c:dLbl>
              <c:idx val="15"/>
              <c:layout>
                <c:manualLayout>
                  <c:x val="-1.7552987980565311E-16"/>
                  <c:y val="-7.939670603495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9B-4F2D-BB82-71EC788AAEC5}"/>
                </c:ext>
              </c:extLst>
            </c:dLbl>
            <c:dLbl>
              <c:idx val="16"/>
              <c:layout>
                <c:manualLayout>
                  <c:x val="-1.1968084605122943E-3"/>
                  <c:y val="-4.866249724723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9B-4F2D-BB82-71EC788AA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Hoja1!$A$2:$A$18</c:f>
              <c:numCache>
                <c:formatCode>@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Hoja1!$D$2:$D$18</c:f>
              <c:numCache>
                <c:formatCode>General</c:formatCode>
                <c:ptCount val="17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7</c:v>
                </c:pt>
                <c:pt idx="7">
                  <c:v>4</c:v>
                </c:pt>
                <c:pt idx="8">
                  <c:v>10</c:v>
                </c:pt>
                <c:pt idx="9">
                  <c:v>4</c:v>
                </c:pt>
                <c:pt idx="10">
                  <c:v>3</c:v>
                </c:pt>
                <c:pt idx="11">
                  <c:v>12</c:v>
                </c:pt>
                <c:pt idx="12">
                  <c:v>9</c:v>
                </c:pt>
                <c:pt idx="13">
                  <c:v>10</c:v>
                </c:pt>
                <c:pt idx="14">
                  <c:v>4</c:v>
                </c:pt>
                <c:pt idx="15">
                  <c:v>6</c:v>
                </c:pt>
                <c:pt idx="1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9B-4F2D-BB82-71EC788AA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7727664"/>
        <c:axId val="577733064"/>
      </c:areaChart>
      <c:catAx>
        <c:axId val="5777276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7733064"/>
        <c:crosses val="autoZero"/>
        <c:auto val="1"/>
        <c:lblAlgn val="ctr"/>
        <c:lblOffset val="100"/>
        <c:noMultiLvlLbl val="0"/>
      </c:catAx>
      <c:valAx>
        <c:axId val="577733064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2000" b="1">
                    <a:solidFill>
                      <a:schemeClr val="tx1"/>
                    </a:solidFill>
                  </a:rPr>
                  <a:t>Nº</a:t>
                </a:r>
                <a:r>
                  <a:rPr lang="es-ES" sz="2000" b="1" baseline="0">
                    <a:solidFill>
                      <a:schemeClr val="tx1"/>
                    </a:solidFill>
                  </a:rPr>
                  <a:t> TxR según el número de injerto</a:t>
                </a:r>
                <a:endParaRPr lang="es-ES" sz="20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7777777777777776E-2"/>
              <c:y val="0.10378159835632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7727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25315646451849"/>
          <c:y val="4.0259191827443148E-2"/>
          <c:w val="0.41723004618738291"/>
          <c:h val="7.727293994083867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285-458D-B1BE-5F0C46D385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85-458D-B1BE-5F0C46D3852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85-458D-B1BE-5F0C46D3852B}"/>
              </c:ext>
            </c:extLst>
          </c:dPt>
          <c:dLbls>
            <c:dLbl>
              <c:idx val="0"/>
              <c:layout>
                <c:manualLayout>
                  <c:x val="-3.036610007578306E-2"/>
                  <c:y val="1.09595995548470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85-458D-B1BE-5F0C46D3852B}"/>
                </c:ext>
              </c:extLst>
            </c:dLbl>
            <c:dLbl>
              <c:idx val="1"/>
              <c:layout>
                <c:manualLayout>
                  <c:x val="-0.11881999299143275"/>
                  <c:y val="0.116946390377278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85-458D-B1BE-5F0C46D3852B}"/>
                </c:ext>
              </c:extLst>
            </c:dLbl>
            <c:dLbl>
              <c:idx val="2"/>
              <c:layout>
                <c:manualLayout>
                  <c:x val="0.38081416448592004"/>
                  <c:y val="-5.0981821737662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85-458D-B1BE-5F0C46D38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Corazón</c:v>
                </c:pt>
                <c:pt idx="1">
                  <c:v>Hígado</c:v>
                </c:pt>
                <c:pt idx="2">
                  <c:v>Páncreas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9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5-458D-B1BE-5F0C46D38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7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738940005750393E-2"/>
          <c:y val="3.5222755566272676E-2"/>
          <c:w val="0.94526098998624475"/>
          <c:h val="0.921027085377313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80-4C5E-939A-0B0BC03374C3}"/>
              </c:ext>
            </c:extLst>
          </c:dPt>
          <c:dPt>
            <c:idx val="1"/>
            <c:bubble3D val="0"/>
            <c:explosion val="16"/>
            <c:spPr>
              <a:solidFill>
                <a:schemeClr val="accent5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A80-4C5E-939A-0B0BC03374C3}"/>
              </c:ext>
            </c:extLst>
          </c:dPt>
          <c:dLbls>
            <c:dLbl>
              <c:idx val="0"/>
              <c:layout>
                <c:manualLayout>
                  <c:x val="-0.2411600003435512"/>
                  <c:y val="-0.198333655684133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80-4C5E-939A-0B0BC03374C3}"/>
                </c:ext>
              </c:extLst>
            </c:dLbl>
            <c:dLbl>
              <c:idx val="1"/>
              <c:layout>
                <c:manualLayout>
                  <c:x val="0.19478121315260905"/>
                  <c:y val="8.90411054483425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80-4C5E-939A-0B0BC0337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ME</c:v>
                </c:pt>
                <c:pt idx="1">
                  <c:v>VIVO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0-4C5E-939A-0B0BC0337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00-443A-9E48-1EB9D6CAD8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00-443A-9E48-1EB9D6CAD81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F00-443A-9E48-1EB9D6CAD816}"/>
              </c:ext>
            </c:extLst>
          </c:dPt>
          <c:cat>
            <c:strRef>
              <c:f>Hoja1!$A$2:$A$4</c:f>
              <c:strCache>
                <c:ptCount val="3"/>
                <c:pt idx="0">
                  <c:v>Corazón</c:v>
                </c:pt>
                <c:pt idx="1">
                  <c:v>Hígado</c:v>
                </c:pt>
                <c:pt idx="2">
                  <c:v>Páncreas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</c:v>
                </c:pt>
                <c:pt idx="1">
                  <c:v>92</c:v>
                </c:pt>
                <c:pt idx="2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00-443A-9E48-1EB9D6CAD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34908136482939E-2"/>
          <c:y val="0.14815887597599148"/>
          <c:w val="0.94348006770892767"/>
          <c:h val="0.73901549474037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Páncreas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428290228876519E-17"/>
                  <c:y val="-1.73025106645858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6F-4979-95A6-B9115C9278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de las Nieves</c:v>
                </c:pt>
                <c:pt idx="3">
                  <c:v>Carlos Haya</c:v>
                </c:pt>
                <c:pt idx="4">
                  <c:v>Virgen Rocío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1">
                  <c:v>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F-4979-95A6-B9115C9278D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Hígado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de las Nieves</c:v>
                </c:pt>
                <c:pt idx="3">
                  <c:v>Carlos Haya</c:v>
                </c:pt>
                <c:pt idx="4">
                  <c:v>Virgen Rocío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1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6F-4979-95A6-B9115C9278D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Corazón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de las Nieves</c:v>
                </c:pt>
                <c:pt idx="3">
                  <c:v>Carlos Haya</c:v>
                </c:pt>
                <c:pt idx="4">
                  <c:v>Virgen Rocío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6F-4979-95A6-B9115C9278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1867456"/>
        <c:axId val="531858456"/>
      </c:barChart>
      <c:catAx>
        <c:axId val="5318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31858456"/>
        <c:crosses val="autoZero"/>
        <c:auto val="1"/>
        <c:lblAlgn val="ctr"/>
        <c:lblOffset val="100"/>
        <c:noMultiLvlLbl val="0"/>
      </c:catAx>
      <c:valAx>
        <c:axId val="53185845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3186745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46310243828218"/>
          <c:y val="3.4094495037460835E-2"/>
          <c:w val="0.38650091292936212"/>
          <c:h val="7.3787264427809723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09981361025523E-2"/>
          <c:y val="0.13373563811493108"/>
          <c:w val="0.95080499448438516"/>
          <c:h val="0.722961704500662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Páncreas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Hoja1!$A$2:$A$18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Hoja1!$B$2:$B$18</c:f>
              <c:numCache>
                <c:formatCode>General</c:formatCode>
                <c:ptCount val="17"/>
                <c:pt idx="0">
                  <c:v>20</c:v>
                </c:pt>
                <c:pt idx="1">
                  <c:v>12</c:v>
                </c:pt>
                <c:pt idx="2">
                  <c:v>23</c:v>
                </c:pt>
                <c:pt idx="3">
                  <c:v>22</c:v>
                </c:pt>
                <c:pt idx="4">
                  <c:v>22</c:v>
                </c:pt>
                <c:pt idx="5">
                  <c:v>20</c:v>
                </c:pt>
                <c:pt idx="6">
                  <c:v>17</c:v>
                </c:pt>
                <c:pt idx="7">
                  <c:v>12</c:v>
                </c:pt>
                <c:pt idx="8">
                  <c:v>18</c:v>
                </c:pt>
                <c:pt idx="9">
                  <c:v>23</c:v>
                </c:pt>
                <c:pt idx="10">
                  <c:v>18</c:v>
                </c:pt>
                <c:pt idx="11">
                  <c:v>15</c:v>
                </c:pt>
                <c:pt idx="12">
                  <c:v>20</c:v>
                </c:pt>
                <c:pt idx="13">
                  <c:v>20</c:v>
                </c:pt>
                <c:pt idx="14">
                  <c:v>13</c:v>
                </c:pt>
                <c:pt idx="15">
                  <c:v>18</c:v>
                </c:pt>
                <c:pt idx="1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B-4A65-B740-3DF5394E1A2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Hígado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Hoja1!$A$2:$A$18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Hoja1!$C$2:$C$18</c:f>
              <c:numCache>
                <c:formatCode>General</c:formatCode>
                <c:ptCount val="17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4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14</c:v>
                </c:pt>
                <c:pt idx="13">
                  <c:v>7</c:v>
                </c:pt>
                <c:pt idx="14">
                  <c:v>3</c:v>
                </c:pt>
                <c:pt idx="15">
                  <c:v>9</c:v>
                </c:pt>
                <c:pt idx="1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B-4A65-B740-3DF5394E1A2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Corazón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29660623927628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5B-4A65-B740-3DF5394E1A2B}"/>
                </c:ext>
              </c:extLst>
            </c:dLbl>
            <c:dLbl>
              <c:idx val="3"/>
              <c:layout>
                <c:manualLayout>
                  <c:x val="0"/>
                  <c:y val="-3.79423524442366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5B-4A65-B740-3DF5394E1A2B}"/>
                </c:ext>
              </c:extLst>
            </c:dLbl>
            <c:dLbl>
              <c:idx val="5"/>
              <c:layout>
                <c:manualLayout>
                  <c:x val="1.2077294685989895E-3"/>
                  <c:y val="-4.66982799313682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5B-4A65-B740-3DF5394E1A2B}"/>
                </c:ext>
              </c:extLst>
            </c:dLbl>
            <c:dLbl>
              <c:idx val="8"/>
              <c:layout>
                <c:manualLayout>
                  <c:x val="-1.2077294685990338E-3"/>
                  <c:y val="-7.88033473841839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5B-4A65-B740-3DF5394E1A2B}"/>
                </c:ext>
              </c:extLst>
            </c:dLbl>
            <c:dLbl>
              <c:idx val="12"/>
              <c:layout>
                <c:manualLayout>
                  <c:x val="2.415458937198156E-3"/>
                  <c:y val="-6.71287774013418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5B-4A65-B740-3DF5394E1A2B}"/>
                </c:ext>
              </c:extLst>
            </c:dLbl>
            <c:dLbl>
              <c:idx val="14"/>
              <c:layout>
                <c:manualLayout>
                  <c:x val="0"/>
                  <c:y val="-0.102152487349868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5B-4A65-B740-3DF5394E1A2B}"/>
                </c:ext>
              </c:extLst>
            </c:dLbl>
            <c:dLbl>
              <c:idx val="16"/>
              <c:layout>
                <c:manualLayout>
                  <c:x val="0"/>
                  <c:y val="-8.17219898798944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5B-4A65-B740-3DF5394E1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Hoja1!$A$2:$A$18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Hoja1!$D$2:$D$18</c:f>
              <c:numCache>
                <c:formatCode>General</c:formatCode>
                <c:ptCount val="17"/>
                <c:pt idx="0">
                  <c:v>1</c:v>
                </c:pt>
                <c:pt idx="3">
                  <c:v>1</c:v>
                </c:pt>
                <c:pt idx="5">
                  <c:v>3</c:v>
                </c:pt>
                <c:pt idx="8">
                  <c:v>2</c:v>
                </c:pt>
                <c:pt idx="12">
                  <c:v>1</c:v>
                </c:pt>
                <c:pt idx="14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5B-4A65-B740-3DF5394E1A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100"/>
        <c:axId val="531838296"/>
        <c:axId val="531840816"/>
      </c:barChart>
      <c:catAx>
        <c:axId val="53183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31840816"/>
        <c:crosses val="autoZero"/>
        <c:auto val="1"/>
        <c:lblAlgn val="ctr"/>
        <c:lblOffset val="100"/>
        <c:noMultiLvlLbl val="0"/>
      </c:catAx>
      <c:valAx>
        <c:axId val="53184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318382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93107383316216"/>
          <c:y val="2.1267950851775151E-2"/>
          <c:w val="0.46381404770055917"/>
          <c:h val="9.3052727562364199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34908136482939E-2"/>
          <c:y val="0.14815887597599148"/>
          <c:w val="0.94348006770892767"/>
          <c:h val="0.73901549474037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Páncreas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428290228876519E-17"/>
                  <c:y val="-1.73025106645858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6F-4979-95A6-B9115C9278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de las Nieves</c:v>
                </c:pt>
                <c:pt idx="3">
                  <c:v>Carlos Haya</c:v>
                </c:pt>
                <c:pt idx="4">
                  <c:v>Virgen Rocío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</c:v>
                </c:pt>
                <c:pt idx="1">
                  <c:v>241</c:v>
                </c:pt>
                <c:pt idx="2">
                  <c:v>10</c:v>
                </c:pt>
                <c:pt idx="3">
                  <c:v>216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F-4979-95A6-B9115C9278D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Hígado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de las Nieves</c:v>
                </c:pt>
                <c:pt idx="3">
                  <c:v>Carlos Haya</c:v>
                </c:pt>
                <c:pt idx="4">
                  <c:v>Virgen Rocío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9</c:v>
                </c:pt>
                <c:pt idx="1">
                  <c:v>33</c:v>
                </c:pt>
                <c:pt idx="2">
                  <c:v>14</c:v>
                </c:pt>
                <c:pt idx="3">
                  <c:v>28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6F-4979-95A6-B9115C9278D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Corazón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Puerta del Mar</c:v>
                </c:pt>
                <c:pt idx="1">
                  <c:v>Reina Sofía</c:v>
                </c:pt>
                <c:pt idx="2">
                  <c:v>Virgen de las Nieves</c:v>
                </c:pt>
                <c:pt idx="3">
                  <c:v>Carlos Haya</c:v>
                </c:pt>
                <c:pt idx="4">
                  <c:v>Virgen Rocío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1">
                  <c:v>10</c:v>
                </c:pt>
                <c:pt idx="2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6F-4979-95A6-B9115C9278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1867456"/>
        <c:axId val="531858456"/>
      </c:barChart>
      <c:catAx>
        <c:axId val="5318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31858456"/>
        <c:crosses val="autoZero"/>
        <c:auto val="1"/>
        <c:lblAlgn val="ctr"/>
        <c:lblOffset val="100"/>
        <c:noMultiLvlLbl val="0"/>
      </c:catAx>
      <c:valAx>
        <c:axId val="531858456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3186745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46310243828218"/>
          <c:y val="3.4094495037460835E-2"/>
          <c:w val="0.38650091292936212"/>
          <c:h val="7.3787264427809723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28627943246219E-2"/>
          <c:y val="0.14390378315819177"/>
          <c:w val="0.89758634790216441"/>
          <c:h val="0.727177709476947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2005-2009</c:v>
                </c:pt>
                <c:pt idx="1">
                  <c:v>2010-2014</c:v>
                </c:pt>
                <c:pt idx="2">
                  <c:v>2015-2019</c:v>
                </c:pt>
                <c:pt idx="3">
                  <c:v>2020-2022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22.5</c:v>
                </c:pt>
                <c:pt idx="1">
                  <c:v>23.5</c:v>
                </c:pt>
                <c:pt idx="2">
                  <c:v>19.100000000000001</c:v>
                </c:pt>
                <c:pt idx="3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F-4234-8D6A-E20DA5F9CD1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Infección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2005-2009</c:v>
                </c:pt>
                <c:pt idx="1">
                  <c:v>2010-2014</c:v>
                </c:pt>
                <c:pt idx="2">
                  <c:v>2015-2019</c:v>
                </c:pt>
                <c:pt idx="3">
                  <c:v>2020-2022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25.5</c:v>
                </c:pt>
                <c:pt idx="1">
                  <c:v>28.5</c:v>
                </c:pt>
                <c:pt idx="2">
                  <c:v>32.6</c:v>
                </c:pt>
                <c:pt idx="3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F-4234-8D6A-E20DA5F9CD1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Neoplasia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2005-2009</c:v>
                </c:pt>
                <c:pt idx="1">
                  <c:v>2010-2014</c:v>
                </c:pt>
                <c:pt idx="2">
                  <c:v>2015-2019</c:v>
                </c:pt>
                <c:pt idx="3">
                  <c:v>2020-2022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18.600000000000001</c:v>
                </c:pt>
                <c:pt idx="1">
                  <c:v>19.399999999999999</c:v>
                </c:pt>
                <c:pt idx="2">
                  <c:v>13.1</c:v>
                </c:pt>
                <c:pt idx="3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BF-4234-8D6A-E20DA5F9CD1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Otras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2005-2009</c:v>
                </c:pt>
                <c:pt idx="1">
                  <c:v>2010-2014</c:v>
                </c:pt>
                <c:pt idx="2">
                  <c:v>2015-2019</c:v>
                </c:pt>
                <c:pt idx="3">
                  <c:v>2020-2022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14.3</c:v>
                </c:pt>
                <c:pt idx="1">
                  <c:v>13.7</c:v>
                </c:pt>
                <c:pt idx="2">
                  <c:v>17.2</c:v>
                </c:pt>
                <c:pt idx="3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BF-4234-8D6A-E20DA5F9CD16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Desconocido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2005-2009</c:v>
                </c:pt>
                <c:pt idx="1">
                  <c:v>2010-2014</c:v>
                </c:pt>
                <c:pt idx="2">
                  <c:v>2015-2019</c:v>
                </c:pt>
                <c:pt idx="3">
                  <c:v>2020-2022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>
                  <c:v>19.100000000000001</c:v>
                </c:pt>
                <c:pt idx="1">
                  <c:v>14.8</c:v>
                </c:pt>
                <c:pt idx="2">
                  <c:v>17.899999999999999</c:v>
                </c:pt>
                <c:pt idx="3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BF-4234-8D6A-E20DA5F9C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5278280"/>
        <c:axId val="745284400"/>
      </c:barChart>
      <c:catAx>
        <c:axId val="74527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45284400"/>
        <c:crosses val="autoZero"/>
        <c:auto val="1"/>
        <c:lblAlgn val="ctr"/>
        <c:lblOffset val="100"/>
        <c:noMultiLvlLbl val="0"/>
      </c:catAx>
      <c:valAx>
        <c:axId val="7452844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800" b="1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1159610483472174E-2"/>
              <c:y val="0.155453104309525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4527828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30733386587547"/>
          <c:y val="1.1156223601761673E-2"/>
          <c:w val="0.63997489444254252"/>
          <c:h val="8.077853023041663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s-ES" b="1" dirty="0">
                <a:solidFill>
                  <a:schemeClr val="tx1"/>
                </a:solidFill>
              </a:rPr>
              <a:t>Donante cadáver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1480833333333314"/>
          <c:y val="0.16249775385285944"/>
          <c:w val="0.85632803030303195"/>
          <c:h val="0.61426771779980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1 año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465173437004242E-3"/>
                  <c:y val="-3.41364230257870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7A-41D2-8E31-59CDF34B7A68}"/>
                </c:ext>
              </c:extLst>
            </c:dLbl>
            <c:dLbl>
              <c:idx val="1"/>
              <c:layout>
                <c:manualLayout>
                  <c:x val="2.8232586718501991E-3"/>
                  <c:y val="-4.0343045394111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7A-41D2-8E31-59CDF34B7A68}"/>
                </c:ext>
              </c:extLst>
            </c:dLbl>
            <c:dLbl>
              <c:idx val="2"/>
              <c:layout>
                <c:manualLayout>
                  <c:x val="-2.8232586718503028E-3"/>
                  <c:y val="-4.65496677624368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7A-41D2-8E31-59CDF34B7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>
                  <c:v>95.6</c:v>
                </c:pt>
                <c:pt idx="1">
                  <c:v>91.1</c:v>
                </c:pt>
                <c:pt idx="2">
                  <c:v>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8-4142-A505-76F8E6355263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5 años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465173437003982E-3"/>
                  <c:y val="-3.1033111841624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7A-41D2-8E31-59CDF34B7A68}"/>
                </c:ext>
              </c:extLst>
            </c:dLbl>
            <c:dLbl>
              <c:idx val="1"/>
              <c:layout>
                <c:manualLayout>
                  <c:x val="5.646517343700295E-3"/>
                  <c:y val="-4.96529789465993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7A-41D2-8E31-59CDF34B7A68}"/>
                </c:ext>
              </c:extLst>
            </c:dLbl>
            <c:dLbl>
              <c:idx val="2"/>
              <c:layout>
                <c:manualLayout>
                  <c:x val="0"/>
                  <c:y val="-1.55165559208123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7A-41D2-8E31-59CDF34B7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87.5</c:v>
                </c:pt>
                <c:pt idx="1">
                  <c:v>79.900000000000006</c:v>
                </c:pt>
                <c:pt idx="2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8-4142-A505-76F8E6355263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10 años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116293359250945E-2"/>
                  <c:y val="-2.48264894732996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7A-41D2-8E31-59CDF34B7A68}"/>
                </c:ext>
              </c:extLst>
            </c:dLbl>
            <c:dLbl>
              <c:idx val="1"/>
              <c:layout>
                <c:manualLayout>
                  <c:x val="1.6939552031101091E-2"/>
                  <c:y val="-4.65496677624368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7A-41D2-8E31-59CDF34B7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Hoja1!$B$4:$D$4</c:f>
              <c:numCache>
                <c:formatCode>General</c:formatCode>
                <c:ptCount val="3"/>
                <c:pt idx="0">
                  <c:v>75.599999999999994</c:v>
                </c:pt>
                <c:pt idx="1">
                  <c:v>64.599999999999994</c:v>
                </c:pt>
                <c:pt idx="2">
                  <c:v>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D8-4142-A505-76F8E63552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81918592"/>
        <c:axId val="81944960"/>
      </c:barChart>
      <c:catAx>
        <c:axId val="8191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944960"/>
        <c:crosses val="autoZero"/>
        <c:auto val="1"/>
        <c:lblAlgn val="ctr"/>
        <c:lblOffset val="100"/>
        <c:noMultiLvlLbl val="0"/>
      </c:catAx>
      <c:valAx>
        <c:axId val="8194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9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436417991671616E-2"/>
          <c:y val="0.90817668738880319"/>
          <c:w val="0.54833129851225382"/>
          <c:h val="7.0100236443858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s-ES" b="1">
                <a:solidFill>
                  <a:schemeClr val="tx1"/>
                </a:solidFill>
              </a:rPr>
              <a:t>Donante vivo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056204545454547"/>
          <c:y val="0.15323449803149689"/>
          <c:w val="0.88198459595959589"/>
          <c:h val="0.62335357799750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1 año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41364313672019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7D-4A65-9FC8-3563FA366389}"/>
                </c:ext>
              </c:extLst>
            </c:dLbl>
            <c:dLbl>
              <c:idx val="1"/>
              <c:layout>
                <c:manualLayout>
                  <c:x val="2.8232592994715615E-3"/>
                  <c:y val="-4.65496791370935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7D-4A65-9FC8-3563FA366389}"/>
                </c:ext>
              </c:extLst>
            </c:dLbl>
            <c:dLbl>
              <c:idx val="2"/>
              <c:layout>
                <c:manualLayout>
                  <c:x val="-1.4116296497357806E-2"/>
                  <c:y val="-4.65496791370935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7D-4A65-9FC8-3563FA366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>
                  <c:v>100</c:v>
                </c:pt>
                <c:pt idx="1">
                  <c:v>97.6</c:v>
                </c:pt>
                <c:pt idx="2">
                  <c:v>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4-4422-82DF-86CA01AF7579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5 años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97</c:v>
                </c:pt>
                <c:pt idx="1">
                  <c:v>91.8</c:v>
                </c:pt>
                <c:pt idx="2">
                  <c:v>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44-4422-82DF-86CA01AF7579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10 años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Pacientes</c:v>
                </c:pt>
                <c:pt idx="1">
                  <c:v>Injerto</c:v>
                </c:pt>
                <c:pt idx="2">
                  <c:v>Injerto censurada</c:v>
                </c:pt>
              </c:strCache>
            </c:strRef>
          </c:cat>
          <c:val>
            <c:numRef>
              <c:f>Hoja1!$B$4:$D$4</c:f>
              <c:numCache>
                <c:formatCode>General</c:formatCode>
                <c:ptCount val="3"/>
                <c:pt idx="0">
                  <c:v>92.1</c:v>
                </c:pt>
                <c:pt idx="1">
                  <c:v>82.1</c:v>
                </c:pt>
                <c:pt idx="2">
                  <c:v>89.2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44-4422-82DF-86CA01AF7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81990784"/>
        <c:axId val="81992320"/>
      </c:barChart>
      <c:catAx>
        <c:axId val="8199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992320"/>
        <c:crosses val="autoZero"/>
        <c:auto val="1"/>
        <c:lblAlgn val="ctr"/>
        <c:lblOffset val="100"/>
        <c:noMultiLvlLbl val="0"/>
      </c:catAx>
      <c:valAx>
        <c:axId val="8199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99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32009585758312E-2"/>
          <c:y val="3.5914010816902757E-2"/>
          <c:w val="0.89768296625965227"/>
          <c:h val="0.8194187626886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85-45B7-BFDA-93CF959DAD9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E85-45B7-BFDA-93CF959DAD9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85-45B7-BFDA-93CF959DAD9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E85-45B7-BFDA-93CF959DAD9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85-45B7-BFDA-93CF959DAD9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E85-45B7-BFDA-93CF959DAD9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85-45B7-BFDA-93CF959DAD92}"/>
              </c:ext>
            </c:extLst>
          </c:dPt>
          <c:dLbls>
            <c:dLbl>
              <c:idx val="0"/>
              <c:layout>
                <c:manualLayout>
                  <c:x val="1.2077294685990338E-3"/>
                  <c:y val="-0.233491399656841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85-45B7-BFDA-93CF959DAD92}"/>
                </c:ext>
              </c:extLst>
            </c:dLbl>
            <c:dLbl>
              <c:idx val="1"/>
              <c:layout>
                <c:manualLayout>
                  <c:x val="0"/>
                  <c:y val="-0.227654114665420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85-45B7-BFDA-93CF959DAD92}"/>
                </c:ext>
              </c:extLst>
            </c:dLbl>
            <c:dLbl>
              <c:idx val="2"/>
              <c:layout>
                <c:manualLayout>
                  <c:x val="0"/>
                  <c:y val="-0.180955834734051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85-45B7-BFDA-93CF959DAD92}"/>
                </c:ext>
              </c:extLst>
            </c:dLbl>
            <c:dLbl>
              <c:idx val="3"/>
              <c:layout>
                <c:manualLayout>
                  <c:x val="0"/>
                  <c:y val="-3.29921509200158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85-45B7-BFDA-93CF959DAD92}"/>
                </c:ext>
              </c:extLst>
            </c:dLbl>
            <c:dLbl>
              <c:idx val="4"/>
              <c:layout>
                <c:manualLayout>
                  <c:x val="3.6231884057971015E-3"/>
                  <c:y val="-7.5087249025472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85-45B7-BFDA-93CF959DAD92}"/>
                </c:ext>
              </c:extLst>
            </c:dLbl>
            <c:dLbl>
              <c:idx val="5"/>
              <c:layout>
                <c:manualLayout>
                  <c:x val="6.038647342995169E-3"/>
                  <c:y val="-4.3080082494166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85-45B7-BFDA-93CF959DAD92}"/>
                </c:ext>
              </c:extLst>
            </c:dLbl>
            <c:dLbl>
              <c:idx val="6"/>
              <c:layout>
                <c:manualLayout>
                  <c:x val="1.2077294685990338E-3"/>
                  <c:y val="1.4847616985855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85-45B7-BFDA-93CF959DAD92}"/>
                </c:ext>
              </c:extLst>
            </c:dLbl>
            <c:dLbl>
              <c:idx val="7"/>
              <c:layout>
                <c:manualLayout>
                  <c:x val="0"/>
                  <c:y val="-6.9652139181098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E85-45B7-BFDA-93CF959DAD92}"/>
                </c:ext>
              </c:extLst>
            </c:dLbl>
            <c:dLbl>
              <c:idx val="8"/>
              <c:layout>
                <c:manualLayout>
                  <c:x val="-8.856580457753038E-17"/>
                  <c:y val="-1.1460153175873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E85-45B7-BFDA-93CF959DAD92}"/>
                </c:ext>
              </c:extLst>
            </c:dLbl>
            <c:dLbl>
              <c:idx val="9"/>
              <c:layout>
                <c:manualLayout>
                  <c:x val="1.2077294685990338E-3"/>
                  <c:y val="-1.0344174596411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E85-45B7-BFDA-93CF959DA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Edad receptor</c:v>
                </c:pt>
                <c:pt idx="1">
                  <c:v>Sexo masculino</c:v>
                </c:pt>
                <c:pt idx="2">
                  <c:v>D. Asistolia</c:v>
                </c:pt>
                <c:pt idx="3">
                  <c:v>D. Vivo</c:v>
                </c:pt>
                <c:pt idx="4">
                  <c:v>Año 1990-1994</c:v>
                </c:pt>
                <c:pt idx="5">
                  <c:v>Año 1995-1999</c:v>
                </c:pt>
                <c:pt idx="6">
                  <c:v>Año 2000-2004</c:v>
                </c:pt>
                <c:pt idx="7">
                  <c:v>Año 2005-2009</c:v>
                </c:pt>
                <c:pt idx="8">
                  <c:v>Año 2010-2014</c:v>
                </c:pt>
                <c:pt idx="9">
                  <c:v>Año 2015-2019</c:v>
                </c:pt>
                <c:pt idx="10">
                  <c:v>Año 2020-2022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1.0669999999999999</c:v>
                </c:pt>
                <c:pt idx="1">
                  <c:v>1.1200000000000001</c:v>
                </c:pt>
                <c:pt idx="2">
                  <c:v>0.83</c:v>
                </c:pt>
                <c:pt idx="3">
                  <c:v>0.48199999999999998</c:v>
                </c:pt>
                <c:pt idx="4">
                  <c:v>2.1659999999999999</c:v>
                </c:pt>
                <c:pt idx="5">
                  <c:v>1.6639999999999999</c:v>
                </c:pt>
                <c:pt idx="6">
                  <c:v>1.5009999999999999</c:v>
                </c:pt>
                <c:pt idx="7">
                  <c:v>1.1719999999999999</c:v>
                </c:pt>
                <c:pt idx="8">
                  <c:v>1.198</c:v>
                </c:pt>
                <c:pt idx="9">
                  <c:v>1.1870000000000001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5-45B7-BFDA-93CF959DA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5313000"/>
        <c:axId val="765313360"/>
      </c:barChart>
      <c:catAx>
        <c:axId val="76531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65313360"/>
        <c:crosses val="autoZero"/>
        <c:auto val="1"/>
        <c:lblAlgn val="ctr"/>
        <c:lblOffset val="100"/>
        <c:noMultiLvlLbl val="0"/>
      </c:catAx>
      <c:valAx>
        <c:axId val="76531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800" b="1">
                    <a:solidFill>
                      <a:schemeClr val="tx1"/>
                    </a:solidFill>
                  </a:rPr>
                  <a:t>HR</a:t>
                </a:r>
              </a:p>
            </c:rich>
          </c:tx>
          <c:layout>
            <c:manualLayout>
              <c:xMode val="edge"/>
              <c:yMode val="edge"/>
              <c:x val="3.201690821256039E-2"/>
              <c:y val="0.1143937795684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6531300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32009585758312E-2"/>
          <c:y val="3.5914010816902757E-2"/>
          <c:w val="0.89768296625965227"/>
          <c:h val="0.8194187626886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85-45B7-BFDA-93CF959DAD92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E85-45B7-BFDA-93CF959DAD9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85-45B7-BFDA-93CF959DAD9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E85-45B7-BFDA-93CF959DAD9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85-45B7-BFDA-93CF959DAD92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E85-45B7-BFDA-93CF959DAD9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85-45B7-BFDA-93CF959DAD92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E85-45B7-BFDA-93CF959DAD92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E85-45B7-BFDA-93CF959DAD9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E85-45B7-BFDA-93CF959DAD92}"/>
              </c:ext>
            </c:extLst>
          </c:dPt>
          <c:dLbls>
            <c:dLbl>
              <c:idx val="0"/>
              <c:layout>
                <c:manualLayout>
                  <c:x val="3.6231884057971015E-3"/>
                  <c:y val="-2.90863897065010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85-45B7-BFDA-93CF959DAD92}"/>
                </c:ext>
              </c:extLst>
            </c:dLbl>
            <c:dLbl>
              <c:idx val="1"/>
              <c:layout>
                <c:manualLayout>
                  <c:x val="-2.4154589371980896E-3"/>
                  <c:y val="-1.15128220920209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85-45B7-BFDA-93CF959DAD92}"/>
                </c:ext>
              </c:extLst>
            </c:dLbl>
            <c:dLbl>
              <c:idx val="2"/>
              <c:layout>
                <c:manualLayout>
                  <c:x val="2.4154589371980675E-3"/>
                  <c:y val="2.94362953943968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85-45B7-BFDA-93CF959DAD92}"/>
                </c:ext>
              </c:extLst>
            </c:dLbl>
            <c:dLbl>
              <c:idx val="3"/>
              <c:layout>
                <c:manualLayout>
                  <c:x val="0"/>
                  <c:y val="-3.29921509200158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85-45B7-BFDA-93CF959DAD92}"/>
                </c:ext>
              </c:extLst>
            </c:dLbl>
            <c:dLbl>
              <c:idx val="4"/>
              <c:layout>
                <c:manualLayout>
                  <c:x val="3.6231884057971015E-3"/>
                  <c:y val="-7.5087249025472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85-45B7-BFDA-93CF959DAD92}"/>
                </c:ext>
              </c:extLst>
            </c:dLbl>
            <c:dLbl>
              <c:idx val="5"/>
              <c:layout>
                <c:manualLayout>
                  <c:x val="6.038647342995169E-3"/>
                  <c:y val="-4.3080082494166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85-45B7-BFDA-93CF959DAD92}"/>
                </c:ext>
              </c:extLst>
            </c:dLbl>
            <c:dLbl>
              <c:idx val="6"/>
              <c:layout>
                <c:manualLayout>
                  <c:x val="1.2077294685990338E-3"/>
                  <c:y val="1.4847616985855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85-45B7-BFDA-93CF959DAD92}"/>
                </c:ext>
              </c:extLst>
            </c:dLbl>
            <c:dLbl>
              <c:idx val="7"/>
              <c:layout>
                <c:manualLayout>
                  <c:x val="0"/>
                  <c:y val="-6.9652139181098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E85-45B7-BFDA-93CF959DAD92}"/>
                </c:ext>
              </c:extLst>
            </c:dLbl>
            <c:dLbl>
              <c:idx val="8"/>
              <c:layout>
                <c:manualLayout>
                  <c:x val="-8.856580457753038E-17"/>
                  <c:y val="-1.1460153175873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E85-45B7-BFDA-93CF959DAD92}"/>
                </c:ext>
              </c:extLst>
            </c:dLbl>
            <c:dLbl>
              <c:idx val="9"/>
              <c:layout>
                <c:manualLayout>
                  <c:x val="1.2077294685990338E-3"/>
                  <c:y val="-1.0344174596411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E85-45B7-BFDA-93CF959DA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Edad receptor</c:v>
                </c:pt>
                <c:pt idx="1">
                  <c:v>Sexo varón</c:v>
                </c:pt>
                <c:pt idx="2">
                  <c:v>Edad Donante</c:v>
                </c:pt>
                <c:pt idx="3">
                  <c:v>Tx Anticipado</c:v>
                </c:pt>
                <c:pt idx="4">
                  <c:v>D. Asistolia</c:v>
                </c:pt>
                <c:pt idx="5">
                  <c:v>D. Vivo</c:v>
                </c:pt>
                <c:pt idx="6">
                  <c:v>Año 2000-2004</c:v>
                </c:pt>
                <c:pt idx="7">
                  <c:v>Año 2005-2009</c:v>
                </c:pt>
                <c:pt idx="8">
                  <c:v>Año 2010-2014</c:v>
                </c:pt>
                <c:pt idx="9">
                  <c:v>Año 2015-2019</c:v>
                </c:pt>
                <c:pt idx="10">
                  <c:v>Año 2020-2022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0.98299999999999998</c:v>
                </c:pt>
                <c:pt idx="1">
                  <c:v>0.86099999999999999</c:v>
                </c:pt>
                <c:pt idx="2">
                  <c:v>1.026</c:v>
                </c:pt>
                <c:pt idx="3">
                  <c:v>0.55700000000000005</c:v>
                </c:pt>
                <c:pt idx="4">
                  <c:v>1.3380000000000001</c:v>
                </c:pt>
                <c:pt idx="5">
                  <c:v>0.65200000000000002</c:v>
                </c:pt>
                <c:pt idx="6">
                  <c:v>0.97699999999999998</c:v>
                </c:pt>
                <c:pt idx="7">
                  <c:v>1.1479999999999999</c:v>
                </c:pt>
                <c:pt idx="8">
                  <c:v>1.0629999999999999</c:v>
                </c:pt>
                <c:pt idx="9">
                  <c:v>1.341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5-45B7-BFDA-93CF959DA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5313000"/>
        <c:axId val="765313360"/>
      </c:barChart>
      <c:catAx>
        <c:axId val="76531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65313360"/>
        <c:crosses val="autoZero"/>
        <c:auto val="1"/>
        <c:lblAlgn val="ctr"/>
        <c:lblOffset val="100"/>
        <c:noMultiLvlLbl val="0"/>
      </c:catAx>
      <c:valAx>
        <c:axId val="76531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800" b="1">
                    <a:solidFill>
                      <a:schemeClr val="tx1"/>
                    </a:solidFill>
                  </a:rPr>
                  <a:t>HR</a:t>
                </a:r>
              </a:p>
            </c:rich>
          </c:tx>
          <c:layout>
            <c:manualLayout>
              <c:xMode val="edge"/>
              <c:yMode val="edge"/>
              <c:x val="7.8623188405797118E-3"/>
              <c:y val="0.1287192707342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6531300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32009585758312E-2"/>
          <c:y val="3.5914010816902757E-2"/>
          <c:w val="0.89768296625965227"/>
          <c:h val="0.8194187626886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85-45B7-BFDA-93CF959DAD92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E85-45B7-BFDA-93CF959DAD9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85-45B7-BFDA-93CF959DAD9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E85-45B7-BFDA-93CF959DAD9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85-45B7-BFDA-93CF959DAD9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E85-45B7-BFDA-93CF959DAD9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85-45B7-BFDA-93CF959DAD92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E85-45B7-BFDA-93CF959DAD92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E85-45B7-BFDA-93CF959DAD92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E85-45B7-BFDA-93CF959DAD92}"/>
              </c:ext>
            </c:extLst>
          </c:dPt>
          <c:dLbls>
            <c:dLbl>
              <c:idx val="0"/>
              <c:layout>
                <c:manualLayout>
                  <c:x val="-2.4154589371980896E-3"/>
                  <c:y val="-1.15128220920209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85-45B7-BFDA-93CF959DAD92}"/>
                </c:ext>
              </c:extLst>
            </c:dLbl>
            <c:dLbl>
              <c:idx val="1"/>
              <c:layout>
                <c:manualLayout>
                  <c:x val="0"/>
                  <c:y val="-3.29921509200158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85-45B7-BFDA-93CF959DAD92}"/>
                </c:ext>
              </c:extLst>
            </c:dLbl>
            <c:dLbl>
              <c:idx val="2"/>
              <c:layout>
                <c:manualLayout>
                  <c:x val="3.6231884057971015E-3"/>
                  <c:y val="-7.5087249025472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85-45B7-BFDA-93CF959DAD92}"/>
                </c:ext>
              </c:extLst>
            </c:dLbl>
            <c:dLbl>
              <c:idx val="3"/>
              <c:layout>
                <c:manualLayout>
                  <c:x val="6.038647342995169E-3"/>
                  <c:y val="-4.3080082494166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85-45B7-BFDA-93CF959DAD92}"/>
                </c:ext>
              </c:extLst>
            </c:dLbl>
            <c:dLbl>
              <c:idx val="4"/>
              <c:layout>
                <c:manualLayout>
                  <c:x val="0"/>
                  <c:y val="1.2186689461296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85-45B7-BFDA-93CF959DAD92}"/>
                </c:ext>
              </c:extLst>
            </c:dLbl>
            <c:dLbl>
              <c:idx val="5"/>
              <c:layout>
                <c:manualLayout>
                  <c:x val="3.6231884057971015E-3"/>
                  <c:y val="-8.25876687460226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85-45B7-BFDA-93CF959DAD92}"/>
                </c:ext>
              </c:extLst>
            </c:dLbl>
            <c:dLbl>
              <c:idx val="6"/>
              <c:layout>
                <c:manualLayout>
                  <c:x val="1.2077294685990338E-3"/>
                  <c:y val="1.4847616985855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85-45B7-BFDA-93CF959DAD92}"/>
                </c:ext>
              </c:extLst>
            </c:dLbl>
            <c:dLbl>
              <c:idx val="7"/>
              <c:layout>
                <c:manualLayout>
                  <c:x val="0"/>
                  <c:y val="-6.9652139181098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E85-45B7-BFDA-93CF959DAD92}"/>
                </c:ext>
              </c:extLst>
            </c:dLbl>
            <c:dLbl>
              <c:idx val="8"/>
              <c:layout>
                <c:manualLayout>
                  <c:x val="-8.856580457753038E-17"/>
                  <c:y val="-1.1460153175873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E85-45B7-BFDA-93CF959DAD92}"/>
                </c:ext>
              </c:extLst>
            </c:dLbl>
            <c:dLbl>
              <c:idx val="9"/>
              <c:layout>
                <c:manualLayout>
                  <c:x val="1.2077294685990338E-3"/>
                  <c:y val="-1.0344174596411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E85-45B7-BFDA-93CF959DA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Sexo varón</c:v>
                </c:pt>
                <c:pt idx="1">
                  <c:v>Tx Anticipado</c:v>
                </c:pt>
                <c:pt idx="2">
                  <c:v>D. Asistolia</c:v>
                </c:pt>
                <c:pt idx="3">
                  <c:v>D. Vivo</c:v>
                </c:pt>
                <c:pt idx="4">
                  <c:v>Año 1990-1994</c:v>
                </c:pt>
                <c:pt idx="5">
                  <c:v>Año 1995-1999</c:v>
                </c:pt>
                <c:pt idx="6">
                  <c:v>Año 2000-2004</c:v>
                </c:pt>
                <c:pt idx="7">
                  <c:v>Año 2005-2009</c:v>
                </c:pt>
                <c:pt idx="8">
                  <c:v>Año 2010-2014</c:v>
                </c:pt>
                <c:pt idx="9">
                  <c:v>Año 2015-2019</c:v>
                </c:pt>
                <c:pt idx="10">
                  <c:v>Año 2020-2022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0.90400000000000003</c:v>
                </c:pt>
                <c:pt idx="1">
                  <c:v>0.54</c:v>
                </c:pt>
                <c:pt idx="2">
                  <c:v>1.2969999999999999</c:v>
                </c:pt>
                <c:pt idx="3">
                  <c:v>0.80900000000000005</c:v>
                </c:pt>
                <c:pt idx="4">
                  <c:v>2.3740000000000001</c:v>
                </c:pt>
                <c:pt idx="5">
                  <c:v>2.0390000000000001</c:v>
                </c:pt>
                <c:pt idx="6">
                  <c:v>1.663</c:v>
                </c:pt>
                <c:pt idx="7">
                  <c:v>1.1850000000000001</c:v>
                </c:pt>
                <c:pt idx="8">
                  <c:v>1.157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5-45B7-BFDA-93CF959DA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5313000"/>
        <c:axId val="765313360"/>
      </c:barChart>
      <c:catAx>
        <c:axId val="76531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65313360"/>
        <c:crosses val="autoZero"/>
        <c:auto val="1"/>
        <c:lblAlgn val="ctr"/>
        <c:lblOffset val="100"/>
        <c:noMultiLvlLbl val="0"/>
      </c:catAx>
      <c:valAx>
        <c:axId val="76531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800" b="1">
                    <a:solidFill>
                      <a:schemeClr val="tx1"/>
                    </a:solidFill>
                  </a:rPr>
                  <a:t>HR</a:t>
                </a:r>
              </a:p>
            </c:rich>
          </c:tx>
          <c:layout>
            <c:manualLayout>
              <c:xMode val="edge"/>
              <c:yMode val="edge"/>
              <c:x val="7.8623188405797118E-3"/>
              <c:y val="0.1287192707342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6531300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685440544561224E-2"/>
          <c:y val="3.3225730461277228E-3"/>
          <c:w val="0.97731458826122886"/>
          <c:h val="0.9966774144842400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11-44CC-BD48-E66A43819A4F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11-44CC-BD48-E66A43819A4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11-44CC-BD48-E66A43819A4F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11-44CC-BD48-E66A43819A4F}"/>
              </c:ext>
            </c:extLst>
          </c:dPt>
          <c:dPt>
            <c:idx val="4"/>
            <c:bubble3D val="0"/>
            <c:explosion val="16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A85-4BBD-A706-5A7B489726F8}"/>
              </c:ext>
            </c:extLst>
          </c:dPt>
          <c:dLbls>
            <c:dLbl>
              <c:idx val="0"/>
              <c:layout>
                <c:manualLayout>
                  <c:x val="-0.25048385095011833"/>
                  <c:y val="0.12015340528142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11-44CC-BD48-E66A43819A4F}"/>
                </c:ext>
              </c:extLst>
            </c:dLbl>
            <c:dLbl>
              <c:idx val="1"/>
              <c:layout>
                <c:manualLayout>
                  <c:x val="8.8750112721827732E-3"/>
                  <c:y val="6.7613779035301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11-44CC-BD48-E66A43819A4F}"/>
                </c:ext>
              </c:extLst>
            </c:dLbl>
            <c:dLbl>
              <c:idx val="2"/>
              <c:layout>
                <c:manualLayout>
                  <c:x val="0.28287378788306283"/>
                  <c:y val="-0.10793663942510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11-44CC-BD48-E66A43819A4F}"/>
                </c:ext>
              </c:extLst>
            </c:dLbl>
            <c:dLbl>
              <c:idx val="3"/>
              <c:layout>
                <c:manualLayout>
                  <c:x val="-7.8432262065661368E-2"/>
                  <c:y val="-9.0451129571288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11-44CC-BD48-E66A43819A4F}"/>
                </c:ext>
              </c:extLst>
            </c:dLbl>
            <c:dLbl>
              <c:idx val="4"/>
              <c:layout>
                <c:manualLayout>
                  <c:x val="7.419539667110546E-2"/>
                  <c:y val="-8.131748369777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85-4BBD-A706-5A7B48972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Hoja1!$A$2:$A$6</c:f>
              <c:numCache>
                <c:formatCode>General</c:formatCode>
                <c:ptCount val="5"/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295</c:v>
                </c:pt>
                <c:pt idx="1">
                  <c:v>2</c:v>
                </c:pt>
                <c:pt idx="2">
                  <c:v>209</c:v>
                </c:pt>
                <c:pt idx="3">
                  <c:v>4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11-44CC-BD48-E66A43819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7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738940005750393E-2"/>
          <c:y val="3.5222755566272676E-2"/>
          <c:w val="0.94526098998624475"/>
          <c:h val="0.921027085377313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80-4C5E-939A-0B0BC03374C3}"/>
              </c:ext>
            </c:extLst>
          </c:dPt>
          <c:dLbls>
            <c:dLbl>
              <c:idx val="0"/>
              <c:layout>
                <c:manualLayout>
                  <c:x val="-0.16844168076657706"/>
                  <c:y val="-0.481890722799802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80-4C5E-939A-0B0BC0337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</c:f>
              <c:strCache>
                <c:ptCount val="1"/>
                <c:pt idx="0">
                  <c:v>Padre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0-4C5E-939A-0B0BC0337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7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58808436704846"/>
          <c:y val="8.8544997727211694E-2"/>
          <c:w val="0.82515824715096497"/>
          <c:h val="0.8040598338902605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D8-400E-B6F8-C50E6594C88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D8-400E-B6F8-C50E6594C881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7D8-400E-B6F8-C50E6594C88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7D8-400E-B6F8-C50E6594C88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D8-400E-B6F8-C50E6594C881}"/>
              </c:ext>
            </c:extLst>
          </c:dPt>
          <c:dPt>
            <c:idx val="5"/>
            <c:bubble3D val="0"/>
            <c:explosion val="31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D8-400E-B6F8-C50E6594C881}"/>
              </c:ext>
            </c:extLst>
          </c:dPt>
          <c:dLbls>
            <c:dLbl>
              <c:idx val="0"/>
              <c:layout>
                <c:manualLayout>
                  <c:x val="-8.8046033978103747E-2"/>
                  <c:y val="0.15040736124801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8-400E-B6F8-C50E6594C881}"/>
                </c:ext>
              </c:extLst>
            </c:dLbl>
            <c:dLbl>
              <c:idx val="1"/>
              <c:layout>
                <c:manualLayout>
                  <c:x val="-0.15681012138146114"/>
                  <c:y val="-0.19441540602343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8-400E-B6F8-C50E6594C881}"/>
                </c:ext>
              </c:extLst>
            </c:dLbl>
            <c:dLbl>
              <c:idx val="2"/>
              <c:layout>
                <c:manualLayout>
                  <c:x val="0.10280583236428981"/>
                  <c:y val="-0.18003367904250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D8-400E-B6F8-C50E6594C881}"/>
                </c:ext>
              </c:extLst>
            </c:dLbl>
            <c:dLbl>
              <c:idx val="3"/>
              <c:layout>
                <c:manualLayout>
                  <c:x val="-9.9904060156375846E-2"/>
                  <c:y val="8.809914330303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D8-400E-B6F8-C50E6594C881}"/>
                </c:ext>
              </c:extLst>
            </c:dLbl>
            <c:dLbl>
              <c:idx val="4"/>
              <c:layout>
                <c:manualLayout>
                  <c:x val="-9.7151333520959282E-2"/>
                  <c:y val="6.756174076685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8-400E-B6F8-C50E6594C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Padres</c:v>
                </c:pt>
                <c:pt idx="1">
                  <c:v>Pareja</c:v>
                </c:pt>
                <c:pt idx="2">
                  <c:v>Hermano/a</c:v>
                </c:pt>
                <c:pt idx="3">
                  <c:v>Tío/a</c:v>
                </c:pt>
                <c:pt idx="4">
                  <c:v>NO relacionado</c:v>
                </c:pt>
                <c:pt idx="5">
                  <c:v>Cruzado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8</c:v>
                </c:pt>
                <c:pt idx="1">
                  <c:v>13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D8-400E-B6F8-C50E6594C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4BB-46ED-81C7-5507D1A799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4BB-46ED-81C7-5507D1A799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4BB-46ED-81C7-5507D1A799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4BB-46ED-81C7-5507D1A799C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4BB-46ED-81C7-5507D1A799C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4BB-46ED-81C7-5507D1A799C0}"/>
              </c:ext>
            </c:extLst>
          </c:dPt>
          <c:dLbls>
            <c:dLbl>
              <c:idx val="4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4BB-46ED-81C7-5507D1A79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V. Rocío (adulto)</c:v>
                </c:pt>
                <c:pt idx="1">
                  <c:v>H. Carlos Haya</c:v>
                </c:pt>
                <c:pt idx="2">
                  <c:v>Puerta del Mar</c:v>
                </c:pt>
                <c:pt idx="3">
                  <c:v>Virgen de las Nieves</c:v>
                </c:pt>
                <c:pt idx="4">
                  <c:v>Reina Sofía</c:v>
                </c:pt>
                <c:pt idx="5">
                  <c:v>V. Rocío (infantil)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199</c:v>
                </c:pt>
                <c:pt idx="1">
                  <c:v>191</c:v>
                </c:pt>
                <c:pt idx="2">
                  <c:v>136</c:v>
                </c:pt>
                <c:pt idx="3">
                  <c:v>127</c:v>
                </c:pt>
                <c:pt idx="4">
                  <c:v>72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4BB-46ED-81C7-5507D1A799C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V. Rocío (adulto)</c:v>
                </c:pt>
                <c:pt idx="1">
                  <c:v>H. Carlos Haya</c:v>
                </c:pt>
                <c:pt idx="2">
                  <c:v>Puerta del Mar</c:v>
                </c:pt>
                <c:pt idx="3">
                  <c:v>Virgen de las Nieves</c:v>
                </c:pt>
                <c:pt idx="4">
                  <c:v>Reina Sofía</c:v>
                </c:pt>
                <c:pt idx="5">
                  <c:v>V. Rocío (infantil)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D-467B-4CF4-8E95-E58704F0F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7"/>
        <c:axId val="87372928"/>
        <c:axId val="87374464"/>
      </c:barChart>
      <c:catAx>
        <c:axId val="8737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87374464"/>
        <c:crosses val="autoZero"/>
        <c:auto val="1"/>
        <c:lblAlgn val="ctr"/>
        <c:lblOffset val="100"/>
        <c:noMultiLvlLbl val="0"/>
      </c:catAx>
      <c:valAx>
        <c:axId val="8737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8737292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Resto D.Vivo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Hoja1!$B$2:$B$15</c:f>
              <c:numCache>
                <c:formatCode>General</c:formatCode>
                <c:ptCount val="14"/>
                <c:pt idx="0">
                  <c:v>40</c:v>
                </c:pt>
                <c:pt idx="1">
                  <c:v>34</c:v>
                </c:pt>
                <c:pt idx="2">
                  <c:v>49</c:v>
                </c:pt>
                <c:pt idx="3">
                  <c:v>63</c:v>
                </c:pt>
                <c:pt idx="4">
                  <c:v>51</c:v>
                </c:pt>
                <c:pt idx="5">
                  <c:v>53</c:v>
                </c:pt>
                <c:pt idx="6">
                  <c:v>53</c:v>
                </c:pt>
                <c:pt idx="7">
                  <c:v>44</c:v>
                </c:pt>
                <c:pt idx="8">
                  <c:v>45</c:v>
                </c:pt>
                <c:pt idx="9">
                  <c:v>39</c:v>
                </c:pt>
                <c:pt idx="10">
                  <c:v>31</c:v>
                </c:pt>
                <c:pt idx="11">
                  <c:v>27</c:v>
                </c:pt>
                <c:pt idx="12">
                  <c:v>38</c:v>
                </c:pt>
                <c:pt idx="1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1-49CA-8FA0-8EDBCB96C6F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D. Cruzado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944534001666E-17"/>
                  <c:y val="-6.734478386146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61-49CA-8FA0-8EDBCB96C6F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1.6331018518518519E-2"/>
                      <c:h val="6.32199158499528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661-49CA-8FA0-8EDBCB96C6F8}"/>
                </c:ext>
              </c:extLst>
            </c:dLbl>
            <c:dLbl>
              <c:idx val="2"/>
              <c:layout>
                <c:manualLayout>
                  <c:x val="0"/>
                  <c:y val="-8.418097982683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61-49CA-8FA0-8EDBCB96C6F8}"/>
                </c:ext>
              </c:extLst>
            </c:dLbl>
            <c:dLbl>
              <c:idx val="3"/>
              <c:layout>
                <c:manualLayout>
                  <c:x val="-4.2437781360066642E-17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61-49CA-8FA0-8EDBCB96C6F8}"/>
                </c:ext>
              </c:extLst>
            </c:dLbl>
            <c:dLbl>
              <c:idx val="4"/>
              <c:layout>
                <c:manualLayout>
                  <c:x val="-4.2437781360066642E-17"/>
                  <c:y val="-9.821114313130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61-49CA-8FA0-8EDBCB96C6F8}"/>
                </c:ext>
              </c:extLst>
            </c:dLbl>
            <c:dLbl>
              <c:idx val="5"/>
              <c:layout>
                <c:manualLayout>
                  <c:x val="0"/>
                  <c:y val="-0.112241306435779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61-49CA-8FA0-8EDBCB96C6F8}"/>
                </c:ext>
              </c:extLst>
            </c:dLbl>
            <c:dLbl>
              <c:idx val="6"/>
              <c:layout>
                <c:manualLayout>
                  <c:x val="0"/>
                  <c:y val="-8.4180979826834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61-49CA-8FA0-8EDBCB96C6F8}"/>
                </c:ext>
              </c:extLst>
            </c:dLbl>
            <c:dLbl>
              <c:idx val="7"/>
              <c:layout>
                <c:manualLayout>
                  <c:x val="0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61-49CA-8FA0-8EDBCB96C6F8}"/>
                </c:ext>
              </c:extLst>
            </c:dLbl>
            <c:dLbl>
              <c:idx val="8"/>
              <c:layout>
                <c:manualLayout>
                  <c:x val="-8.4875562720133283E-17"/>
                  <c:y val="-6.45387512005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61-49CA-8FA0-8EDBCB96C6F8}"/>
                </c:ext>
              </c:extLst>
            </c:dLbl>
            <c:dLbl>
              <c:idx val="9"/>
              <c:layout>
                <c:manualLayout>
                  <c:x val="0"/>
                  <c:y val="-6.7344783861467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61-49CA-8FA0-8EDBCB96C6F8}"/>
                </c:ext>
              </c:extLst>
            </c:dLbl>
            <c:dLbl>
              <c:idx val="10"/>
              <c:layout>
                <c:manualLayout>
                  <c:x val="-8.4875562720133283E-17"/>
                  <c:y val="-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661-49CA-8FA0-8EDBCB96C6F8}"/>
                </c:ext>
              </c:extLst>
            </c:dLbl>
            <c:dLbl>
              <c:idx val="11"/>
              <c:layout>
                <c:manualLayout>
                  <c:x val="-1.6975112544026657E-16"/>
                  <c:y val="-6.4538751200573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61-49CA-8FA0-8EDBCB96C6F8}"/>
                </c:ext>
              </c:extLst>
            </c:dLbl>
            <c:dLbl>
              <c:idx val="12"/>
              <c:layout>
                <c:manualLayout>
                  <c:x val="0"/>
                  <c:y val="-6.734467338774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331018518518519E-2"/>
                      <c:h val="6.32199158499528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8661-49CA-8FA0-8EDBCB96C6F8}"/>
                </c:ext>
              </c:extLst>
            </c:dLbl>
            <c:dLbl>
              <c:idx val="13"/>
              <c:layout>
                <c:manualLayout>
                  <c:x val="0"/>
                  <c:y val="-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661-49CA-8FA0-8EDBCB96C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Hoja1!$C$2:$C$15</c:f>
              <c:numCache>
                <c:formatCode>General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7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5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1-49CA-8FA0-8EDBCB96C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42259744"/>
        <c:axId val="742262624"/>
      </c:barChart>
      <c:catAx>
        <c:axId val="7422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42262624"/>
        <c:crosses val="autoZero"/>
        <c:auto val="1"/>
        <c:lblAlgn val="ctr"/>
        <c:lblOffset val="100"/>
        <c:noMultiLvlLbl val="0"/>
      </c:catAx>
      <c:valAx>
        <c:axId val="74226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4225974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03696412948383"/>
          <c:y val="6.4289301525443251E-2"/>
          <c:w val="0.30070884368620587"/>
          <c:h val="7.788198887176055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61527337298894E-2"/>
          <c:y val="5.5319350018722332E-2"/>
          <c:w val="0.89101280996789256"/>
          <c:h val="0.80644797250711164"/>
        </c:manualLayout>
      </c:layout>
      <c:area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D. ME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Hoja1!$B$2:$B$18</c:f>
              <c:numCache>
                <c:formatCode>General</c:formatCode>
                <c:ptCount val="17"/>
                <c:pt idx="0">
                  <c:v>351</c:v>
                </c:pt>
                <c:pt idx="1">
                  <c:v>308</c:v>
                </c:pt>
                <c:pt idx="2">
                  <c:v>323</c:v>
                </c:pt>
                <c:pt idx="3">
                  <c:v>332</c:v>
                </c:pt>
                <c:pt idx="4">
                  <c:v>284</c:v>
                </c:pt>
                <c:pt idx="5">
                  <c:v>345</c:v>
                </c:pt>
                <c:pt idx="6">
                  <c:v>349</c:v>
                </c:pt>
                <c:pt idx="7">
                  <c:v>315</c:v>
                </c:pt>
                <c:pt idx="8">
                  <c:v>321</c:v>
                </c:pt>
                <c:pt idx="9">
                  <c:v>285</c:v>
                </c:pt>
                <c:pt idx="10">
                  <c:v>314</c:v>
                </c:pt>
                <c:pt idx="11">
                  <c:v>396</c:v>
                </c:pt>
                <c:pt idx="12">
                  <c:v>384</c:v>
                </c:pt>
                <c:pt idx="13">
                  <c:v>332</c:v>
                </c:pt>
                <c:pt idx="14">
                  <c:v>254</c:v>
                </c:pt>
                <c:pt idx="15">
                  <c:v>269</c:v>
                </c:pt>
                <c:pt idx="16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7-4775-BDAE-CE6AD5017B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D. ASISTOLIA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dLbls>
            <c:dLbl>
              <c:idx val="16"/>
              <c:layout>
                <c:manualLayout>
                  <c:x val="-5.2479853882865446E-3"/>
                  <c:y val="-1.240574563806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F7-4BCC-94AC-4138ED1BD1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18</c:v>
                </c:pt>
                <c:pt idx="6">
                  <c:v>34</c:v>
                </c:pt>
                <c:pt idx="7">
                  <c:v>30</c:v>
                </c:pt>
                <c:pt idx="8">
                  <c:v>65</c:v>
                </c:pt>
                <c:pt idx="9">
                  <c:v>96</c:v>
                </c:pt>
                <c:pt idx="10">
                  <c:v>161</c:v>
                </c:pt>
                <c:pt idx="11">
                  <c:v>146</c:v>
                </c:pt>
                <c:pt idx="12">
                  <c:v>165</c:v>
                </c:pt>
                <c:pt idx="13">
                  <c:v>194</c:v>
                </c:pt>
                <c:pt idx="14">
                  <c:v>117</c:v>
                </c:pt>
                <c:pt idx="15">
                  <c:v>161</c:v>
                </c:pt>
                <c:pt idx="16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77-4775-BDAE-CE6AD5017B4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D. VIVO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</c:spPr>
          <c:dLbls>
            <c:dLbl>
              <c:idx val="1"/>
              <c:layout>
                <c:manualLayout>
                  <c:x val="-2.623992694143176E-3"/>
                  <c:y val="-6.202872819030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F7-4BCC-94AC-4138ED1BD178}"/>
                </c:ext>
              </c:extLst>
            </c:dLbl>
            <c:dLbl>
              <c:idx val="2"/>
              <c:layout>
                <c:manualLayout>
                  <c:x val="5.247985388286352E-3"/>
                  <c:y val="-4.217953516940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F7-4BCC-94AC-4138ED1BD178}"/>
                </c:ext>
              </c:extLst>
            </c:dLbl>
            <c:dLbl>
              <c:idx val="3"/>
              <c:layout>
                <c:manualLayout>
                  <c:x val="2.623992694143176E-3"/>
                  <c:y val="-7.6915622955982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815911416486008E-2"/>
                      <c:h val="0.12151437620785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5F7-4BCC-94AC-4138ED1BD178}"/>
                </c:ext>
              </c:extLst>
            </c:dLbl>
            <c:dLbl>
              <c:idx val="4"/>
              <c:layout>
                <c:manualLayout>
                  <c:x val="-3.9359890412147642E-3"/>
                  <c:y val="-7.691562295598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F7-4BCC-94AC-4138ED1BD178}"/>
                </c:ext>
              </c:extLst>
            </c:dLbl>
            <c:dLbl>
              <c:idx val="5"/>
              <c:layout>
                <c:manualLayout>
                  <c:x val="-6.5599817353579884E-3"/>
                  <c:y val="-6.6991026445533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F7-4BCC-94AC-4138ED1BD178}"/>
                </c:ext>
              </c:extLst>
            </c:dLbl>
            <c:dLbl>
              <c:idx val="6"/>
              <c:layout>
                <c:manualLayout>
                  <c:x val="2.623992694143176E-3"/>
                  <c:y val="-5.7066429935083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F7-4BCC-94AC-4138ED1BD178}"/>
                </c:ext>
              </c:extLst>
            </c:dLbl>
            <c:dLbl>
              <c:idx val="7"/>
              <c:layout>
                <c:manualLayout>
                  <c:x val="2.623992694143176E-3"/>
                  <c:y val="-6.947217557314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F7-4BCC-94AC-4138ED1BD178}"/>
                </c:ext>
              </c:extLst>
            </c:dLbl>
            <c:dLbl>
              <c:idx val="13"/>
              <c:layout>
                <c:manualLayout>
                  <c:x val="1.1807967123644196E-2"/>
                  <c:y val="-4.714183342463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F7-4BCC-94AC-4138ED1BD178}"/>
                </c:ext>
              </c:extLst>
            </c:dLbl>
            <c:dLbl>
              <c:idx val="14"/>
              <c:layout>
                <c:manualLayout>
                  <c:x val="7.8719780824295284E-3"/>
                  <c:y val="-6.94721755731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F7-4BCC-94AC-4138ED1BD178}"/>
                </c:ext>
              </c:extLst>
            </c:dLbl>
            <c:dLbl>
              <c:idx val="15"/>
              <c:layout>
                <c:manualLayout>
                  <c:x val="-9.1839744295011162E-3"/>
                  <c:y val="-4.714183342463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F7-4BCC-94AC-4138ED1BD178}"/>
                </c:ext>
              </c:extLst>
            </c:dLbl>
            <c:dLbl>
              <c:idx val="16"/>
              <c:layout>
                <c:manualLayout>
                  <c:x val="-9.1839744295011162E-3"/>
                  <c:y val="-1.984919302089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F7-4BCC-94AC-4138ED1BD1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Hoja1!$D$2:$D$18</c:f>
              <c:numCache>
                <c:formatCode>General</c:formatCode>
                <c:ptCount val="17"/>
                <c:pt idx="0">
                  <c:v>7</c:v>
                </c:pt>
                <c:pt idx="1">
                  <c:v>24</c:v>
                </c:pt>
                <c:pt idx="2">
                  <c:v>23</c:v>
                </c:pt>
                <c:pt idx="3">
                  <c:v>40</c:v>
                </c:pt>
                <c:pt idx="4">
                  <c:v>31</c:v>
                </c:pt>
                <c:pt idx="5">
                  <c:v>46</c:v>
                </c:pt>
                <c:pt idx="6">
                  <c:v>65</c:v>
                </c:pt>
                <c:pt idx="7">
                  <c:v>52</c:v>
                </c:pt>
                <c:pt idx="8">
                  <c:v>61</c:v>
                </c:pt>
                <c:pt idx="9">
                  <c:v>56</c:v>
                </c:pt>
                <c:pt idx="10">
                  <c:v>43</c:v>
                </c:pt>
                <c:pt idx="11">
                  <c:v>44</c:v>
                </c:pt>
                <c:pt idx="12">
                  <c:v>40</c:v>
                </c:pt>
                <c:pt idx="13">
                  <c:v>33</c:v>
                </c:pt>
                <c:pt idx="14">
                  <c:v>22</c:v>
                </c:pt>
                <c:pt idx="15">
                  <c:v>39</c:v>
                </c:pt>
                <c:pt idx="1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77-4775-BDAE-CE6AD5017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80160"/>
        <c:axId val="88381696"/>
      </c:areaChart>
      <c:catAx>
        <c:axId val="8838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_tradnl" sz="1200" b="1"/>
            </a:pPr>
            <a:endParaRPr lang="es-ES"/>
          </a:p>
        </c:txPr>
        <c:crossAx val="88381696"/>
        <c:crosses val="autoZero"/>
        <c:auto val="1"/>
        <c:lblAlgn val="ctr"/>
        <c:lblOffset val="100"/>
        <c:noMultiLvlLbl val="0"/>
      </c:catAx>
      <c:valAx>
        <c:axId val="88381696"/>
        <c:scaling>
          <c:orientation val="minMax"/>
          <c:max val="6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_tradnl" sz="1400" b="1"/>
            </a:pPr>
            <a:endParaRPr lang="es-ES"/>
          </a:p>
        </c:txPr>
        <c:crossAx val="88380160"/>
        <c:crosses val="autoZero"/>
        <c:crossBetween val="midCat"/>
      </c:valAx>
      <c:spPr>
        <a:ln>
          <a:solidFill>
            <a:srgbClr val="009900"/>
          </a:solidFill>
        </a:ln>
      </c:spPr>
    </c:plotArea>
    <c:legend>
      <c:legendPos val="t"/>
      <c:layout>
        <c:manualLayout>
          <c:xMode val="edge"/>
          <c:yMode val="edge"/>
          <c:x val="8.1563342390499144E-2"/>
          <c:y val="7.0901538180558069E-2"/>
          <c:w val="0.70465314852824268"/>
          <c:h val="6.8864782452063039E-2"/>
        </c:manualLayout>
      </c:layout>
      <c:overlay val="0"/>
      <c:txPr>
        <a:bodyPr/>
        <a:lstStyle/>
        <a:p>
          <a:pPr>
            <a:defRPr lang="es-ES_tradnl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08140-69CA-472F-8753-59D1D67DC0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0227A-1A64-4D05-8EC2-BBD716F47D9F}">
      <dgm:prSet/>
      <dgm:spPr/>
      <dgm:t>
        <a:bodyPr/>
        <a:lstStyle/>
        <a:p>
          <a:r>
            <a:rPr lang="en-US" b="1"/>
            <a:t>Actividad trasplantadora 2022</a:t>
          </a:r>
          <a:endParaRPr lang="en-US"/>
        </a:p>
      </dgm:t>
    </dgm:pt>
    <dgm:pt modelId="{DAEB1791-045C-42EF-BB2A-C4B8EA24BD68}" type="parTrans" cxnId="{6EC29699-C379-4AEB-8634-1122D4C3FA44}">
      <dgm:prSet/>
      <dgm:spPr/>
      <dgm:t>
        <a:bodyPr/>
        <a:lstStyle/>
        <a:p>
          <a:endParaRPr lang="en-US"/>
        </a:p>
      </dgm:t>
    </dgm:pt>
    <dgm:pt modelId="{CCA78DF7-CDC7-4766-B7C9-B3A3B8A4EE64}" type="sibTrans" cxnId="{6EC29699-C379-4AEB-8634-1122D4C3FA44}">
      <dgm:prSet/>
      <dgm:spPr/>
      <dgm:t>
        <a:bodyPr/>
        <a:lstStyle/>
        <a:p>
          <a:endParaRPr lang="en-US"/>
        </a:p>
      </dgm:t>
    </dgm:pt>
    <dgm:pt modelId="{E89B8ED7-3C37-40BE-B2DC-E7E26172506A}">
      <dgm:prSet/>
      <dgm:spPr/>
      <dgm:t>
        <a:bodyPr/>
        <a:lstStyle/>
        <a:p>
          <a:r>
            <a:rPr lang="en-US" b="1"/>
            <a:t>Características demográficas 2022</a:t>
          </a:r>
          <a:endParaRPr lang="en-US"/>
        </a:p>
      </dgm:t>
    </dgm:pt>
    <dgm:pt modelId="{8A14F72A-CFEC-4466-995B-E9845171300C}" type="parTrans" cxnId="{0DB334AF-5489-4887-A564-928891AAE0EA}">
      <dgm:prSet/>
      <dgm:spPr/>
      <dgm:t>
        <a:bodyPr/>
        <a:lstStyle/>
        <a:p>
          <a:endParaRPr lang="en-US"/>
        </a:p>
      </dgm:t>
    </dgm:pt>
    <dgm:pt modelId="{B804348D-80E0-42C2-B0D1-32B0BF61DB88}" type="sibTrans" cxnId="{0DB334AF-5489-4887-A564-928891AAE0EA}">
      <dgm:prSet/>
      <dgm:spPr/>
      <dgm:t>
        <a:bodyPr/>
        <a:lstStyle/>
        <a:p>
          <a:endParaRPr lang="en-US"/>
        </a:p>
      </dgm:t>
    </dgm:pt>
    <dgm:pt modelId="{A303CB45-3F7C-4C53-8476-DBA47040F162}">
      <dgm:prSet/>
      <dgm:spPr/>
      <dgm:t>
        <a:bodyPr/>
        <a:lstStyle/>
        <a:p>
          <a:r>
            <a:rPr lang="en-US" b="1"/>
            <a:t>Supervivencia del paciente y del injerto 2022</a:t>
          </a:r>
          <a:endParaRPr lang="en-US"/>
        </a:p>
      </dgm:t>
    </dgm:pt>
    <dgm:pt modelId="{C6FCB122-21BE-451F-8822-EBD3F17FD720}" type="parTrans" cxnId="{259E1B32-468C-4EDA-A62C-07A09A3115CC}">
      <dgm:prSet/>
      <dgm:spPr/>
      <dgm:t>
        <a:bodyPr/>
        <a:lstStyle/>
        <a:p>
          <a:endParaRPr lang="en-US"/>
        </a:p>
      </dgm:t>
    </dgm:pt>
    <dgm:pt modelId="{7FCA3511-6DB0-4DD9-963B-B7FD72277471}" type="sibTrans" cxnId="{259E1B32-468C-4EDA-A62C-07A09A3115CC}">
      <dgm:prSet/>
      <dgm:spPr/>
      <dgm:t>
        <a:bodyPr/>
        <a:lstStyle/>
        <a:p>
          <a:endParaRPr lang="en-US"/>
        </a:p>
      </dgm:t>
    </dgm:pt>
    <dgm:pt modelId="{98D2E760-AA99-4779-98CB-AD96E3FFAA1C}" type="pres">
      <dgm:prSet presAssocID="{C3008140-69CA-472F-8753-59D1D67DC0AD}" presName="linear" presStyleCnt="0">
        <dgm:presLayoutVars>
          <dgm:dir/>
          <dgm:animLvl val="lvl"/>
          <dgm:resizeHandles val="exact"/>
        </dgm:presLayoutVars>
      </dgm:prSet>
      <dgm:spPr/>
    </dgm:pt>
    <dgm:pt modelId="{9E8D971F-6452-40DE-8EDA-5640FFBB8E74}" type="pres">
      <dgm:prSet presAssocID="{A7C0227A-1A64-4D05-8EC2-BBD716F47D9F}" presName="parentLin" presStyleCnt="0"/>
      <dgm:spPr/>
    </dgm:pt>
    <dgm:pt modelId="{DCB5ADAC-E439-4F91-AD16-B851E5A9F193}" type="pres">
      <dgm:prSet presAssocID="{A7C0227A-1A64-4D05-8EC2-BBD716F47D9F}" presName="parentLeftMargin" presStyleLbl="node1" presStyleIdx="0" presStyleCnt="3"/>
      <dgm:spPr/>
    </dgm:pt>
    <dgm:pt modelId="{40D73193-141B-4D09-B631-FFB4D311EFA5}" type="pres">
      <dgm:prSet presAssocID="{A7C0227A-1A64-4D05-8EC2-BBD716F47D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DC5354-DE6F-4DB6-BFC8-3E38E4A17338}" type="pres">
      <dgm:prSet presAssocID="{A7C0227A-1A64-4D05-8EC2-BBD716F47D9F}" presName="negativeSpace" presStyleCnt="0"/>
      <dgm:spPr/>
    </dgm:pt>
    <dgm:pt modelId="{64EA4B3B-417E-4195-8625-A409F2B83A0A}" type="pres">
      <dgm:prSet presAssocID="{A7C0227A-1A64-4D05-8EC2-BBD716F47D9F}" presName="childText" presStyleLbl="conFgAcc1" presStyleIdx="0" presStyleCnt="3">
        <dgm:presLayoutVars>
          <dgm:bulletEnabled val="1"/>
        </dgm:presLayoutVars>
      </dgm:prSet>
      <dgm:spPr/>
    </dgm:pt>
    <dgm:pt modelId="{D284E8C3-A3A5-4C89-BA28-409A1570BC09}" type="pres">
      <dgm:prSet presAssocID="{CCA78DF7-CDC7-4766-B7C9-B3A3B8A4EE64}" presName="spaceBetweenRectangles" presStyleCnt="0"/>
      <dgm:spPr/>
    </dgm:pt>
    <dgm:pt modelId="{BA04128B-CBBF-466E-AD66-49F71BBE493A}" type="pres">
      <dgm:prSet presAssocID="{E89B8ED7-3C37-40BE-B2DC-E7E26172506A}" presName="parentLin" presStyleCnt="0"/>
      <dgm:spPr/>
    </dgm:pt>
    <dgm:pt modelId="{B42F9D87-70F5-496F-B3E1-0D065CEE75A4}" type="pres">
      <dgm:prSet presAssocID="{E89B8ED7-3C37-40BE-B2DC-E7E26172506A}" presName="parentLeftMargin" presStyleLbl="node1" presStyleIdx="0" presStyleCnt="3"/>
      <dgm:spPr/>
    </dgm:pt>
    <dgm:pt modelId="{968DEE93-BA2D-4894-B3FF-DDD25425361E}" type="pres">
      <dgm:prSet presAssocID="{E89B8ED7-3C37-40BE-B2DC-E7E2617250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4B0E14-1797-4FBF-B34A-E715F4202C1D}" type="pres">
      <dgm:prSet presAssocID="{E89B8ED7-3C37-40BE-B2DC-E7E26172506A}" presName="negativeSpace" presStyleCnt="0"/>
      <dgm:spPr/>
    </dgm:pt>
    <dgm:pt modelId="{989FFE4D-E40A-4B16-B2A0-9BAB81A569AF}" type="pres">
      <dgm:prSet presAssocID="{E89B8ED7-3C37-40BE-B2DC-E7E26172506A}" presName="childText" presStyleLbl="conFgAcc1" presStyleIdx="1" presStyleCnt="3">
        <dgm:presLayoutVars>
          <dgm:bulletEnabled val="1"/>
        </dgm:presLayoutVars>
      </dgm:prSet>
      <dgm:spPr/>
    </dgm:pt>
    <dgm:pt modelId="{E1C43ECF-7D03-4B37-BCED-FC1F3CEFE27F}" type="pres">
      <dgm:prSet presAssocID="{B804348D-80E0-42C2-B0D1-32B0BF61DB88}" presName="spaceBetweenRectangles" presStyleCnt="0"/>
      <dgm:spPr/>
    </dgm:pt>
    <dgm:pt modelId="{E755FFC7-7B94-4793-AFD4-0079622352A4}" type="pres">
      <dgm:prSet presAssocID="{A303CB45-3F7C-4C53-8476-DBA47040F162}" presName="parentLin" presStyleCnt="0"/>
      <dgm:spPr/>
    </dgm:pt>
    <dgm:pt modelId="{859D8E03-5CF2-4811-9A2D-FAD5DDAE9EB2}" type="pres">
      <dgm:prSet presAssocID="{A303CB45-3F7C-4C53-8476-DBA47040F162}" presName="parentLeftMargin" presStyleLbl="node1" presStyleIdx="1" presStyleCnt="3"/>
      <dgm:spPr/>
    </dgm:pt>
    <dgm:pt modelId="{DBC6DCD3-CF6D-4BF0-BF8C-4A93F536287E}" type="pres">
      <dgm:prSet presAssocID="{A303CB45-3F7C-4C53-8476-DBA47040F16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165F91A-2689-42EC-9BBB-89C4F8B27A99}" type="pres">
      <dgm:prSet presAssocID="{A303CB45-3F7C-4C53-8476-DBA47040F162}" presName="negativeSpace" presStyleCnt="0"/>
      <dgm:spPr/>
    </dgm:pt>
    <dgm:pt modelId="{DD8A1A69-24FA-49F8-8D35-C5608FEEED0C}" type="pres">
      <dgm:prSet presAssocID="{A303CB45-3F7C-4C53-8476-DBA47040F1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9E1B32-468C-4EDA-A62C-07A09A3115CC}" srcId="{C3008140-69CA-472F-8753-59D1D67DC0AD}" destId="{A303CB45-3F7C-4C53-8476-DBA47040F162}" srcOrd="2" destOrd="0" parTransId="{C6FCB122-21BE-451F-8822-EBD3F17FD720}" sibTransId="{7FCA3511-6DB0-4DD9-963B-B7FD72277471}"/>
    <dgm:cxn modelId="{3CB3F850-257B-4A9A-90AC-08E67FAB4069}" type="presOf" srcId="{A303CB45-3F7C-4C53-8476-DBA47040F162}" destId="{DBC6DCD3-CF6D-4BF0-BF8C-4A93F536287E}" srcOrd="1" destOrd="0" presId="urn:microsoft.com/office/officeart/2005/8/layout/list1"/>
    <dgm:cxn modelId="{5BB5FF78-1351-4EF1-801E-98DA7591D7EF}" type="presOf" srcId="{A7C0227A-1A64-4D05-8EC2-BBD716F47D9F}" destId="{40D73193-141B-4D09-B631-FFB4D311EFA5}" srcOrd="1" destOrd="0" presId="urn:microsoft.com/office/officeart/2005/8/layout/list1"/>
    <dgm:cxn modelId="{1585CA88-51F8-413C-B760-41BE6A1C9EB5}" type="presOf" srcId="{C3008140-69CA-472F-8753-59D1D67DC0AD}" destId="{98D2E760-AA99-4779-98CB-AD96E3FFAA1C}" srcOrd="0" destOrd="0" presId="urn:microsoft.com/office/officeart/2005/8/layout/list1"/>
    <dgm:cxn modelId="{6EC29699-C379-4AEB-8634-1122D4C3FA44}" srcId="{C3008140-69CA-472F-8753-59D1D67DC0AD}" destId="{A7C0227A-1A64-4D05-8EC2-BBD716F47D9F}" srcOrd="0" destOrd="0" parTransId="{DAEB1791-045C-42EF-BB2A-C4B8EA24BD68}" sibTransId="{CCA78DF7-CDC7-4766-B7C9-B3A3B8A4EE64}"/>
    <dgm:cxn modelId="{6E1673A9-7F2D-4C4D-8725-E8408BE074AA}" type="presOf" srcId="{A7C0227A-1A64-4D05-8EC2-BBD716F47D9F}" destId="{DCB5ADAC-E439-4F91-AD16-B851E5A9F193}" srcOrd="0" destOrd="0" presId="urn:microsoft.com/office/officeart/2005/8/layout/list1"/>
    <dgm:cxn modelId="{0DB334AF-5489-4887-A564-928891AAE0EA}" srcId="{C3008140-69CA-472F-8753-59D1D67DC0AD}" destId="{E89B8ED7-3C37-40BE-B2DC-E7E26172506A}" srcOrd="1" destOrd="0" parTransId="{8A14F72A-CFEC-4466-995B-E9845171300C}" sibTransId="{B804348D-80E0-42C2-B0D1-32B0BF61DB88}"/>
    <dgm:cxn modelId="{43D622D8-1AE3-4751-9BA0-16275110E123}" type="presOf" srcId="{A303CB45-3F7C-4C53-8476-DBA47040F162}" destId="{859D8E03-5CF2-4811-9A2D-FAD5DDAE9EB2}" srcOrd="0" destOrd="0" presId="urn:microsoft.com/office/officeart/2005/8/layout/list1"/>
    <dgm:cxn modelId="{C25CFBDF-EE3B-4A8D-9035-71AEBC8CBD89}" type="presOf" srcId="{E89B8ED7-3C37-40BE-B2DC-E7E26172506A}" destId="{B42F9D87-70F5-496F-B3E1-0D065CEE75A4}" srcOrd="0" destOrd="0" presId="urn:microsoft.com/office/officeart/2005/8/layout/list1"/>
    <dgm:cxn modelId="{17E956FC-71D7-42C9-8859-95A3FC81AC7C}" type="presOf" srcId="{E89B8ED7-3C37-40BE-B2DC-E7E26172506A}" destId="{968DEE93-BA2D-4894-B3FF-DDD25425361E}" srcOrd="1" destOrd="0" presId="urn:microsoft.com/office/officeart/2005/8/layout/list1"/>
    <dgm:cxn modelId="{51DC83D9-2F48-4580-A23F-FA2681E04B51}" type="presParOf" srcId="{98D2E760-AA99-4779-98CB-AD96E3FFAA1C}" destId="{9E8D971F-6452-40DE-8EDA-5640FFBB8E74}" srcOrd="0" destOrd="0" presId="urn:microsoft.com/office/officeart/2005/8/layout/list1"/>
    <dgm:cxn modelId="{F71FD5E5-1909-493D-A803-089EEB82B9CB}" type="presParOf" srcId="{9E8D971F-6452-40DE-8EDA-5640FFBB8E74}" destId="{DCB5ADAC-E439-4F91-AD16-B851E5A9F193}" srcOrd="0" destOrd="0" presId="urn:microsoft.com/office/officeart/2005/8/layout/list1"/>
    <dgm:cxn modelId="{4D0BB8EF-20B0-48F1-9163-CEDD2A805165}" type="presParOf" srcId="{9E8D971F-6452-40DE-8EDA-5640FFBB8E74}" destId="{40D73193-141B-4D09-B631-FFB4D311EFA5}" srcOrd="1" destOrd="0" presId="urn:microsoft.com/office/officeart/2005/8/layout/list1"/>
    <dgm:cxn modelId="{DD5B65C1-2DA5-4176-B7BE-E41144014839}" type="presParOf" srcId="{98D2E760-AA99-4779-98CB-AD96E3FFAA1C}" destId="{0CDC5354-DE6F-4DB6-BFC8-3E38E4A17338}" srcOrd="1" destOrd="0" presId="urn:microsoft.com/office/officeart/2005/8/layout/list1"/>
    <dgm:cxn modelId="{AAEB293D-660D-444A-97B0-5FF55648F7EE}" type="presParOf" srcId="{98D2E760-AA99-4779-98CB-AD96E3FFAA1C}" destId="{64EA4B3B-417E-4195-8625-A409F2B83A0A}" srcOrd="2" destOrd="0" presId="urn:microsoft.com/office/officeart/2005/8/layout/list1"/>
    <dgm:cxn modelId="{6770EA86-AEE2-48EB-B90C-798E20D974C3}" type="presParOf" srcId="{98D2E760-AA99-4779-98CB-AD96E3FFAA1C}" destId="{D284E8C3-A3A5-4C89-BA28-409A1570BC09}" srcOrd="3" destOrd="0" presId="urn:microsoft.com/office/officeart/2005/8/layout/list1"/>
    <dgm:cxn modelId="{F17E6159-3587-4281-9AA2-AD25A171FF53}" type="presParOf" srcId="{98D2E760-AA99-4779-98CB-AD96E3FFAA1C}" destId="{BA04128B-CBBF-466E-AD66-49F71BBE493A}" srcOrd="4" destOrd="0" presId="urn:microsoft.com/office/officeart/2005/8/layout/list1"/>
    <dgm:cxn modelId="{BD9EE5CD-168F-4754-8433-F334CD7E4A22}" type="presParOf" srcId="{BA04128B-CBBF-466E-AD66-49F71BBE493A}" destId="{B42F9D87-70F5-496F-B3E1-0D065CEE75A4}" srcOrd="0" destOrd="0" presId="urn:microsoft.com/office/officeart/2005/8/layout/list1"/>
    <dgm:cxn modelId="{8A917703-62A8-42A3-A561-90FA18D81F61}" type="presParOf" srcId="{BA04128B-CBBF-466E-AD66-49F71BBE493A}" destId="{968DEE93-BA2D-4894-B3FF-DDD25425361E}" srcOrd="1" destOrd="0" presId="urn:microsoft.com/office/officeart/2005/8/layout/list1"/>
    <dgm:cxn modelId="{59C86B84-F9DD-439A-AA06-13C603C54FE3}" type="presParOf" srcId="{98D2E760-AA99-4779-98CB-AD96E3FFAA1C}" destId="{954B0E14-1797-4FBF-B34A-E715F4202C1D}" srcOrd="5" destOrd="0" presId="urn:microsoft.com/office/officeart/2005/8/layout/list1"/>
    <dgm:cxn modelId="{1666D223-A4A8-43A6-AA47-7E3BBCFE7A01}" type="presParOf" srcId="{98D2E760-AA99-4779-98CB-AD96E3FFAA1C}" destId="{989FFE4D-E40A-4B16-B2A0-9BAB81A569AF}" srcOrd="6" destOrd="0" presId="urn:microsoft.com/office/officeart/2005/8/layout/list1"/>
    <dgm:cxn modelId="{CF96A14D-ABFA-4C30-B616-BE4A5114DE1D}" type="presParOf" srcId="{98D2E760-AA99-4779-98CB-AD96E3FFAA1C}" destId="{E1C43ECF-7D03-4B37-BCED-FC1F3CEFE27F}" srcOrd="7" destOrd="0" presId="urn:microsoft.com/office/officeart/2005/8/layout/list1"/>
    <dgm:cxn modelId="{DBE7739F-A4A3-4DD9-A061-9CDEA493988B}" type="presParOf" srcId="{98D2E760-AA99-4779-98CB-AD96E3FFAA1C}" destId="{E755FFC7-7B94-4793-AFD4-0079622352A4}" srcOrd="8" destOrd="0" presId="urn:microsoft.com/office/officeart/2005/8/layout/list1"/>
    <dgm:cxn modelId="{32CCF720-4323-4FBC-806B-912CF1954337}" type="presParOf" srcId="{E755FFC7-7B94-4793-AFD4-0079622352A4}" destId="{859D8E03-5CF2-4811-9A2D-FAD5DDAE9EB2}" srcOrd="0" destOrd="0" presId="urn:microsoft.com/office/officeart/2005/8/layout/list1"/>
    <dgm:cxn modelId="{4CF49BBF-A693-4D4A-B61E-40761E13EB25}" type="presParOf" srcId="{E755FFC7-7B94-4793-AFD4-0079622352A4}" destId="{DBC6DCD3-CF6D-4BF0-BF8C-4A93F536287E}" srcOrd="1" destOrd="0" presId="urn:microsoft.com/office/officeart/2005/8/layout/list1"/>
    <dgm:cxn modelId="{1C203495-749B-4E3F-960F-FD83FF4BCBFE}" type="presParOf" srcId="{98D2E760-AA99-4779-98CB-AD96E3FFAA1C}" destId="{6165F91A-2689-42EC-9BBB-89C4F8B27A99}" srcOrd="9" destOrd="0" presId="urn:microsoft.com/office/officeart/2005/8/layout/list1"/>
    <dgm:cxn modelId="{D1A7A0C1-9A24-46D1-84D1-83F231A04E73}" type="presParOf" srcId="{98D2E760-AA99-4779-98CB-AD96E3FFAA1C}" destId="{DD8A1A69-24FA-49F8-8D35-C5608FEEED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A4B3B-417E-4195-8625-A409F2B83A0A}">
      <dsp:nvSpPr>
        <dsp:cNvPr id="0" name=""/>
        <dsp:cNvSpPr/>
      </dsp:nvSpPr>
      <dsp:spPr>
        <a:xfrm>
          <a:off x="0" y="387623"/>
          <a:ext cx="760982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73193-141B-4D09-B631-FFB4D311EFA5}">
      <dsp:nvSpPr>
        <dsp:cNvPr id="0" name=""/>
        <dsp:cNvSpPr/>
      </dsp:nvSpPr>
      <dsp:spPr>
        <a:xfrm>
          <a:off x="380491" y="92423"/>
          <a:ext cx="532687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343" tIns="0" rIns="201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Actividad trasplantadora 2022</a:t>
          </a:r>
          <a:endParaRPr lang="en-US" sz="2000" kern="1200"/>
        </a:p>
      </dsp:txBody>
      <dsp:txXfrm>
        <a:off x="409312" y="121244"/>
        <a:ext cx="5269232" cy="532758"/>
      </dsp:txXfrm>
    </dsp:sp>
    <dsp:sp modelId="{989FFE4D-E40A-4B16-B2A0-9BAB81A569AF}">
      <dsp:nvSpPr>
        <dsp:cNvPr id="0" name=""/>
        <dsp:cNvSpPr/>
      </dsp:nvSpPr>
      <dsp:spPr>
        <a:xfrm>
          <a:off x="0" y="1294824"/>
          <a:ext cx="760982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DEE93-BA2D-4894-B3FF-DDD25425361E}">
      <dsp:nvSpPr>
        <dsp:cNvPr id="0" name=""/>
        <dsp:cNvSpPr/>
      </dsp:nvSpPr>
      <dsp:spPr>
        <a:xfrm>
          <a:off x="380491" y="999624"/>
          <a:ext cx="532687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343" tIns="0" rIns="201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Características demográficas 2022</a:t>
          </a:r>
          <a:endParaRPr lang="en-US" sz="2000" kern="1200"/>
        </a:p>
      </dsp:txBody>
      <dsp:txXfrm>
        <a:off x="409312" y="1028445"/>
        <a:ext cx="5269232" cy="532758"/>
      </dsp:txXfrm>
    </dsp:sp>
    <dsp:sp modelId="{DD8A1A69-24FA-49F8-8D35-C5608FEEED0C}">
      <dsp:nvSpPr>
        <dsp:cNvPr id="0" name=""/>
        <dsp:cNvSpPr/>
      </dsp:nvSpPr>
      <dsp:spPr>
        <a:xfrm>
          <a:off x="0" y="2202024"/>
          <a:ext cx="760982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6DCD3-CF6D-4BF0-BF8C-4A93F536287E}">
      <dsp:nvSpPr>
        <dsp:cNvPr id="0" name=""/>
        <dsp:cNvSpPr/>
      </dsp:nvSpPr>
      <dsp:spPr>
        <a:xfrm>
          <a:off x="380491" y="1906824"/>
          <a:ext cx="532687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343" tIns="0" rIns="2013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Supervivencia del paciente y del injerto 2022</a:t>
          </a:r>
          <a:endParaRPr lang="en-US" sz="2000" kern="1200"/>
        </a:p>
      </dsp:txBody>
      <dsp:txXfrm>
        <a:off x="409312" y="1935645"/>
        <a:ext cx="5269232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0.52645</cdr:x>
      <cdr:y>0.284</cdr:y>
    </cdr:from>
    <cdr:to>
      <cdr:x>0.83921</cdr:x>
      <cdr:y>0.38377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740CF67-56C9-7B8B-9308-710AF08CBFBC}"/>
            </a:ext>
          </a:extLst>
        </cdr:cNvPr>
        <cdr:cNvSpPr txBox="1"/>
      </cdr:nvSpPr>
      <cdr:spPr>
        <a:xfrm xmlns:a="http://schemas.openxmlformats.org/drawingml/2006/main">
          <a:off x="2698137" y="1121060"/>
          <a:ext cx="1602930" cy="393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2000" b="1">
              <a:solidFill>
                <a:schemeClr val="tx1"/>
              </a:solidFill>
            </a:rPr>
            <a:t>Hígado (33,3%)</a:t>
          </a:r>
        </a:p>
      </cdr:txBody>
    </cdr:sp>
  </cdr:relSizeAnchor>
  <cdr:relSizeAnchor xmlns:cdr="http://schemas.openxmlformats.org/drawingml/2006/chartDrawing">
    <cdr:from>
      <cdr:x>0.15187</cdr:x>
      <cdr:y>0.40023</cdr:y>
    </cdr:from>
    <cdr:to>
      <cdr:x>0.5</cdr:x>
      <cdr:y>0.5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4FFECCE0-7E84-9F3E-979E-A988CFE69893}"/>
            </a:ext>
          </a:extLst>
        </cdr:cNvPr>
        <cdr:cNvSpPr txBox="1"/>
      </cdr:nvSpPr>
      <cdr:spPr>
        <a:xfrm xmlns:a="http://schemas.openxmlformats.org/drawingml/2006/main">
          <a:off x="778342" y="1579871"/>
          <a:ext cx="1784236" cy="393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>
              <a:solidFill>
                <a:schemeClr val="tx1"/>
              </a:solidFill>
            </a:rPr>
            <a:t>Páncreas (63%)</a:t>
          </a:r>
        </a:p>
      </cdr:txBody>
    </cdr:sp>
  </cdr:relSizeAnchor>
  <cdr:relSizeAnchor xmlns:cdr="http://schemas.openxmlformats.org/drawingml/2006/chartDrawing">
    <cdr:from>
      <cdr:x>0.36796</cdr:x>
      <cdr:y>0</cdr:y>
    </cdr:from>
    <cdr:to>
      <cdr:x>0.7489</cdr:x>
      <cdr:y>0.09977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48609D34-A184-C294-FA0D-D8DCB5FD5EB6}"/>
            </a:ext>
          </a:extLst>
        </cdr:cNvPr>
        <cdr:cNvSpPr txBox="1"/>
      </cdr:nvSpPr>
      <cdr:spPr>
        <a:xfrm xmlns:a="http://schemas.openxmlformats.org/drawingml/2006/main">
          <a:off x="1885861" y="0"/>
          <a:ext cx="1952362" cy="393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>
              <a:solidFill>
                <a:schemeClr val="tx1"/>
              </a:solidFill>
            </a:rPr>
            <a:t>Corazón (3,7%)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0.54901</cdr:x>
      <cdr:y>0.21602</cdr:y>
    </cdr:from>
    <cdr:to>
      <cdr:x>0.86177</cdr:x>
      <cdr:y>0.31579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740CF67-56C9-7B8B-9308-710AF08CBFBC}"/>
            </a:ext>
          </a:extLst>
        </cdr:cNvPr>
        <cdr:cNvSpPr txBox="1"/>
      </cdr:nvSpPr>
      <cdr:spPr>
        <a:xfrm xmlns:a="http://schemas.openxmlformats.org/drawingml/2006/main">
          <a:off x="2813751" y="852717"/>
          <a:ext cx="1602944" cy="393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2000" b="1">
              <a:solidFill>
                <a:schemeClr val="tx1"/>
              </a:solidFill>
            </a:rPr>
            <a:t>Hígado (24,7%)</a:t>
          </a:r>
        </a:p>
      </cdr:txBody>
    </cdr:sp>
  </cdr:relSizeAnchor>
  <cdr:relSizeAnchor xmlns:cdr="http://schemas.openxmlformats.org/drawingml/2006/chartDrawing">
    <cdr:from>
      <cdr:x>0.18878</cdr:x>
      <cdr:y>0.45011</cdr:y>
    </cdr:from>
    <cdr:to>
      <cdr:x>0.53691</cdr:x>
      <cdr:y>0.54988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4FFECCE0-7E84-9F3E-979E-A988CFE69893}"/>
            </a:ext>
          </a:extLst>
        </cdr:cNvPr>
        <cdr:cNvSpPr txBox="1"/>
      </cdr:nvSpPr>
      <cdr:spPr>
        <a:xfrm xmlns:a="http://schemas.openxmlformats.org/drawingml/2006/main">
          <a:off x="967543" y="1776786"/>
          <a:ext cx="1784221" cy="393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>
              <a:solidFill>
                <a:schemeClr val="tx1"/>
              </a:solidFill>
            </a:rPr>
            <a:t>Páncreas (73,2%)</a:t>
          </a:r>
        </a:p>
      </cdr:txBody>
    </cdr:sp>
  </cdr:relSizeAnchor>
  <cdr:relSizeAnchor xmlns:cdr="http://schemas.openxmlformats.org/drawingml/2006/chartDrawing">
    <cdr:from>
      <cdr:x>0.27978</cdr:x>
      <cdr:y>0</cdr:y>
    </cdr:from>
    <cdr:to>
      <cdr:x>0.66072</cdr:x>
      <cdr:y>0.09977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48609D34-A184-C294-FA0D-D8DCB5FD5EB6}"/>
            </a:ext>
          </a:extLst>
        </cdr:cNvPr>
        <cdr:cNvSpPr txBox="1"/>
      </cdr:nvSpPr>
      <cdr:spPr>
        <a:xfrm xmlns:a="http://schemas.openxmlformats.org/drawingml/2006/main">
          <a:off x="1433907" y="0"/>
          <a:ext cx="1952377" cy="393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>
              <a:solidFill>
                <a:schemeClr val="tx1"/>
              </a:solidFill>
            </a:rPr>
            <a:t>Corazón (2,1%)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0.69431</cdr:x>
      <cdr:y>0.31958</cdr:y>
    </cdr:from>
    <cdr:to>
      <cdr:x>0.78127</cdr:x>
      <cdr:y>0.51421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6961763-41A1-C41B-B65E-3BFA776FB718}"/>
            </a:ext>
          </a:extLst>
        </cdr:cNvPr>
        <cdr:cNvSpPr txBox="1"/>
      </cdr:nvSpPr>
      <cdr:spPr>
        <a:xfrm xmlns:a="http://schemas.openxmlformats.org/drawingml/2006/main">
          <a:off x="7301089" y="15014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0.89905</cdr:x>
      <cdr:y>0.79525</cdr:y>
    </cdr:from>
    <cdr:to>
      <cdr:x>0.98601</cdr:x>
      <cdr:y>0.86461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563B81BC-0671-4FDC-6D9F-35CD7ADF5949}"/>
            </a:ext>
          </a:extLst>
        </cdr:cNvPr>
        <cdr:cNvSpPr txBox="1"/>
      </cdr:nvSpPr>
      <cdr:spPr>
        <a:xfrm xmlns:a="http://schemas.openxmlformats.org/drawingml/2006/main">
          <a:off x="9454056" y="3736198"/>
          <a:ext cx="914400" cy="325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400" b="1">
              <a:solidFill>
                <a:schemeClr val="tx1"/>
              </a:solidFill>
            </a:rPr>
            <a:t>Referencia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0.69431</cdr:x>
      <cdr:y>0.31958</cdr:y>
    </cdr:from>
    <cdr:to>
      <cdr:x>0.78127</cdr:x>
      <cdr:y>0.51421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6961763-41A1-C41B-B65E-3BFA776FB718}"/>
            </a:ext>
          </a:extLst>
        </cdr:cNvPr>
        <cdr:cNvSpPr txBox="1"/>
      </cdr:nvSpPr>
      <cdr:spPr>
        <a:xfrm xmlns:a="http://schemas.openxmlformats.org/drawingml/2006/main">
          <a:off x="7301089" y="15014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0.89905</cdr:x>
      <cdr:y>0.79525</cdr:y>
    </cdr:from>
    <cdr:to>
      <cdr:x>0.98601</cdr:x>
      <cdr:y>0.86461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563B81BC-0671-4FDC-6D9F-35CD7ADF5949}"/>
            </a:ext>
          </a:extLst>
        </cdr:cNvPr>
        <cdr:cNvSpPr txBox="1"/>
      </cdr:nvSpPr>
      <cdr:spPr>
        <a:xfrm xmlns:a="http://schemas.openxmlformats.org/drawingml/2006/main">
          <a:off x="9454056" y="3736198"/>
          <a:ext cx="914400" cy="325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400" b="1">
              <a:solidFill>
                <a:schemeClr val="tx1"/>
              </a:solidFill>
            </a:rPr>
            <a:t>Referencia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0.69431</cdr:x>
      <cdr:y>0.31958</cdr:y>
    </cdr:from>
    <cdr:to>
      <cdr:x>0.78127</cdr:x>
      <cdr:y>0.51421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6961763-41A1-C41B-B65E-3BFA776FB718}"/>
            </a:ext>
          </a:extLst>
        </cdr:cNvPr>
        <cdr:cNvSpPr txBox="1"/>
      </cdr:nvSpPr>
      <cdr:spPr>
        <a:xfrm xmlns:a="http://schemas.openxmlformats.org/drawingml/2006/main">
          <a:off x="7301089" y="15014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0.89905</cdr:x>
      <cdr:y>0.79525</cdr:y>
    </cdr:from>
    <cdr:to>
      <cdr:x>0.98601</cdr:x>
      <cdr:y>0.86461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563B81BC-0671-4FDC-6D9F-35CD7ADF5949}"/>
            </a:ext>
          </a:extLst>
        </cdr:cNvPr>
        <cdr:cNvSpPr txBox="1"/>
      </cdr:nvSpPr>
      <cdr:spPr>
        <a:xfrm xmlns:a="http://schemas.openxmlformats.org/drawingml/2006/main">
          <a:off x="9454056" y="3736198"/>
          <a:ext cx="914400" cy="325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400" b="1">
              <a:solidFill>
                <a:schemeClr val="tx1"/>
              </a:solidFill>
            </a:rPr>
            <a:t>Referencia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838CF-263F-4F33-95FA-E2C5A582F251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B3F2D-E2B9-495B-910C-095FF9A3BF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87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B3F2D-E2B9-495B-910C-095FF9A3BF0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30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Porcentaje de donantes en cada tipo de TRS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3F2D-E2B9-495B-910C-095FF9A3BF03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327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Porcentaje del total de donantes de cada tipo adjudicados a cada tipo de TRS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3F2D-E2B9-495B-910C-095FF9A3BF03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393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3F2D-E2B9-495B-910C-095FF9A3BF03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560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3F2D-E2B9-495B-910C-095FF9A3BF03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440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ANZDATA (2019)</a:t>
            </a:r>
          </a:p>
          <a:p>
            <a:r>
              <a:rPr lang="es-ES" dirty="0"/>
              <a:t>SV pacientes: 1 año 98%, 5 años 90%</a:t>
            </a:r>
          </a:p>
          <a:p>
            <a:r>
              <a:rPr lang="es-ES" dirty="0"/>
              <a:t>SV injertos (no censurada): 1 año 94%, 5 años 83 %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7140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B3F2D-E2B9-495B-910C-095FF9A3BF03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78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Metiendo edad del donante.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B3F2D-E2B9-495B-910C-095FF9A3BF03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265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Sin meter edad del donante.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B3F2D-E2B9-495B-910C-095FF9A3BF03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127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B3F2D-E2B9-495B-910C-095FF9A3BF03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8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 los datos del SICATA. Incluye los infantiles</a:t>
            </a:r>
          </a:p>
          <a:p>
            <a:r>
              <a:rPr lang="es-ES" dirty="0"/>
              <a:t>Málaga desde 1978 hasta 31/12/1983 : 4 tx de donante vivo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6AAA9-364D-4BB2-A924-15178C4C707B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68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Análisis solo adultos</a:t>
            </a:r>
          </a:p>
          <a:p>
            <a:r>
              <a:rPr lang="es-ES" dirty="0"/>
              <a:t>2019: Tx</a:t>
            </a:r>
            <a:r>
              <a:rPr lang="es-ES" baseline="0" dirty="0"/>
              <a:t> de donantes en asistolia 34.7 % del total y 36.8 % de los de cadáver.</a:t>
            </a:r>
          </a:p>
          <a:p>
            <a:r>
              <a:rPr lang="es-ES" baseline="0" dirty="0"/>
              <a:t>2020: Tx de donante en asistolia 29.7% del total y 31.5 % de los de cadáver</a:t>
            </a:r>
          </a:p>
          <a:p>
            <a:r>
              <a:rPr lang="es-ES" baseline="0" dirty="0"/>
              <a:t>2021: </a:t>
            </a:r>
            <a:r>
              <a:rPr lang="es-ES" dirty="0"/>
              <a:t>Tx</a:t>
            </a:r>
            <a:r>
              <a:rPr lang="es-ES" baseline="0" dirty="0"/>
              <a:t> de donantes en asistolia 34.3 % del total y 37.4 % de los de cadáver.</a:t>
            </a:r>
          </a:p>
          <a:p>
            <a:r>
              <a:rPr lang="es-ES" baseline="0" dirty="0"/>
              <a:t>En Málaga 2021 29.1 % del total y 31.4 % de los tx de cadáver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6AAA9-364D-4BB2-A924-15178C4C707B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8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C9514-2730-44E0-A799-DC57B0A2DC4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dirty="0"/>
              <a:t>Estos son los números</a:t>
            </a:r>
            <a:r>
              <a:rPr lang="es-ES_tradnl" baseline="0" dirty="0"/>
              <a:t> según los datos del SICATA (en realidad según la página del SAS faltarían 13 </a:t>
            </a:r>
            <a:r>
              <a:rPr lang="es-ES_tradnl" baseline="0" dirty="0" err="1"/>
              <a:t>tx</a:t>
            </a:r>
            <a:r>
              <a:rPr lang="es-ES_tradnl" baseline="0" dirty="0"/>
              <a:t>)</a:t>
            </a:r>
          </a:p>
          <a:p>
            <a:pPr eaLnBrk="1" hangingPunct="1"/>
            <a:endParaRPr lang="es-ES_tradnl" baseline="0" dirty="0"/>
          </a:p>
          <a:p>
            <a:pPr eaLnBrk="1" hangingPunct="1"/>
            <a:r>
              <a:rPr lang="es-ES_tradnl" baseline="0" dirty="0"/>
              <a:t>Otros (12): San Cecilio 9,  Virgen Macarena 2 y Virgen de las Nieves Infantil 1</a:t>
            </a:r>
          </a:p>
          <a:p>
            <a:pPr eaLnBrk="1" hangingPunct="1"/>
            <a:endParaRPr lang="es-ES_tradnl" baseline="0" dirty="0"/>
          </a:p>
          <a:p>
            <a:pPr eaLnBrk="1" hangingPunct="1"/>
            <a:r>
              <a:rPr lang="es-ES_tradnl" baseline="0" dirty="0" err="1"/>
              <a:t>Tx</a:t>
            </a:r>
            <a:r>
              <a:rPr lang="es-ES_tradnl" baseline="0" dirty="0"/>
              <a:t> en Málaga desde 17/01/1979 a 31/12/1983: 80 Total a 31/12/2021 : 3667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524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Máxima edad donante del año 2019: 83 años; 2020: 83 años, 2021: 79</a:t>
            </a:r>
          </a:p>
          <a:p>
            <a:r>
              <a:rPr lang="es-ES" dirty="0"/>
              <a:t>(datos recogidos desde 2006 porque es</a:t>
            </a:r>
            <a:r>
              <a:rPr lang="es-ES" baseline="0" dirty="0"/>
              <a:t> cuando empieza el modulo de donantes</a:t>
            </a:r>
            <a:r>
              <a:rPr lang="es-ES" dirty="0"/>
              <a:t>)</a:t>
            </a:r>
          </a:p>
          <a:p>
            <a:r>
              <a:rPr lang="es-ES" dirty="0"/>
              <a:t>Están incluidos donantes vivos y cadáver. Si se hace solo con donantes cadáver, año 2021 los datos son iguales, media 55.18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>
                <a:solidFill>
                  <a:prstClr val="black"/>
                </a:solidFill>
              </a:rPr>
              <a:pPr/>
              <a:t>19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2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mantiene la edad media del receptor en</a:t>
            </a:r>
            <a:r>
              <a:rPr lang="es-ES" baseline="0" dirty="0"/>
              <a:t> los 3 últimos años en 55 años (en 2021 54,92)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992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275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Tx en adultos ( incluidos D vivos)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Los porcentajes son solo del año 2021 (se mantiene estable el % de tx anticipados, algo más elevado en 2021 el % de pacientes que vienen de peritoneal)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6AAA9-364D-4BB2-A924-15178C4C707B}" type="slidenum">
              <a:rPr lang="es-ES_tradnl" smtClean="0"/>
              <a:pPr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0546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Recuento absoluto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3F2D-E2B9-495B-910C-095FF9A3BF03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89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A906A-75DD-29C5-E2CC-DCEF51CFC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92CADF-D949-B589-7D17-9FA0799E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51A6E1-A79E-D0F1-2605-6E17CCAC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1EB59C-110D-F255-7E25-3EECD5A9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AB4895-538A-893B-E4F0-25605017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71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5B124-F189-FE85-F5F0-B3428E87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BEB472-E801-700B-30C4-B030B7596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F24E9F-739D-29CE-13B6-7318A7B6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595AC3-E860-0BCC-F179-C564B259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639001-6C4A-DC06-4FBB-3E9A176D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4E96B7-3D86-CCEC-64C6-E251F05E1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B630A0-34FD-2656-A15B-297D7654E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73BFF9-8EEC-BA2A-8F88-D0CB6B45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B13840-187B-A622-71ED-9193DDFD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8B6A8-13A3-DB92-9FD4-7B03B7FA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16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788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549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161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7942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759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7661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3443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307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CDB9-D32D-B213-EB33-12532A75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0389F8-7AC0-6987-4B9C-7B20E5CA0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4D3167-0EF1-51AF-BF67-D347D1BD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96AB6-B1A8-A1E4-20C2-974A84E0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99F0B4-E1F6-73CE-4094-CD0C2E4F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553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8568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7807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006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B08BD-4BE7-79A4-E9B6-A6AFD4FF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50842B-90EC-9E50-F9C6-19C2E3AC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4E917-C025-2B1F-06D2-5AD9550A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859D6A-4C53-9E7D-5C9D-BEBFDA7D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64C91-436F-C936-F75C-DF53CF75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30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97766-E1CC-8ACB-852D-7AAF8F55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89B3D9-8F64-AF93-5476-A4D959AB9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592E8E-80A5-B40C-69EC-9B2B00AF8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660A9D-FDBC-C2FB-D969-7B8E285E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B26403-92A5-2A67-35A9-4960BC8B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788890-1EB0-68AC-6C89-6B480985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5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5E75D-8A8B-04CC-050E-75CA0A79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A3C7E3-1C7C-A327-3156-07E5D4E03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24CED8-E901-8B6A-EC83-561312998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A2C441-8B42-8FC9-F241-3966D3819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310AE5-C9DE-7CDA-41ED-EF72FD585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C060946-731A-A662-AAE6-C2845B7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5B6481-4C58-A67F-49C3-FEFC812E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524BAE-EA52-E562-3EB8-FEA97177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47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C7D9E-7ADE-080B-4E6D-84B9D912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DA79F5-1BEF-13FE-69F3-612A3515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35AF18-89F6-31C7-095B-076538D3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34C84E-D157-4C4F-AB07-44FB359A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31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780942-BBF0-A8F6-2945-0FDC4501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6233DA-5677-6228-DF17-2E5CE563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1E3932-DE7C-6623-39FD-B9A348B4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12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1A523-4D83-02F1-4DFB-F7B61B1E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759C99-D1D9-E83A-C0BD-31121DCB3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39C74B-82BC-9A85-EA57-45BC953C6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EE9BC5-F7EB-12CE-58A6-9D76351B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7C0B6A-F1FB-31EB-70B0-489A54D0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DF5FA-E811-841B-25FD-2A621912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60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18A85-A053-6929-5B43-9055E4FF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1BB447-2A86-08E1-AC25-C8D862224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6FBD90-36B4-8C47-061B-1F2DD7840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3E32F5-8946-40CA-3159-6E36A0C8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613030-3C92-395E-B1FC-1D50B23D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94BF7E-70A7-5DDD-2818-35396109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06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63DC06-B77D-05AC-9A9B-A8FABBDD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4C415B-658A-1D17-5933-841156ADA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04D6DB-F29E-2343-6C7E-28B9C44DC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ED25-FE64-4DDB-BFEB-77CE393B72E6}" type="datetimeFigureOut">
              <a:rPr lang="es-ES" smtClean="0"/>
              <a:t>23/03/2023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0CF47-6879-E7C0-61B3-C00F0DEC7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A4B0B-86CC-AD41-FC16-CA22F00F4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1747-121E-4F82-9715-27CC9513F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63C7-28B2-49CA-B959-111BF315114D}" type="datetimeFigureOut">
              <a:rPr lang="es-ES_tradnl" smtClean="0"/>
              <a:pPr/>
              <a:t>23/03/2023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1EBEE-F1A1-4C6E-81C7-BF2BB59AA9C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842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B614DE79-99FE-8FC6-D991-29E86B1C1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33" b="20559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0" name="Group 1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1" name="Freeform: Shape 1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722843E8-1D0E-A1A0-DAB1-4018470A8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27" y="5803301"/>
            <a:ext cx="5503900" cy="788608"/>
          </a:xfrm>
        </p:spPr>
        <p:txBody>
          <a:bodyPr anchor="b">
            <a:normAutofit/>
          </a:bodyPr>
          <a:lstStyle/>
          <a:p>
            <a:pPr algn="l"/>
            <a:r>
              <a:rPr lang="es-ES" sz="2000" b="1"/>
              <a:t>Francisco José Borrego Utiel</a:t>
            </a:r>
          </a:p>
          <a:p>
            <a:pPr algn="l"/>
            <a:r>
              <a:rPr lang="es-ES" sz="2000" b="1"/>
              <a:t>UGC de Nefrología. Hospital Universitario de Jaén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440672-D7E0-3CD1-DF9E-298224E8C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896"/>
            <a:ext cx="3554889" cy="19160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514273-60FD-41DB-3475-D7D24672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530" y="89006"/>
            <a:ext cx="2028421" cy="1916009"/>
          </a:xfrm>
          <a:prstGeom prst="rect">
            <a:avLst/>
          </a:prstGeom>
        </p:spPr>
      </p:pic>
      <p:sp>
        <p:nvSpPr>
          <p:cNvPr id="10" name="4 CuadroTexto">
            <a:extLst>
              <a:ext uri="{FF2B5EF4-FFF2-40B4-BE49-F238E27FC236}">
                <a16:creationId xmlns:a16="http://schemas.microsoft.com/office/drawing/2014/main" id="{9DE9AD60-6BBE-9FDF-8A81-E7BF1803D988}"/>
              </a:ext>
            </a:extLst>
          </p:cNvPr>
          <p:cNvSpPr txBox="1"/>
          <p:nvPr/>
        </p:nvSpPr>
        <p:spPr>
          <a:xfrm>
            <a:off x="2170039" y="3947529"/>
            <a:ext cx="7848872" cy="147732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400" b="1">
                <a:solidFill>
                  <a:schemeClr val="tx2">
                    <a:lumMod val="75000"/>
                  </a:schemeClr>
                </a:solidFill>
              </a:rPr>
              <a:t>REGISTRO ANDALUZ </a:t>
            </a:r>
          </a:p>
          <a:p>
            <a:pPr algn="ctr"/>
            <a:endParaRPr lang="es-ES" b="1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" sz="3800" b="1">
                <a:solidFill>
                  <a:schemeClr val="tx2">
                    <a:lumMod val="75000"/>
                  </a:schemeClr>
                </a:solidFill>
              </a:rPr>
              <a:t>Módulo Trasplante Renal y Donación</a:t>
            </a:r>
            <a:endParaRPr lang="es-ES" sz="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2" descr="Sicata">
            <a:extLst>
              <a:ext uri="{FF2B5EF4-FFF2-40B4-BE49-F238E27FC236}">
                <a16:creationId xmlns:a16="http://schemas.microsoft.com/office/drawing/2014/main" id="{AFC2F8C2-8A63-A82A-D31D-AA62CF175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53" y="51063"/>
            <a:ext cx="3090703" cy="191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387EB93-9CAE-47C4-4F4F-957E63106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170" y="5829557"/>
            <a:ext cx="762352" cy="7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6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1435"/>
              </p:ext>
            </p:extLst>
          </p:nvPr>
        </p:nvGraphicFramePr>
        <p:xfrm>
          <a:off x="2113297" y="1528256"/>
          <a:ext cx="7586095" cy="455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361317" y="638883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>
                <a:latin typeface="Calibri"/>
              </a:rPr>
              <a:t>SICATA - Trasplante </a:t>
            </a:r>
            <a:r>
              <a:rPr lang="es-ES" sz="1400" b="1">
                <a:latin typeface="Calibri"/>
              </a:rPr>
              <a:t>renal 2022 </a:t>
            </a:r>
            <a:endParaRPr lang="es-ES" sz="1400" b="1" dirty="0">
              <a:latin typeface="Calibri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113297" y="330500"/>
            <a:ext cx="7681464" cy="814121"/>
          </a:xfrm>
          <a:prstGeom prst="roundRect">
            <a:avLst>
              <a:gd name="adj" fmla="val 15626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prstClr val="white"/>
                </a:solidFill>
                <a:latin typeface="Calibri"/>
              </a:rPr>
              <a:t> </a:t>
            </a:r>
            <a:r>
              <a:rPr lang="es-ES" sz="2800" b="1">
                <a:solidFill>
                  <a:prstClr val="black"/>
                </a:solidFill>
                <a:latin typeface="Calibri"/>
              </a:rPr>
              <a:t>Trasplantes </a:t>
            </a:r>
            <a:r>
              <a:rPr lang="es-ES" sz="2800" b="1" dirty="0">
                <a:solidFill>
                  <a:prstClr val="black"/>
                </a:solidFill>
                <a:latin typeface="Calibri"/>
              </a:rPr>
              <a:t>renales adultos e </a:t>
            </a:r>
            <a:r>
              <a:rPr lang="es-ES" sz="2800" b="1">
                <a:solidFill>
                  <a:prstClr val="black"/>
                </a:solidFill>
                <a:latin typeface="Calibri"/>
              </a:rPr>
              <a:t>infantil – Año 2022</a:t>
            </a:r>
            <a:endParaRPr lang="es-E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10000" y="31287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60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0F7ED-CD28-2259-B8C3-127C0BE4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2594"/>
          </a:xfrm>
        </p:spPr>
        <p:txBody>
          <a:bodyPr>
            <a:normAutofit/>
          </a:bodyPr>
          <a:lstStyle/>
          <a:p>
            <a:r>
              <a:rPr lang="es-ES" sz="3600"/>
              <a:t>PROCEDENCIA DEL DONANTE -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3A629C7-E612-55A6-878F-1588FDA61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660886"/>
              </p:ext>
            </p:extLst>
          </p:nvPr>
        </p:nvGraphicFramePr>
        <p:xfrm>
          <a:off x="609600" y="1196622"/>
          <a:ext cx="10972800" cy="538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3BFBA36-36CF-733A-80D4-9EBDD739A67B}"/>
              </a:ext>
            </a:extLst>
          </p:cNvPr>
          <p:cNvSpPr txBox="1"/>
          <p:nvPr/>
        </p:nvSpPr>
        <p:spPr>
          <a:xfrm>
            <a:off x="8094133" y="45305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29EF91-E949-CECC-BB38-D69F5BD255A4}"/>
              </a:ext>
            </a:extLst>
          </p:cNvPr>
          <p:cNvSpPr txBox="1"/>
          <p:nvPr/>
        </p:nvSpPr>
        <p:spPr>
          <a:xfrm>
            <a:off x="7286977" y="4530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1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3566E2C6-2F19-F50D-2D20-0A6734C26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50" y="6444862"/>
            <a:ext cx="4467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24B3045-33BD-0E17-E340-3E246D8E50C3}"/>
              </a:ext>
            </a:extLst>
          </p:cNvPr>
          <p:cNvSpPr/>
          <p:nvPr/>
        </p:nvSpPr>
        <p:spPr>
          <a:xfrm>
            <a:off x="2050256" y="274638"/>
            <a:ext cx="8323454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84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0F7ED-CD28-2259-B8C3-127C0BE4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45035"/>
          </a:xfrm>
        </p:spPr>
        <p:txBody>
          <a:bodyPr>
            <a:normAutofit/>
          </a:bodyPr>
          <a:lstStyle/>
          <a:p>
            <a:r>
              <a:rPr lang="es-ES" sz="3200"/>
              <a:t>PROCEDENCIA DEL DONANTE –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3A629C7-E612-55A6-878F-1588FDA61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281902"/>
              </p:ext>
            </p:extLst>
          </p:nvPr>
        </p:nvGraphicFramePr>
        <p:xfrm>
          <a:off x="609600" y="1196622"/>
          <a:ext cx="10972800" cy="538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4">
            <a:extLst>
              <a:ext uri="{FF2B5EF4-FFF2-40B4-BE49-F238E27FC236}">
                <a16:creationId xmlns:a16="http://schemas.microsoft.com/office/drawing/2014/main" id="{CDE3F8A4-0E0A-0D5F-E545-2D14E0F35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59" y="6465332"/>
            <a:ext cx="3898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81A62B9-C156-61B9-6E15-CC93D08DC036}"/>
              </a:ext>
            </a:extLst>
          </p:cNvPr>
          <p:cNvSpPr/>
          <p:nvPr/>
        </p:nvSpPr>
        <p:spPr>
          <a:xfrm>
            <a:off x="2417380" y="274638"/>
            <a:ext cx="7544334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46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8C2F-7C43-576C-BE86-B6831C0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7378"/>
            <a:ext cx="10972800" cy="553155"/>
          </a:xfrm>
        </p:spPr>
        <p:txBody>
          <a:bodyPr>
            <a:normAutofit fontScale="90000"/>
          </a:bodyPr>
          <a:lstStyle/>
          <a:p>
            <a:r>
              <a:rPr lang="es-ES" sz="3200"/>
              <a:t>TIPO DE DONANTE CADÁVER -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CC0291E-C335-2603-1B05-4F0FE7B3E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618340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21FB233-DA63-D47A-0495-8594391E4661}"/>
              </a:ext>
            </a:extLst>
          </p:cNvPr>
          <p:cNvSpPr txBox="1"/>
          <p:nvPr/>
        </p:nvSpPr>
        <p:spPr>
          <a:xfrm>
            <a:off x="1502229" y="594149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N=88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70B96A-D328-D825-B66F-54A4A5E117DC}"/>
              </a:ext>
            </a:extLst>
          </p:cNvPr>
          <p:cNvSpPr txBox="1"/>
          <p:nvPr/>
        </p:nvSpPr>
        <p:spPr>
          <a:xfrm>
            <a:off x="3117446" y="594149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N=111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0EC175-1153-1D42-28A8-97112CE0AEED}"/>
              </a:ext>
            </a:extLst>
          </p:cNvPr>
          <p:cNvSpPr txBox="1"/>
          <p:nvPr/>
        </p:nvSpPr>
        <p:spPr>
          <a:xfrm>
            <a:off x="4949357" y="594149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N=50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F1221FA-025F-676A-BD3D-70BE5B094C57}"/>
              </a:ext>
            </a:extLst>
          </p:cNvPr>
          <p:cNvSpPr txBox="1"/>
          <p:nvPr/>
        </p:nvSpPr>
        <p:spPr>
          <a:xfrm>
            <a:off x="6670447" y="594149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N=156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B0AB5BB-539A-0E48-E747-BEAEB39ABEC5}"/>
              </a:ext>
            </a:extLst>
          </p:cNvPr>
          <p:cNvSpPr txBox="1"/>
          <p:nvPr/>
        </p:nvSpPr>
        <p:spPr>
          <a:xfrm>
            <a:off x="8360372" y="594149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N=141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55003A-A67B-97F7-CF55-E53823B53500}"/>
              </a:ext>
            </a:extLst>
          </p:cNvPr>
          <p:cNvSpPr txBox="1"/>
          <p:nvPr/>
        </p:nvSpPr>
        <p:spPr>
          <a:xfrm>
            <a:off x="10113541" y="594149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N=18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1016919D-553B-0357-15D3-3EE50CAF1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7" y="6424428"/>
            <a:ext cx="38236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A35FC56-5B8D-F961-1A08-CD730DE0D889}"/>
              </a:ext>
            </a:extLst>
          </p:cNvPr>
          <p:cNvSpPr/>
          <p:nvPr/>
        </p:nvSpPr>
        <p:spPr>
          <a:xfrm>
            <a:off x="2540001" y="233734"/>
            <a:ext cx="7123288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131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8C2F-7C43-576C-BE86-B6831C0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396"/>
            <a:ext cx="10972800" cy="705981"/>
          </a:xfrm>
        </p:spPr>
        <p:txBody>
          <a:bodyPr>
            <a:normAutofit/>
          </a:bodyPr>
          <a:lstStyle/>
          <a:p>
            <a:r>
              <a:rPr lang="es-ES" sz="3200"/>
              <a:t>ORIGEN DEL DONANTE CADÁVER -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CC0291E-C335-2603-1B05-4F0FE7B3E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654189"/>
              </p:ext>
            </p:extLst>
          </p:nvPr>
        </p:nvGraphicFramePr>
        <p:xfrm>
          <a:off x="169333" y="835378"/>
          <a:ext cx="11842045" cy="602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4">
            <a:extLst>
              <a:ext uri="{FF2B5EF4-FFF2-40B4-BE49-F238E27FC236}">
                <a16:creationId xmlns:a16="http://schemas.microsoft.com/office/drawing/2014/main" id="{F9939DA1-0D09-63F7-2344-4631F6C72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3" y="6451605"/>
            <a:ext cx="42902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ED425C4-7A6C-6715-F9A8-F6A485DF6074}"/>
              </a:ext>
            </a:extLst>
          </p:cNvPr>
          <p:cNvSpPr/>
          <p:nvPr/>
        </p:nvSpPr>
        <p:spPr>
          <a:xfrm>
            <a:off x="2099733" y="233734"/>
            <a:ext cx="7992534" cy="60164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96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8C2F-7C43-576C-BE86-B6831C0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34" y="268243"/>
            <a:ext cx="10972800" cy="802355"/>
          </a:xfrm>
        </p:spPr>
        <p:txBody>
          <a:bodyPr>
            <a:normAutofit/>
          </a:bodyPr>
          <a:lstStyle/>
          <a:p>
            <a:r>
              <a:rPr lang="es-ES" sz="3200"/>
              <a:t>EVOLUCIÓN DE DONANTES EN MUERTE ENCEFÁLICA (ADULTOS)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CC0291E-C335-2603-1B05-4F0FE7B3E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39932DBB-8CCD-20CA-51C7-3EA53E539EB7}"/>
              </a:ext>
            </a:extLst>
          </p:cNvPr>
          <p:cNvSpPr/>
          <p:nvPr/>
        </p:nvSpPr>
        <p:spPr>
          <a:xfrm rot="18252943">
            <a:off x="4336418" y="2942062"/>
            <a:ext cx="522514" cy="1306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4CD9B6-28F5-0FD3-BCDD-960566E96C98}"/>
              </a:ext>
            </a:extLst>
          </p:cNvPr>
          <p:cNvSpPr txBox="1"/>
          <p:nvPr/>
        </p:nvSpPr>
        <p:spPr>
          <a:xfrm>
            <a:off x="4148932" y="2720339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C7041F25-6FCC-60E4-953F-179F27E99E0E}"/>
              </a:ext>
            </a:extLst>
          </p:cNvPr>
          <p:cNvSpPr/>
          <p:nvPr/>
        </p:nvSpPr>
        <p:spPr>
          <a:xfrm rot="18252943">
            <a:off x="2148660" y="2907792"/>
            <a:ext cx="522514" cy="1306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FD6A771-6C87-E6CA-752B-9620C0398975}"/>
              </a:ext>
            </a:extLst>
          </p:cNvPr>
          <p:cNvSpPr txBox="1"/>
          <p:nvPr/>
        </p:nvSpPr>
        <p:spPr>
          <a:xfrm>
            <a:off x="1866465" y="2720339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38,5%</a:t>
            </a: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5BA87097-5174-3F9C-20FA-BCE4F8C7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372D4EC-3FC7-31A0-C4C4-FC6C76D0C08D}"/>
              </a:ext>
            </a:extLst>
          </p:cNvPr>
          <p:cNvSpPr/>
          <p:nvPr/>
        </p:nvSpPr>
        <p:spPr>
          <a:xfrm>
            <a:off x="790222" y="233734"/>
            <a:ext cx="10783843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69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8C2F-7C43-576C-BE86-B6831C0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6283"/>
            <a:ext cx="10972800" cy="802355"/>
          </a:xfrm>
        </p:spPr>
        <p:txBody>
          <a:bodyPr>
            <a:normAutofit/>
          </a:bodyPr>
          <a:lstStyle/>
          <a:p>
            <a:r>
              <a:rPr lang="es-ES" sz="3200"/>
              <a:t>EVOLUCIÓN DE DONANTES EN ASISTOLIA (ADULTOS)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CC0291E-C335-2603-1B05-4F0FE7B3E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5F0423EA-2088-4B83-C750-040706F39F62}"/>
              </a:ext>
            </a:extLst>
          </p:cNvPr>
          <p:cNvSpPr/>
          <p:nvPr/>
        </p:nvSpPr>
        <p:spPr>
          <a:xfrm rot="18252943">
            <a:off x="4187128" y="2820766"/>
            <a:ext cx="522514" cy="1306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A78382-A454-D89D-84EC-8523752F0062}"/>
              </a:ext>
            </a:extLst>
          </p:cNvPr>
          <p:cNvSpPr txBox="1"/>
          <p:nvPr/>
        </p:nvSpPr>
        <p:spPr>
          <a:xfrm>
            <a:off x="3929110" y="2572740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41,9%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68063B8-E404-B808-323D-3BE868A5F5D7}"/>
              </a:ext>
            </a:extLst>
          </p:cNvPr>
          <p:cNvSpPr/>
          <p:nvPr/>
        </p:nvSpPr>
        <p:spPr>
          <a:xfrm rot="18252943">
            <a:off x="8323699" y="1909475"/>
            <a:ext cx="522514" cy="1306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13B3A9-87BC-F490-2D76-76959B1A4778}"/>
              </a:ext>
            </a:extLst>
          </p:cNvPr>
          <p:cNvSpPr txBox="1"/>
          <p:nvPr/>
        </p:nvSpPr>
        <p:spPr>
          <a:xfrm>
            <a:off x="7902947" y="172202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76,3%</a:t>
            </a: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8771EDD8-C54F-90B0-2900-BC4F94D27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8" y="6485766"/>
            <a:ext cx="47690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205A9C8-DCE1-B019-2798-2F18FDF83E74}"/>
              </a:ext>
            </a:extLst>
          </p:cNvPr>
          <p:cNvSpPr/>
          <p:nvPr/>
        </p:nvSpPr>
        <p:spPr>
          <a:xfrm>
            <a:off x="1659467" y="233734"/>
            <a:ext cx="8884355" cy="63551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96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8C2F-7C43-576C-BE86-B6831C0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74" y="257638"/>
            <a:ext cx="10972800" cy="802355"/>
          </a:xfrm>
        </p:spPr>
        <p:txBody>
          <a:bodyPr>
            <a:normAutofit/>
          </a:bodyPr>
          <a:lstStyle/>
          <a:p>
            <a:r>
              <a:rPr lang="es-ES" sz="3200"/>
              <a:t>BALANCE DE RIÑONES TRASPLANTADOS (ADULTOS) –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CC0291E-C335-2603-1B05-4F0FE7B3E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242321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2AC7B41-E74C-731A-E05B-B0286F866EFF}"/>
              </a:ext>
            </a:extLst>
          </p:cNvPr>
          <p:cNvSpPr txBox="1"/>
          <p:nvPr/>
        </p:nvSpPr>
        <p:spPr>
          <a:xfrm>
            <a:off x="1502229" y="594149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N=88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AD0AA6-E8C3-A5A9-BE73-C08B65577A02}"/>
              </a:ext>
            </a:extLst>
          </p:cNvPr>
          <p:cNvSpPr txBox="1"/>
          <p:nvPr/>
        </p:nvSpPr>
        <p:spPr>
          <a:xfrm>
            <a:off x="3672663" y="594149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N=111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F0FBFD-2340-ACE4-6C23-5870B95A072D}"/>
              </a:ext>
            </a:extLst>
          </p:cNvPr>
          <p:cNvSpPr txBox="1"/>
          <p:nvPr/>
        </p:nvSpPr>
        <p:spPr>
          <a:xfrm>
            <a:off x="5907402" y="593550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N=50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66B7BF-6A73-0680-2692-A80C695C7244}"/>
              </a:ext>
            </a:extLst>
          </p:cNvPr>
          <p:cNvSpPr txBox="1"/>
          <p:nvPr/>
        </p:nvSpPr>
        <p:spPr>
          <a:xfrm>
            <a:off x="7886172" y="593550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N=156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669BFC2-836A-C1CC-02C1-F0C89285A933}"/>
              </a:ext>
            </a:extLst>
          </p:cNvPr>
          <p:cNvSpPr txBox="1"/>
          <p:nvPr/>
        </p:nvSpPr>
        <p:spPr>
          <a:xfrm>
            <a:off x="10049556" y="593550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N=147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87DF0-98F0-AC9C-5DE6-F69A264F4C16}"/>
              </a:ext>
            </a:extLst>
          </p:cNvPr>
          <p:cNvSpPr txBox="1"/>
          <p:nvPr/>
        </p:nvSpPr>
        <p:spPr>
          <a:xfrm>
            <a:off x="1805347" y="312122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56,8%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EAE60E-E1A3-573F-8829-96E2743DD848}"/>
              </a:ext>
            </a:extLst>
          </p:cNvPr>
          <p:cNvSpPr txBox="1"/>
          <p:nvPr/>
        </p:nvSpPr>
        <p:spPr>
          <a:xfrm>
            <a:off x="3840978" y="312255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42,3%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CC5C8C-8C1B-4796-6B87-544A63A785DE}"/>
              </a:ext>
            </a:extLst>
          </p:cNvPr>
          <p:cNvSpPr txBox="1"/>
          <p:nvPr/>
        </p:nvSpPr>
        <p:spPr>
          <a:xfrm>
            <a:off x="5933050" y="4189356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24%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9C7F29-22F5-A766-38B1-AE1F8141450E}"/>
              </a:ext>
            </a:extLst>
          </p:cNvPr>
          <p:cNvSpPr txBox="1"/>
          <p:nvPr/>
        </p:nvSpPr>
        <p:spPr>
          <a:xfrm>
            <a:off x="8546428" y="177917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69,2%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518AEA9-0A8F-B895-EFC9-D033DACFBD96}"/>
              </a:ext>
            </a:extLst>
          </p:cNvPr>
          <p:cNvSpPr txBox="1"/>
          <p:nvPr/>
        </p:nvSpPr>
        <p:spPr>
          <a:xfrm>
            <a:off x="10133713" y="2484733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49%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099AB499-3DDC-777C-1EFD-13B9A558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9CD538ED-EBCF-3B85-4D7D-16E7401DD890}"/>
              </a:ext>
            </a:extLst>
          </p:cNvPr>
          <p:cNvSpPr/>
          <p:nvPr/>
        </p:nvSpPr>
        <p:spPr>
          <a:xfrm>
            <a:off x="694474" y="233734"/>
            <a:ext cx="10887925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7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D9CE72-4D9F-D887-5AD6-925C7531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501548"/>
            <a:ext cx="3378563" cy="15363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b="1">
                <a:solidFill>
                  <a:srgbClr val="FFFFFF"/>
                </a:solidFill>
              </a:rPr>
              <a:t>CARACTERÍSTICAS DEMOGRÁFICAS</a:t>
            </a:r>
            <a:endParaRPr lang="en-US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Sicata">
            <a:extLst>
              <a:ext uri="{FF2B5EF4-FFF2-40B4-BE49-F238E27FC236}">
                <a16:creationId xmlns:a16="http://schemas.microsoft.com/office/drawing/2014/main" id="{F5D21865-D77E-AB15-0DC1-7B210DA5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79" y="102783"/>
            <a:ext cx="2187861" cy="13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6" descr="Administración de contratación">
            <a:extLst>
              <a:ext uri="{FF2B5EF4-FFF2-40B4-BE49-F238E27FC236}">
                <a16:creationId xmlns:a16="http://schemas.microsoft.com/office/drawing/2014/main" id="{E17B978F-91F7-470B-33FE-67DFF4EC6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3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91632" y="232218"/>
            <a:ext cx="6192688" cy="954107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2800" b="1" dirty="0"/>
              <a:t>Edad media del donante renal (adultos) </a:t>
            </a:r>
            <a:br>
              <a:rPr lang="es-ES_tradnl" sz="2800" b="1" dirty="0"/>
            </a:br>
            <a:r>
              <a:rPr lang="es-ES_tradnl" sz="2800" b="1" dirty="0"/>
              <a:t>2006-2022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571802509"/>
              </p:ext>
            </p:extLst>
          </p:nvPr>
        </p:nvGraphicFramePr>
        <p:xfrm>
          <a:off x="755780" y="1700808"/>
          <a:ext cx="1073953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254707" y="6387599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dirty="0"/>
              <a:t>SICATA - Trasplante </a:t>
            </a:r>
            <a:r>
              <a:rPr lang="es-ES" sz="1400" b="1"/>
              <a:t>renal 2022 </a:t>
            </a:r>
            <a:endParaRPr lang="es-ES" sz="14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2581095" y="101268"/>
            <a:ext cx="6537155" cy="116018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52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34A7DC-A745-4516-F095-67D0EB9A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23" name="Marcador de contenido 2">
            <a:extLst>
              <a:ext uri="{FF2B5EF4-FFF2-40B4-BE49-F238E27FC236}">
                <a16:creationId xmlns:a16="http://schemas.microsoft.com/office/drawing/2014/main" id="{B4C6F7D1-AB05-0745-5467-619CB7A66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651945"/>
              </p:ext>
            </p:extLst>
          </p:nvPr>
        </p:nvGraphicFramePr>
        <p:xfrm>
          <a:off x="956109" y="2288560"/>
          <a:ext cx="7609821" cy="279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Sicata">
            <a:extLst>
              <a:ext uri="{FF2B5EF4-FFF2-40B4-BE49-F238E27FC236}">
                <a16:creationId xmlns:a16="http://schemas.microsoft.com/office/drawing/2014/main" id="{26DCFDE6-0189-0A0D-A5E8-DC4AE110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4775" y="124394"/>
            <a:ext cx="2187861" cy="13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275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85452" y="328629"/>
            <a:ext cx="5544616" cy="8721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_tradnl" sz="2800" b="1" dirty="0"/>
              <a:t>Edad media del receptor (adultos)</a:t>
            </a:r>
            <a:br>
              <a:rPr lang="es-ES_tradnl" sz="2800" b="1" dirty="0"/>
            </a:br>
            <a:r>
              <a:rPr lang="es-ES_tradnl" sz="2800" b="1" dirty="0"/>
              <a:t>1984-2022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4164775712"/>
              </p:ext>
            </p:extLst>
          </p:nvPr>
        </p:nvGraphicFramePr>
        <p:xfrm>
          <a:off x="575733" y="1412776"/>
          <a:ext cx="1120986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243418" y="651696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 dirty="0"/>
              <a:t>SICATA - Trasplante </a:t>
            </a:r>
            <a:r>
              <a:rPr lang="es-ES" sz="1400" b="1"/>
              <a:t>renal 2022 </a:t>
            </a:r>
            <a:endParaRPr lang="es-ES" sz="14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2389183" y="188640"/>
            <a:ext cx="6537155" cy="115212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110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65022" y="400637"/>
            <a:ext cx="7231309" cy="8721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_tradnl" sz="2800" b="1" dirty="0"/>
              <a:t>Diferencia de edad donante-receptor (adultos)</a:t>
            </a:r>
            <a:br>
              <a:rPr lang="es-ES_tradnl" sz="2800" b="1" dirty="0"/>
            </a:br>
            <a:r>
              <a:rPr lang="es-ES_tradnl" sz="2800" b="1" dirty="0"/>
              <a:t>2006-2022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175320395"/>
              </p:ext>
            </p:extLst>
          </p:nvPr>
        </p:nvGraphicFramePr>
        <p:xfrm>
          <a:off x="735291" y="1412776"/>
          <a:ext cx="1053916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364960" y="6436568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 dirty="0"/>
              <a:t>SICATA - Trasplante renal 2022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365022" y="262313"/>
            <a:ext cx="7231309" cy="115212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93ED7E-2C38-4311-AC29-61F8299B3827}"/>
              </a:ext>
            </a:extLst>
          </p:cNvPr>
          <p:cNvSpPr txBox="1"/>
          <p:nvPr/>
        </p:nvSpPr>
        <p:spPr>
          <a:xfrm>
            <a:off x="1492667" y="338996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Medias</a:t>
            </a:r>
          </a:p>
        </p:txBody>
      </p:sp>
    </p:spTree>
    <p:extLst>
      <p:ext uri="{BB962C8B-B14F-4D97-AF65-F5344CB8AC3E}">
        <p14:creationId xmlns:p14="http://schemas.microsoft.com/office/powerpoint/2010/main" val="3802970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4D8D5-04C1-358A-5479-1522EB64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0663"/>
            <a:ext cx="10972800" cy="1143000"/>
          </a:xfrm>
        </p:spPr>
        <p:txBody>
          <a:bodyPr>
            <a:normAutofit/>
          </a:bodyPr>
          <a:lstStyle/>
          <a:p>
            <a:r>
              <a:rPr lang="es-ES" sz="3200"/>
              <a:t>TRASPLANTE RENAL ANTICIPADO (ADULTOS) - 2022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3E6D07E5-D10B-C84D-B3B4-4BF3713D9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534718"/>
              </p:ext>
            </p:extLst>
          </p:nvPr>
        </p:nvGraphicFramePr>
        <p:xfrm>
          <a:off x="1100666" y="1938867"/>
          <a:ext cx="999066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4">
            <a:extLst>
              <a:ext uri="{FF2B5EF4-FFF2-40B4-BE49-F238E27FC236}">
                <a16:creationId xmlns:a16="http://schemas.microsoft.com/office/drawing/2014/main" id="{3402C91C-62FD-DBA5-7E0C-851C7F71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B073437-66D5-19D0-EAF3-20C2AB4805DC}"/>
              </a:ext>
            </a:extLst>
          </p:cNvPr>
          <p:cNvSpPr/>
          <p:nvPr/>
        </p:nvSpPr>
        <p:spPr>
          <a:xfrm>
            <a:off x="1727201" y="233734"/>
            <a:ext cx="8827910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05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741999260"/>
              </p:ext>
            </p:extLst>
          </p:nvPr>
        </p:nvGraphicFramePr>
        <p:xfrm>
          <a:off x="1516631" y="1556791"/>
          <a:ext cx="9591635" cy="490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450820" y="260649"/>
            <a:ext cx="5290359" cy="95410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2800" b="1" dirty="0"/>
              <a:t>TRS antes del trasplante (</a:t>
            </a:r>
            <a:r>
              <a:rPr lang="es-ES_tradnl" sz="2800" b="1"/>
              <a:t>adultos)</a:t>
            </a:r>
            <a:endParaRPr lang="es-ES_tradnl" sz="2800" b="1" dirty="0"/>
          </a:p>
          <a:p>
            <a:pPr algn="ctr"/>
            <a:r>
              <a:rPr lang="es-ES_tradnl" sz="2800" b="1"/>
              <a:t>1984-2022</a:t>
            </a:r>
            <a:endParaRPr lang="es-ES_tradnl" sz="2800" b="1" dirty="0"/>
          </a:p>
        </p:txBody>
      </p:sp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572737" y="646319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400" b="1" dirty="0"/>
              <a:t>SICATA - Trasplante </a:t>
            </a:r>
            <a:r>
              <a:rPr lang="es-ES" sz="1400" b="1"/>
              <a:t>renal 2022 </a:t>
            </a:r>
            <a:endParaRPr lang="es-ES" sz="14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092100" y="170639"/>
            <a:ext cx="6007800" cy="954107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2386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8C2F-7C43-576C-BE86-B6831C0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973"/>
            <a:ext cx="10972800" cy="802355"/>
          </a:xfrm>
        </p:spPr>
        <p:txBody>
          <a:bodyPr>
            <a:normAutofit/>
          </a:bodyPr>
          <a:lstStyle/>
          <a:p>
            <a:r>
              <a:rPr lang="es-ES" sz="3200" dirty="0"/>
              <a:t>TRASPLANTE ANTICIPADO (ADULTOS) –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CC0291E-C335-2603-1B05-4F0FE7B3E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753606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1FA7C3CC-FC81-4460-AF01-1C88800334FB}"/>
              </a:ext>
            </a:extLst>
          </p:cNvPr>
          <p:cNvSpPr txBox="1"/>
          <p:nvPr/>
        </p:nvSpPr>
        <p:spPr>
          <a:xfrm>
            <a:off x="1954423" y="585878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N=405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D41662-6316-4AB6-8EFC-2D065FC0B562}"/>
              </a:ext>
            </a:extLst>
          </p:cNvPr>
          <p:cNvSpPr txBox="1"/>
          <p:nvPr/>
        </p:nvSpPr>
        <p:spPr>
          <a:xfrm>
            <a:off x="4471560" y="58585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N=88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4DB39DB-3F0C-4B9A-8C3B-A4F3B91144B8}"/>
              </a:ext>
            </a:extLst>
          </p:cNvPr>
          <p:cNvSpPr txBox="1"/>
          <p:nvPr/>
        </p:nvSpPr>
        <p:spPr>
          <a:xfrm>
            <a:off x="7105716" y="58585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N=10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EC021C-B20C-4F73-A084-B2717451F142}"/>
              </a:ext>
            </a:extLst>
          </p:cNvPr>
          <p:cNvSpPr txBox="1"/>
          <p:nvPr/>
        </p:nvSpPr>
        <p:spPr>
          <a:xfrm>
            <a:off x="9714972" y="58585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N=40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1ADB5F2-81E2-4E0B-93B9-A575848DDC03}"/>
              </a:ext>
            </a:extLst>
          </p:cNvPr>
          <p:cNvSpPr/>
          <p:nvPr/>
        </p:nvSpPr>
        <p:spPr>
          <a:xfrm>
            <a:off x="8885394" y="3234088"/>
            <a:ext cx="2464067" cy="3262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58DCF3A0-8B83-7379-697B-5E2F4AFB7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26AFF3A-5380-F546-5D2B-7B500EC7E0A2}"/>
              </a:ext>
            </a:extLst>
          </p:cNvPr>
          <p:cNvSpPr/>
          <p:nvPr/>
        </p:nvSpPr>
        <p:spPr>
          <a:xfrm>
            <a:off x="1761067" y="233734"/>
            <a:ext cx="8637105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021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8C2F-7C43-576C-BE86-B6831C0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89" y="206071"/>
            <a:ext cx="10972800" cy="802355"/>
          </a:xfrm>
        </p:spPr>
        <p:txBody>
          <a:bodyPr>
            <a:normAutofit/>
          </a:bodyPr>
          <a:lstStyle/>
          <a:p>
            <a:r>
              <a:rPr lang="es-ES" sz="3200" dirty="0"/>
              <a:t>TRASPLANTE ANTICIPADO (ADULTOS) –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CC0291E-C335-2603-1B05-4F0FE7B3E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486017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72E962-075B-4857-B60A-4A886E9D55F5}"/>
              </a:ext>
            </a:extLst>
          </p:cNvPr>
          <p:cNvSpPr txBox="1"/>
          <p:nvPr/>
        </p:nvSpPr>
        <p:spPr>
          <a:xfrm>
            <a:off x="2206134" y="58887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N=405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625B3F-2A11-4A7B-9C08-70D068F03F14}"/>
              </a:ext>
            </a:extLst>
          </p:cNvPr>
          <p:cNvSpPr txBox="1"/>
          <p:nvPr/>
        </p:nvSpPr>
        <p:spPr>
          <a:xfrm>
            <a:off x="4744685" y="588141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N=88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FF34D9-BA99-4649-B960-B90F0B03372C}"/>
              </a:ext>
            </a:extLst>
          </p:cNvPr>
          <p:cNvSpPr txBox="1"/>
          <p:nvPr/>
        </p:nvSpPr>
        <p:spPr>
          <a:xfrm>
            <a:off x="7445805" y="588141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N=10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D3749D-8432-4BD4-8737-7794F6D042C8}"/>
              </a:ext>
            </a:extLst>
          </p:cNvPr>
          <p:cNvSpPr txBox="1"/>
          <p:nvPr/>
        </p:nvSpPr>
        <p:spPr>
          <a:xfrm>
            <a:off x="9714972" y="58585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N=40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38ED3D1-CCA4-4AD4-8921-EE6B7996E995}"/>
              </a:ext>
            </a:extLst>
          </p:cNvPr>
          <p:cNvSpPr/>
          <p:nvPr/>
        </p:nvSpPr>
        <p:spPr>
          <a:xfrm>
            <a:off x="8885394" y="1788527"/>
            <a:ext cx="2697006" cy="4708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C59B9A72-BD5A-9FBB-1099-3A5A3904A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C9B3229-3D9D-EB96-501F-7E41E259AC09}"/>
              </a:ext>
            </a:extLst>
          </p:cNvPr>
          <p:cNvSpPr/>
          <p:nvPr/>
        </p:nvSpPr>
        <p:spPr>
          <a:xfrm>
            <a:off x="1817511" y="233734"/>
            <a:ext cx="8681156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675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8C2F-7C43-576C-BE86-B6831C0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7653"/>
            <a:ext cx="10972800" cy="802355"/>
          </a:xfrm>
        </p:spPr>
        <p:txBody>
          <a:bodyPr>
            <a:normAutofit/>
          </a:bodyPr>
          <a:lstStyle/>
          <a:p>
            <a:r>
              <a:rPr lang="es-ES" sz="3200" dirty="0"/>
              <a:t>TRASPLANTE ANTICIPADO (ADULTOS) –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CC0291E-C335-2603-1B05-4F0FE7B3E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377334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B6CB37F-1491-4005-B704-D835D4F9D60E}"/>
              </a:ext>
            </a:extLst>
          </p:cNvPr>
          <p:cNvSpPr txBox="1"/>
          <p:nvPr/>
        </p:nvSpPr>
        <p:spPr>
          <a:xfrm>
            <a:off x="1954423" y="585878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N=405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83DA5E-01F0-47A8-A449-D673A3187EE7}"/>
              </a:ext>
            </a:extLst>
          </p:cNvPr>
          <p:cNvSpPr txBox="1"/>
          <p:nvPr/>
        </p:nvSpPr>
        <p:spPr>
          <a:xfrm>
            <a:off x="4471560" y="58585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N=88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DE0C81-B054-4855-AF0D-9AE915622B07}"/>
              </a:ext>
            </a:extLst>
          </p:cNvPr>
          <p:cNvSpPr txBox="1"/>
          <p:nvPr/>
        </p:nvSpPr>
        <p:spPr>
          <a:xfrm>
            <a:off x="7105716" y="58585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N=10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D9C096-4576-4831-8416-7B19C4F60847}"/>
              </a:ext>
            </a:extLst>
          </p:cNvPr>
          <p:cNvSpPr txBox="1"/>
          <p:nvPr/>
        </p:nvSpPr>
        <p:spPr>
          <a:xfrm>
            <a:off x="9714972" y="58585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N=40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B51E030C-3798-20D6-3E7C-155FD02FDCCF}"/>
              </a:ext>
            </a:extLst>
          </p:cNvPr>
          <p:cNvSpPr/>
          <p:nvPr/>
        </p:nvSpPr>
        <p:spPr>
          <a:xfrm>
            <a:off x="8885394" y="1788527"/>
            <a:ext cx="2697006" cy="4708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FEDEA632-6E92-F8CD-E920-1B683263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6586680-A4A7-D0BF-F663-354C641E997D}"/>
              </a:ext>
            </a:extLst>
          </p:cNvPr>
          <p:cNvSpPr/>
          <p:nvPr/>
        </p:nvSpPr>
        <p:spPr>
          <a:xfrm>
            <a:off x="1772356" y="233734"/>
            <a:ext cx="8625815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358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8C2F-7C43-576C-BE86-B6831C0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328"/>
            <a:ext cx="10972800" cy="802355"/>
          </a:xfrm>
        </p:spPr>
        <p:txBody>
          <a:bodyPr>
            <a:normAutofit/>
          </a:bodyPr>
          <a:lstStyle/>
          <a:p>
            <a:r>
              <a:rPr lang="es-ES" sz="3200" dirty="0"/>
              <a:t>GRUPO SANGUÍNEOS (ADULTOS) –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CC0291E-C335-2603-1B05-4F0FE7B3E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13227"/>
              </p:ext>
            </p:extLst>
          </p:nvPr>
        </p:nvGraphicFramePr>
        <p:xfrm>
          <a:off x="609600" y="1655545"/>
          <a:ext cx="10972800" cy="447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72E962-075B-4857-B60A-4A886E9D55F5}"/>
              </a:ext>
            </a:extLst>
          </p:cNvPr>
          <p:cNvSpPr txBox="1"/>
          <p:nvPr/>
        </p:nvSpPr>
        <p:spPr>
          <a:xfrm>
            <a:off x="1417691" y="580766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N=256 (46,9%)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625B3F-2A11-4A7B-9C08-70D068F03F14}"/>
              </a:ext>
            </a:extLst>
          </p:cNvPr>
          <p:cNvSpPr txBox="1"/>
          <p:nvPr/>
        </p:nvSpPr>
        <p:spPr>
          <a:xfrm>
            <a:off x="3996798" y="5773949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N=201 (36,8%)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FF34D9-BA99-4649-B960-B90F0B03372C}"/>
              </a:ext>
            </a:extLst>
          </p:cNvPr>
          <p:cNvSpPr txBox="1"/>
          <p:nvPr/>
        </p:nvSpPr>
        <p:spPr>
          <a:xfrm>
            <a:off x="6992885" y="5759195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N=58 (10,6%)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D3749D-8432-4BD4-8737-7794F6D042C8}"/>
              </a:ext>
            </a:extLst>
          </p:cNvPr>
          <p:cNvSpPr txBox="1"/>
          <p:nvPr/>
        </p:nvSpPr>
        <p:spPr>
          <a:xfrm>
            <a:off x="9492055" y="5812162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N=31 (5,7%)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817EBA-0831-4760-B4DE-456F0336EC09}"/>
              </a:ext>
            </a:extLst>
          </p:cNvPr>
          <p:cNvSpPr txBox="1"/>
          <p:nvPr/>
        </p:nvSpPr>
        <p:spPr>
          <a:xfrm>
            <a:off x="4350619" y="6212041"/>
            <a:ext cx="309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GRUPO SANGUÍNEO RECEPTOR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150767-A230-49A8-B038-661CBFB72F31}"/>
              </a:ext>
            </a:extLst>
          </p:cNvPr>
          <p:cNvSpPr txBox="1"/>
          <p:nvPr/>
        </p:nvSpPr>
        <p:spPr>
          <a:xfrm>
            <a:off x="4370818" y="1316485"/>
            <a:ext cx="307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GRUPO SANGUÍNEO DONANTE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9CC52526-B55F-FBFB-7F46-E09C25523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753AE97-5D1B-8B83-6564-AAF44141F0ED}"/>
              </a:ext>
            </a:extLst>
          </p:cNvPr>
          <p:cNvSpPr/>
          <p:nvPr/>
        </p:nvSpPr>
        <p:spPr>
          <a:xfrm>
            <a:off x="2144889" y="233734"/>
            <a:ext cx="7811911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874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8C2F-7C43-576C-BE86-B6831C0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734"/>
            <a:ext cx="10972800" cy="802355"/>
          </a:xfrm>
        </p:spPr>
        <p:txBody>
          <a:bodyPr>
            <a:normAutofit/>
          </a:bodyPr>
          <a:lstStyle/>
          <a:p>
            <a:r>
              <a:rPr lang="es-ES" sz="2800"/>
              <a:t>GRUPO SANGUÍNEO </a:t>
            </a:r>
            <a:r>
              <a:rPr lang="es-ES" sz="2800" dirty="0"/>
              <a:t>SEGÚN TIPO DE DONANTE (ADULTOS) –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CC0291E-C335-2603-1B05-4F0FE7B3E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369927"/>
              </p:ext>
            </p:extLst>
          </p:nvPr>
        </p:nvGraphicFramePr>
        <p:xfrm>
          <a:off x="609600" y="1655545"/>
          <a:ext cx="10972800" cy="447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72E962-075B-4857-B60A-4A886E9D55F5}"/>
              </a:ext>
            </a:extLst>
          </p:cNvPr>
          <p:cNvSpPr txBox="1"/>
          <p:nvPr/>
        </p:nvSpPr>
        <p:spPr>
          <a:xfrm>
            <a:off x="2440254" y="581216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N=295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FF34D9-BA99-4649-B960-B90F0B03372C}"/>
              </a:ext>
            </a:extLst>
          </p:cNvPr>
          <p:cNvSpPr txBox="1"/>
          <p:nvPr/>
        </p:nvSpPr>
        <p:spPr>
          <a:xfrm>
            <a:off x="5866729" y="581216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N=215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D3749D-8432-4BD4-8737-7794F6D042C8}"/>
              </a:ext>
            </a:extLst>
          </p:cNvPr>
          <p:cNvSpPr txBox="1"/>
          <p:nvPr/>
        </p:nvSpPr>
        <p:spPr>
          <a:xfrm>
            <a:off x="9410146" y="581216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N=36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2A55D8A7-A070-F5AA-E186-9D9F34CD7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7" y="6485766"/>
            <a:ext cx="57809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5B654C4-C266-698D-463A-6454C21CDBAD}"/>
              </a:ext>
            </a:extLst>
          </p:cNvPr>
          <p:cNvSpPr/>
          <p:nvPr/>
        </p:nvSpPr>
        <p:spPr>
          <a:xfrm>
            <a:off x="812800" y="233734"/>
            <a:ext cx="10769599" cy="802355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65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C6503-645A-19CC-A187-8900F285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93" y="182077"/>
            <a:ext cx="10972800" cy="854251"/>
          </a:xfrm>
        </p:spPr>
        <p:txBody>
          <a:bodyPr>
            <a:normAutofit/>
          </a:bodyPr>
          <a:lstStyle/>
          <a:p>
            <a:r>
              <a:rPr lang="es-ES" sz="3600"/>
              <a:t>RETRASPLANTADOS (ADULTOS)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2F0946E-6B40-CB6D-4EC6-2784CE8E1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926725"/>
              </p:ext>
            </p:extLst>
          </p:nvPr>
        </p:nvGraphicFramePr>
        <p:xfrm>
          <a:off x="609600" y="1679222"/>
          <a:ext cx="10611556" cy="495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0ED9030-354F-951A-37FE-75FA3AA7D48F}"/>
              </a:ext>
            </a:extLst>
          </p:cNvPr>
          <p:cNvSpPr txBox="1"/>
          <p:nvPr/>
        </p:nvSpPr>
        <p:spPr>
          <a:xfrm>
            <a:off x="11051823" y="230872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11,4%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235B0D-387F-EE29-D100-461F23EC89F7}"/>
              </a:ext>
            </a:extLst>
          </p:cNvPr>
          <p:cNvSpPr txBox="1"/>
          <p:nvPr/>
        </p:nvSpPr>
        <p:spPr>
          <a:xfrm>
            <a:off x="11162307" y="404622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86,4%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4F250-943C-6F2D-FD38-529ECB846C36}"/>
              </a:ext>
            </a:extLst>
          </p:cNvPr>
          <p:cNvSpPr txBox="1"/>
          <p:nvPr/>
        </p:nvSpPr>
        <p:spPr>
          <a:xfrm>
            <a:off x="11157756" y="184409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2%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FC6C9F61-D0B6-027A-8D4A-584D9ADE3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4244591-51B1-49ED-0CF0-614B78E19CBA}"/>
              </a:ext>
            </a:extLst>
          </p:cNvPr>
          <p:cNvSpPr/>
          <p:nvPr/>
        </p:nvSpPr>
        <p:spPr>
          <a:xfrm>
            <a:off x="2834283" y="233734"/>
            <a:ext cx="6174250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83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D9CE72-4D9F-D887-5AD6-925C7531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501548"/>
            <a:ext cx="3378563" cy="15363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ACTIVIDAD TRASPLANTADORA</a:t>
            </a:r>
            <a:b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2022</a:t>
            </a:r>
          </a:p>
        </p:txBody>
      </p:sp>
      <p:pic>
        <p:nvPicPr>
          <p:cNvPr id="7" name="Graphic 6" descr="Administración de contratación">
            <a:extLst>
              <a:ext uri="{FF2B5EF4-FFF2-40B4-BE49-F238E27FC236}">
                <a16:creationId xmlns:a16="http://schemas.microsoft.com/office/drawing/2014/main" id="{2707BE8A-4D11-A9D0-C45F-0227843A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  <p:pic>
        <p:nvPicPr>
          <p:cNvPr id="4" name="Picture 2" descr="Sicata">
            <a:extLst>
              <a:ext uri="{FF2B5EF4-FFF2-40B4-BE49-F238E27FC236}">
                <a16:creationId xmlns:a16="http://schemas.microsoft.com/office/drawing/2014/main" id="{F5D21865-D77E-AB15-0DC1-7B210DA5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79" y="102783"/>
            <a:ext cx="2187861" cy="13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965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27081-6823-8B37-4F90-7B3F59FB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6" y="105305"/>
            <a:ext cx="9460089" cy="1143000"/>
          </a:xfrm>
        </p:spPr>
        <p:txBody>
          <a:bodyPr>
            <a:normAutofit/>
          </a:bodyPr>
          <a:lstStyle/>
          <a:p>
            <a:r>
              <a:rPr lang="es-ES" sz="4000"/>
              <a:t>TRASPLANTE COMBINADO (ADULTOS)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A2657D75-E923-D4D3-2249-8341BF80C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295374"/>
              </p:ext>
            </p:extLst>
          </p:nvPr>
        </p:nvGraphicFramePr>
        <p:xfrm>
          <a:off x="519289" y="2664179"/>
          <a:ext cx="5125156" cy="394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F0F6D2-27B3-FA47-533B-2379E8F0B7B2}"/>
              </a:ext>
            </a:extLst>
          </p:cNvPr>
          <p:cNvSpPr txBox="1"/>
          <p:nvPr/>
        </p:nvSpPr>
        <p:spPr>
          <a:xfrm>
            <a:off x="2452528" y="1756187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D30743-3F82-63BF-6B8F-F707C1E9BF5D}"/>
              </a:ext>
            </a:extLst>
          </p:cNvPr>
          <p:cNvSpPr txBox="1"/>
          <p:nvPr/>
        </p:nvSpPr>
        <p:spPr>
          <a:xfrm>
            <a:off x="8480796" y="1700912"/>
            <a:ext cx="185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2006-2021</a:t>
            </a:r>
          </a:p>
        </p:txBody>
      </p:sp>
      <p:graphicFrame>
        <p:nvGraphicFramePr>
          <p:cNvPr id="9" name="Marcador de contenido 5">
            <a:extLst>
              <a:ext uri="{FF2B5EF4-FFF2-40B4-BE49-F238E27FC236}">
                <a16:creationId xmlns:a16="http://schemas.microsoft.com/office/drawing/2014/main" id="{2E73A9AD-2C9D-D9C8-2F36-BF74EE67C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471783"/>
              </p:ext>
            </p:extLst>
          </p:nvPr>
        </p:nvGraphicFramePr>
        <p:xfrm>
          <a:off x="6392005" y="2664179"/>
          <a:ext cx="5125156" cy="394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24">
            <a:extLst>
              <a:ext uri="{FF2B5EF4-FFF2-40B4-BE49-F238E27FC236}">
                <a16:creationId xmlns:a16="http://schemas.microsoft.com/office/drawing/2014/main" id="{24B333C5-6B8D-7EDC-11BE-286CAD39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95" y="6347267"/>
            <a:ext cx="43872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B5D174C-0512-1372-27C9-1F286F7DC94F}"/>
              </a:ext>
            </a:extLst>
          </p:cNvPr>
          <p:cNvSpPr/>
          <p:nvPr/>
        </p:nvSpPr>
        <p:spPr>
          <a:xfrm>
            <a:off x="1783644" y="233734"/>
            <a:ext cx="8173155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160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34BE2-6FBB-F2BA-831B-B0FB1BF3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511" y="228533"/>
            <a:ext cx="10515600" cy="876653"/>
          </a:xfrm>
        </p:spPr>
        <p:txBody>
          <a:bodyPr>
            <a:normAutofit/>
          </a:bodyPr>
          <a:lstStyle/>
          <a:p>
            <a:pPr algn="ctr"/>
            <a:r>
              <a:rPr lang="es-E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TRASPLANTES COMBINADOS 2022 (ADULTOS)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7B66D16-A253-D46D-04FD-1C2DE52A8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363557"/>
              </p:ext>
            </p:extLst>
          </p:nvPr>
        </p:nvGraphicFramePr>
        <p:xfrm>
          <a:off x="838200" y="1309512"/>
          <a:ext cx="105156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4">
            <a:extLst>
              <a:ext uri="{FF2B5EF4-FFF2-40B4-BE49-F238E27FC236}">
                <a16:creationId xmlns:a16="http://schemas.microsoft.com/office/drawing/2014/main" id="{F2006A13-58B9-D958-5C91-941A8D087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DCE4D11-56AF-D97A-061E-1228530EEFFD}"/>
              </a:ext>
            </a:extLst>
          </p:cNvPr>
          <p:cNvSpPr/>
          <p:nvPr/>
        </p:nvSpPr>
        <p:spPr>
          <a:xfrm>
            <a:off x="2280357" y="233734"/>
            <a:ext cx="7699022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214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725AD05-CAEE-D7F5-C43B-1A96A936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734"/>
            <a:ext cx="10515600" cy="787232"/>
          </a:xfrm>
        </p:spPr>
        <p:txBody>
          <a:bodyPr>
            <a:normAutofit/>
          </a:bodyPr>
          <a:lstStyle/>
          <a:p>
            <a:pPr algn="ctr"/>
            <a:r>
              <a:rPr lang="es-ES" sz="3200" b="1"/>
              <a:t>TRASPLANTE COMBINADO (ADULTOS)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98E1C8DE-C49E-358A-B367-705ACFDD8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186241"/>
              </p:ext>
            </p:extLst>
          </p:nvPr>
        </p:nvGraphicFramePr>
        <p:xfrm>
          <a:off x="838200" y="1399822"/>
          <a:ext cx="10515600" cy="477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24">
            <a:extLst>
              <a:ext uri="{FF2B5EF4-FFF2-40B4-BE49-F238E27FC236}">
                <a16:creationId xmlns:a16="http://schemas.microsoft.com/office/drawing/2014/main" id="{090A971F-765F-8C73-0124-F973B6676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574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29B6440-6707-D8B9-DF88-72BE8576A38A}"/>
              </a:ext>
            </a:extLst>
          </p:cNvPr>
          <p:cNvSpPr/>
          <p:nvPr/>
        </p:nvSpPr>
        <p:spPr>
          <a:xfrm>
            <a:off x="2834283" y="233734"/>
            <a:ext cx="6659673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560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34BE2-6FBB-F2BA-831B-B0FB1BF3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4" y="296267"/>
            <a:ext cx="10515600" cy="876653"/>
          </a:xfrm>
        </p:spPr>
        <p:txBody>
          <a:bodyPr>
            <a:normAutofit/>
          </a:bodyPr>
          <a:lstStyle/>
          <a:p>
            <a:pPr algn="ctr"/>
            <a:r>
              <a:rPr lang="es-E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TRASPLANTES COMBINADOS &gt;1986 (ADULTOS)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7B66D16-A253-D46D-04FD-1C2DE52A8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353709"/>
              </p:ext>
            </p:extLst>
          </p:nvPr>
        </p:nvGraphicFramePr>
        <p:xfrm>
          <a:off x="838200" y="1309512"/>
          <a:ext cx="10515600" cy="476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4">
            <a:extLst>
              <a:ext uri="{FF2B5EF4-FFF2-40B4-BE49-F238E27FC236}">
                <a16:creationId xmlns:a16="http://schemas.microsoft.com/office/drawing/2014/main" id="{C5C5615E-4019-A4BE-ABB6-FA063FE4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BA77F8B-FB52-8CA8-CFFA-FCECC26D096D}"/>
              </a:ext>
            </a:extLst>
          </p:cNvPr>
          <p:cNvSpPr/>
          <p:nvPr/>
        </p:nvSpPr>
        <p:spPr>
          <a:xfrm>
            <a:off x="2325511" y="233734"/>
            <a:ext cx="7890933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402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D9CE72-4D9F-D887-5AD6-925C7531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501548"/>
            <a:ext cx="3378563" cy="15363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b="1">
                <a:solidFill>
                  <a:srgbClr val="FFFFFF"/>
                </a:solidFill>
              </a:rPr>
              <a:t>SUPERVIVENCIA DEL INJERTO RENAL Y DEL PACIENTE</a:t>
            </a:r>
            <a:endParaRPr lang="en-US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Sicata">
            <a:extLst>
              <a:ext uri="{FF2B5EF4-FFF2-40B4-BE49-F238E27FC236}">
                <a16:creationId xmlns:a16="http://schemas.microsoft.com/office/drawing/2014/main" id="{F5D21865-D77E-AB15-0DC1-7B210DA5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79" y="102783"/>
            <a:ext cx="2187861" cy="13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6" descr="Administración de contratación">
            <a:extLst>
              <a:ext uri="{FF2B5EF4-FFF2-40B4-BE49-F238E27FC236}">
                <a16:creationId xmlns:a16="http://schemas.microsoft.com/office/drawing/2014/main" id="{E17B978F-91F7-470B-33FE-67DFF4EC6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2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37AE2-E8B9-8100-5FCD-B3A97B09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6" y="27130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es-ES" sz="3200" b="1"/>
              <a:t>CAUSAS DEL FALLECIMIENTO DEL RECEPTOR (ADULTOS)</a:t>
            </a:r>
            <a:endParaRPr lang="es-ES" sz="320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4703A2F-4197-171F-F3A8-EF418245B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200006"/>
              </p:ext>
            </p:extLst>
          </p:nvPr>
        </p:nvGraphicFramePr>
        <p:xfrm>
          <a:off x="838200" y="1326690"/>
          <a:ext cx="10515600" cy="474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4">
            <a:extLst>
              <a:ext uri="{FF2B5EF4-FFF2-40B4-BE49-F238E27FC236}">
                <a16:creationId xmlns:a16="http://schemas.microsoft.com/office/drawing/2014/main" id="{F02C7563-AB3A-8ACA-B299-3DC4FEFEF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28" y="6448195"/>
            <a:ext cx="5096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D7EA3F6-C0A8-2097-5291-DF3F32FFD0C5}"/>
              </a:ext>
            </a:extLst>
          </p:cNvPr>
          <p:cNvSpPr/>
          <p:nvPr/>
        </p:nvSpPr>
        <p:spPr>
          <a:xfrm>
            <a:off x="1603022" y="233734"/>
            <a:ext cx="9493955" cy="75247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34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0609D9B-5713-488E-BD6C-E1D122C25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461606"/>
              </p:ext>
            </p:extLst>
          </p:nvPr>
        </p:nvGraphicFramePr>
        <p:xfrm>
          <a:off x="1091519" y="1834263"/>
          <a:ext cx="4498348" cy="4092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0480311-F7C5-42F5-8D46-AEAE01AE6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591193"/>
              </p:ext>
            </p:extLst>
          </p:nvPr>
        </p:nvGraphicFramePr>
        <p:xfrm>
          <a:off x="6201639" y="1834264"/>
          <a:ext cx="4498347" cy="4092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3">
            <a:extLst>
              <a:ext uri="{FF2B5EF4-FFF2-40B4-BE49-F238E27FC236}">
                <a16:creationId xmlns:a16="http://schemas.microsoft.com/office/drawing/2014/main" id="{A8B20729-4B45-494F-BFE3-C88A1C37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519" y="348644"/>
            <a:ext cx="10234063" cy="1317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62000" tIns="118800" rIns="162000" bIns="118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800" b="1">
                <a:latin typeface="+mn-lt"/>
              </a:rPr>
              <a:t>SUPERVIVENCIA DEL RECEPTOR Y DEL INJERTO RENAL  (ADULTOS)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2800" b="1">
                <a:latin typeface="+mn-lt"/>
              </a:rPr>
              <a:t>2000-2021</a:t>
            </a:r>
            <a:endParaRPr lang="es-ES" altLang="es-ES" sz="2800" b="1" dirty="0">
              <a:latin typeface="+mn-lt"/>
            </a:endParaRP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BF64162A-C352-08EE-E63B-DDC9FA007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7" y="6370856"/>
            <a:ext cx="3430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8EAD237-F927-AF6C-09CB-83C1B8C67F32}"/>
              </a:ext>
            </a:extLst>
          </p:cNvPr>
          <p:cNvSpPr/>
          <p:nvPr/>
        </p:nvSpPr>
        <p:spPr>
          <a:xfrm>
            <a:off x="1185332" y="180162"/>
            <a:ext cx="10024535" cy="1317138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285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50FEE-B4DC-D9FF-5414-5748A51D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13"/>
            <a:ext cx="10515600" cy="1136498"/>
          </a:xfrm>
        </p:spPr>
        <p:txBody>
          <a:bodyPr>
            <a:normAutofit/>
          </a:bodyPr>
          <a:lstStyle/>
          <a:p>
            <a:pPr algn="ctr"/>
            <a:r>
              <a:rPr lang="es-ES" sz="3200" b="1"/>
              <a:t>SUPERVIVENCIA DEL PACIENTE(ADULTOS)&gt;1983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4098EB24-7679-B830-198C-ED3311902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082" y="1229711"/>
            <a:ext cx="5685058" cy="4917750"/>
          </a:xfrm>
        </p:spPr>
      </p:pic>
      <p:sp>
        <p:nvSpPr>
          <p:cNvPr id="3" name="Text Box 24">
            <a:extLst>
              <a:ext uri="{FF2B5EF4-FFF2-40B4-BE49-F238E27FC236}">
                <a16:creationId xmlns:a16="http://schemas.microsoft.com/office/drawing/2014/main" id="{ED125F7C-18DB-7E22-1DDA-4171C1BB7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62" y="6347267"/>
            <a:ext cx="44902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665ACE8-D03E-00B2-8416-77208C601919}"/>
              </a:ext>
            </a:extLst>
          </p:cNvPr>
          <p:cNvSpPr/>
          <p:nvPr/>
        </p:nvSpPr>
        <p:spPr>
          <a:xfrm>
            <a:off x="1907823" y="233734"/>
            <a:ext cx="8365066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132EE2F-9BFB-9010-DB45-F63E4BC75FCA}"/>
              </a:ext>
            </a:extLst>
          </p:cNvPr>
          <p:cNvSpPr/>
          <p:nvPr/>
        </p:nvSpPr>
        <p:spPr>
          <a:xfrm>
            <a:off x="7416800" y="2359377"/>
            <a:ext cx="282222" cy="722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087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1F1B4-6F3A-459C-EE12-7512ED52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450"/>
            <a:ext cx="10515600" cy="842786"/>
          </a:xfrm>
        </p:spPr>
        <p:txBody>
          <a:bodyPr>
            <a:noAutofit/>
          </a:bodyPr>
          <a:lstStyle/>
          <a:p>
            <a:pPr algn="ctr"/>
            <a:r>
              <a:rPr lang="es-E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SUPERVIVENCIA DEL RECEPTOR (ADULTOS)</a:t>
            </a:r>
            <a:br>
              <a:rPr lang="es-E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(REGRESIÓN DE COX)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4BA7EF0F-0DD3-3507-C4ED-43E0F1A97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249544"/>
              </p:ext>
            </p:extLst>
          </p:nvPr>
        </p:nvGraphicFramePr>
        <p:xfrm>
          <a:off x="670034" y="985460"/>
          <a:ext cx="10515600" cy="443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1461A02-ED7B-DD72-71C1-C4E4CA73F0BF}"/>
              </a:ext>
            </a:extLst>
          </p:cNvPr>
          <p:cNvSpPr txBox="1"/>
          <p:nvPr/>
        </p:nvSpPr>
        <p:spPr>
          <a:xfrm>
            <a:off x="4483550" y="156753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p&lt;0,001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37E546-B593-9293-12EB-BD31BEB6F581}"/>
              </a:ext>
            </a:extLst>
          </p:cNvPr>
          <p:cNvSpPr txBox="1"/>
          <p:nvPr/>
        </p:nvSpPr>
        <p:spPr>
          <a:xfrm>
            <a:off x="5999645" y="1413642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p&lt;0,001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DB37E6-EB63-8C56-643C-8CA64D814F96}"/>
              </a:ext>
            </a:extLst>
          </p:cNvPr>
          <p:cNvSpPr txBox="1"/>
          <p:nvPr/>
        </p:nvSpPr>
        <p:spPr>
          <a:xfrm>
            <a:off x="6831726" y="1938899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p=0,001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FC731C-5D50-974A-52AB-8882A6F24D5C}"/>
              </a:ext>
            </a:extLst>
          </p:cNvPr>
          <p:cNvSpPr txBox="1"/>
          <p:nvPr/>
        </p:nvSpPr>
        <p:spPr>
          <a:xfrm>
            <a:off x="8534832" y="2259459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p= NS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F4FE549-CB22-C5FE-6FCB-286F450F90C1}"/>
              </a:ext>
            </a:extLst>
          </p:cNvPr>
          <p:cNvSpPr txBox="1"/>
          <p:nvPr/>
        </p:nvSpPr>
        <p:spPr>
          <a:xfrm>
            <a:off x="4230414" y="3452273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p&lt;0,001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AFFD82-5A82-1497-605D-025D9FF921C0}"/>
              </a:ext>
            </a:extLst>
          </p:cNvPr>
          <p:cNvSpPr txBox="1"/>
          <p:nvPr/>
        </p:nvSpPr>
        <p:spPr>
          <a:xfrm>
            <a:off x="2556642" y="234427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p=0,001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71897D0-2353-E7E9-FAEF-E73970A7C176}"/>
              </a:ext>
            </a:extLst>
          </p:cNvPr>
          <p:cNvSpPr txBox="1"/>
          <p:nvPr/>
        </p:nvSpPr>
        <p:spPr>
          <a:xfrm>
            <a:off x="3282719" y="2713609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p=0,026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80C52F5-8A41-7002-22D7-2E30ECAD6B5E}"/>
              </a:ext>
            </a:extLst>
          </p:cNvPr>
          <p:cNvSpPr txBox="1"/>
          <p:nvPr/>
        </p:nvSpPr>
        <p:spPr>
          <a:xfrm>
            <a:off x="4483550" y="5639345"/>
            <a:ext cx="72417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/>
              <a:t>Menor supervivencia: mayor edad, receptor varón y años anteriores a 2005.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555727B-0F42-858C-1AED-E1FE0146288D}"/>
              </a:ext>
            </a:extLst>
          </p:cNvPr>
          <p:cNvSpPr txBox="1"/>
          <p:nvPr/>
        </p:nvSpPr>
        <p:spPr>
          <a:xfrm>
            <a:off x="4483550" y="6072787"/>
            <a:ext cx="561801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/>
              <a:t>Mayor supervivencia: donante en asistolia y donante vivo.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FDEA738-BA96-8106-30E5-81420F61D73F}"/>
              </a:ext>
            </a:extLst>
          </p:cNvPr>
          <p:cNvSpPr txBox="1"/>
          <p:nvPr/>
        </p:nvSpPr>
        <p:spPr>
          <a:xfrm>
            <a:off x="1603634" y="5312916"/>
            <a:ext cx="22886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/>
              <a:t>N= 11606 (eventos 3775)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2888BEF9-A12D-63DD-D433-725BDFD33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35" y="6444347"/>
            <a:ext cx="42838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EAEF8F5-E3CB-D5B0-D5B3-B9F3A1FB8016}"/>
              </a:ext>
            </a:extLst>
          </p:cNvPr>
          <p:cNvSpPr/>
          <p:nvPr/>
        </p:nvSpPr>
        <p:spPr>
          <a:xfrm>
            <a:off x="2208656" y="154450"/>
            <a:ext cx="7980473" cy="832486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426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5335EA-0FB0-15C1-BA2C-9DA00C9FA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539" y="899774"/>
            <a:ext cx="6013130" cy="5494294"/>
          </a:xfr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6880AD21-47F5-A950-0233-08AA60F3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378" y="327378"/>
            <a:ext cx="10515600" cy="697266"/>
          </a:xfrm>
        </p:spPr>
        <p:txBody>
          <a:bodyPr>
            <a:normAutofit/>
          </a:bodyPr>
          <a:lstStyle/>
          <a:p>
            <a:pPr algn="ctr"/>
            <a:r>
              <a:rPr lang="es-E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SUPERVIVENCIA DEL RECEPTOR (ADULTOS)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39B6644-99BD-7C61-E0F6-A73C0839CCF7}"/>
              </a:ext>
            </a:extLst>
          </p:cNvPr>
          <p:cNvSpPr txBox="1"/>
          <p:nvPr/>
        </p:nvSpPr>
        <p:spPr>
          <a:xfrm>
            <a:off x="3860756" y="5208735"/>
            <a:ext cx="37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Modelo ajustado con regresión de Cox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D08B8539-348E-88E9-8B24-3CFFFA63C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33EAD7A-1128-294E-6DA8-7AEEE02DA6D5}"/>
              </a:ext>
            </a:extLst>
          </p:cNvPr>
          <p:cNvSpPr/>
          <p:nvPr/>
        </p:nvSpPr>
        <p:spPr>
          <a:xfrm>
            <a:off x="2246489" y="233734"/>
            <a:ext cx="8048978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75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C3412-8507-1CC1-1BC3-CB0C1C83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429" y="319231"/>
            <a:ext cx="7164355" cy="737899"/>
          </a:xfrm>
        </p:spPr>
        <p:txBody>
          <a:bodyPr>
            <a:normAutofit/>
          </a:bodyPr>
          <a:lstStyle/>
          <a:p>
            <a:pPr algn="ctr"/>
            <a:r>
              <a:rPr lang="es-ES" sz="3600" b="1"/>
              <a:t>TIPO DE DONANTE -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893FED3-53D9-DDD9-96D5-C2982C631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595078"/>
              </p:ext>
            </p:extLst>
          </p:nvPr>
        </p:nvGraphicFramePr>
        <p:xfrm>
          <a:off x="338176" y="2248679"/>
          <a:ext cx="4890102" cy="358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EB824EBB-CE4D-EF59-2093-D21B47B48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057957"/>
              </p:ext>
            </p:extLst>
          </p:nvPr>
        </p:nvGraphicFramePr>
        <p:xfrm>
          <a:off x="6166840" y="2248679"/>
          <a:ext cx="5422641" cy="386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290FC3E-30F9-D281-5E7A-47BAB8F5ABF6}"/>
              </a:ext>
            </a:extLst>
          </p:cNvPr>
          <p:cNvSpPr txBox="1"/>
          <p:nvPr/>
        </p:nvSpPr>
        <p:spPr>
          <a:xfrm>
            <a:off x="9259999" y="3363686"/>
            <a:ext cx="1903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/>
              <a:t>Muerte Encefálica</a:t>
            </a:r>
          </a:p>
          <a:p>
            <a:pPr algn="ctr"/>
            <a:r>
              <a:rPr lang="es-ES" b="1"/>
              <a:t>(59%)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5BE848-A101-A7D4-39BF-A0DBCAA6AC2C}"/>
              </a:ext>
            </a:extLst>
          </p:cNvPr>
          <p:cNvSpPr txBox="1"/>
          <p:nvPr/>
        </p:nvSpPr>
        <p:spPr>
          <a:xfrm>
            <a:off x="6928182" y="3533833"/>
            <a:ext cx="14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/>
              <a:t>D.Asistolia III</a:t>
            </a:r>
          </a:p>
          <a:p>
            <a:pPr algn="ctr"/>
            <a:r>
              <a:rPr lang="es-ES" b="1"/>
              <a:t>(39,9%)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898569C-D39C-ED66-BA17-B7DFFF35B55F}"/>
              </a:ext>
            </a:extLst>
          </p:cNvPr>
          <p:cNvSpPr txBox="1"/>
          <p:nvPr/>
        </p:nvSpPr>
        <p:spPr>
          <a:xfrm>
            <a:off x="7532280" y="5926983"/>
            <a:ext cx="147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D.Asistolia IIa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800296-D311-1FD0-63BA-395CB684F6FB}"/>
              </a:ext>
            </a:extLst>
          </p:cNvPr>
          <p:cNvSpPr txBox="1"/>
          <p:nvPr/>
        </p:nvSpPr>
        <p:spPr>
          <a:xfrm>
            <a:off x="7405370" y="2007181"/>
            <a:ext cx="138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D.Asistolia V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4AA6D9-CFD5-E881-4CA4-21C1BA2ACF19}"/>
              </a:ext>
            </a:extLst>
          </p:cNvPr>
          <p:cNvSpPr txBox="1"/>
          <p:nvPr/>
        </p:nvSpPr>
        <p:spPr>
          <a:xfrm>
            <a:off x="338176" y="2376513"/>
            <a:ext cx="152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D. Vivo (7,1%)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15C848-6CAF-4C8C-5A57-60FA9A0C3085}"/>
              </a:ext>
            </a:extLst>
          </p:cNvPr>
          <p:cNvSpPr txBox="1"/>
          <p:nvPr/>
        </p:nvSpPr>
        <p:spPr>
          <a:xfrm>
            <a:off x="2751481" y="3264679"/>
            <a:ext cx="198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D. Cadáver (92,9%)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4DFA8BE-7FB7-0EB4-5CE9-EC6E8CFAC5DA}"/>
              </a:ext>
            </a:extLst>
          </p:cNvPr>
          <p:cNvCxnSpPr/>
          <p:nvPr/>
        </p:nvCxnSpPr>
        <p:spPr>
          <a:xfrm flipV="1">
            <a:off x="3478349" y="2007181"/>
            <a:ext cx="3762206" cy="838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B5B658F-6ABC-2986-4D86-403C9868768A}"/>
              </a:ext>
            </a:extLst>
          </p:cNvPr>
          <p:cNvCxnSpPr/>
          <p:nvPr/>
        </p:nvCxnSpPr>
        <p:spPr>
          <a:xfrm>
            <a:off x="3079102" y="5262465"/>
            <a:ext cx="4525347" cy="1090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4">
            <a:extLst>
              <a:ext uri="{FF2B5EF4-FFF2-40B4-BE49-F238E27FC236}">
                <a16:creationId xmlns:a16="http://schemas.microsoft.com/office/drawing/2014/main" id="{46A48726-728D-DD71-8EC3-D23DE8B3C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C9C47A7-B9E3-BB88-E00A-F82F0F1D09CF}"/>
              </a:ext>
            </a:extLst>
          </p:cNvPr>
          <p:cNvSpPr/>
          <p:nvPr/>
        </p:nvSpPr>
        <p:spPr>
          <a:xfrm>
            <a:off x="2834283" y="233734"/>
            <a:ext cx="6043877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7DEF36E-3DC4-E5FB-379C-7656AEA42AE1}"/>
              </a:ext>
            </a:extLst>
          </p:cNvPr>
          <p:cNvSpPr txBox="1"/>
          <p:nvPr/>
        </p:nvSpPr>
        <p:spPr>
          <a:xfrm>
            <a:off x="1477183" y="1726772"/>
            <a:ext cx="241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564 Trasplantes renales</a:t>
            </a:r>
          </a:p>
        </p:txBody>
      </p:sp>
    </p:spTree>
    <p:extLst>
      <p:ext uri="{BB962C8B-B14F-4D97-AF65-F5344CB8AC3E}">
        <p14:creationId xmlns:p14="http://schemas.microsoft.com/office/powerpoint/2010/main" val="136046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0F31-4B27-B49F-7919-B9B61344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813"/>
            <a:ext cx="10515600" cy="780503"/>
          </a:xfrm>
        </p:spPr>
        <p:txBody>
          <a:bodyPr>
            <a:normAutofit/>
          </a:bodyPr>
          <a:lstStyle/>
          <a:p>
            <a:pPr algn="ctr"/>
            <a:r>
              <a:rPr lang="es-E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SUPERVIVENCIA DEL INJERTO EN ADULTOS (CENSURADA)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F4CF5A-E758-8158-B7E6-CB0249DE2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960" y="1494690"/>
            <a:ext cx="5639297" cy="512957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141D6F-7FED-5F5F-00E8-E398D106E653}"/>
              </a:ext>
            </a:extLst>
          </p:cNvPr>
          <p:cNvSpPr txBox="1"/>
          <p:nvPr/>
        </p:nvSpPr>
        <p:spPr>
          <a:xfrm>
            <a:off x="7825953" y="1656933"/>
            <a:ext cx="2520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M. Encefálica: 10255</a:t>
            </a:r>
          </a:p>
          <a:p>
            <a:r>
              <a:rPr lang="es-ES"/>
              <a:t>Asistolia: 1410</a:t>
            </a:r>
          </a:p>
          <a:p>
            <a:r>
              <a:rPr lang="es-ES"/>
              <a:t>D. Vivo: 723</a:t>
            </a:r>
          </a:p>
          <a:p>
            <a:r>
              <a:rPr lang="es-ES"/>
              <a:t>Total: 12388 (año &gt;1983)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B3079B7-13A6-609E-B004-60BC716A5F54}"/>
              </a:ext>
            </a:extLst>
          </p:cNvPr>
          <p:cNvGrpSpPr/>
          <p:nvPr/>
        </p:nvGrpSpPr>
        <p:grpSpPr>
          <a:xfrm>
            <a:off x="5648668" y="1656933"/>
            <a:ext cx="1487863" cy="830997"/>
            <a:chOff x="7717371" y="4006434"/>
            <a:chExt cx="1487863" cy="83099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212D1FE-6902-7BEB-20E5-B25EC4DB6417}"/>
                </a:ext>
              </a:extLst>
            </p:cNvPr>
            <p:cNvSpPr txBox="1"/>
            <p:nvPr/>
          </p:nvSpPr>
          <p:spPr>
            <a:xfrm>
              <a:off x="7893272" y="4006434"/>
              <a:ext cx="1311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/>
                <a:t>M. Encefálica</a:t>
              </a:r>
            </a:p>
            <a:p>
              <a:r>
                <a:rPr lang="es-ES" sz="1600" b="1"/>
                <a:t>Asistolia</a:t>
              </a:r>
            </a:p>
            <a:p>
              <a:r>
                <a:rPr lang="es-ES" sz="1600" b="1"/>
                <a:t>D. Vivo</a:t>
              </a: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69E609F0-3C94-6F66-2605-084FF875447D}"/>
                </a:ext>
              </a:extLst>
            </p:cNvPr>
            <p:cNvCxnSpPr/>
            <p:nvPr/>
          </p:nvCxnSpPr>
          <p:spPr>
            <a:xfrm>
              <a:off x="7717371" y="4198211"/>
              <a:ext cx="1868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3F7A3587-BB7C-458E-CCC1-009B3E0F44BB}"/>
                </a:ext>
              </a:extLst>
            </p:cNvPr>
            <p:cNvCxnSpPr/>
            <p:nvPr/>
          </p:nvCxnSpPr>
          <p:spPr>
            <a:xfrm>
              <a:off x="7717371" y="4432443"/>
              <a:ext cx="1868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28EE835F-3D4B-03E5-F93E-89D080A7D8D0}"/>
                </a:ext>
              </a:extLst>
            </p:cNvPr>
            <p:cNvCxnSpPr/>
            <p:nvPr/>
          </p:nvCxnSpPr>
          <p:spPr>
            <a:xfrm>
              <a:off x="7717371" y="4665926"/>
              <a:ext cx="1868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24">
            <a:extLst>
              <a:ext uri="{FF2B5EF4-FFF2-40B4-BE49-F238E27FC236}">
                <a16:creationId xmlns:a16="http://schemas.microsoft.com/office/drawing/2014/main" id="{85B65989-F5C8-7F82-91FF-405D07F6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27" y="6519521"/>
            <a:ext cx="5090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1C178AD-C08C-8363-083E-83A2975E90D8}"/>
              </a:ext>
            </a:extLst>
          </p:cNvPr>
          <p:cNvSpPr/>
          <p:nvPr/>
        </p:nvSpPr>
        <p:spPr>
          <a:xfrm>
            <a:off x="1332089" y="233734"/>
            <a:ext cx="9482667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423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1696DEE-630D-1B50-102E-80DCC66EF1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8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SUPERVIVENCIA DEL INJERTO EN ADULTOS (CENSURADA)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374E903-16EE-B883-9BC9-26E1D3679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230" y="1343833"/>
            <a:ext cx="5786245" cy="5043641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CE6269BE-DC54-139D-E405-6ECF9292985E}"/>
              </a:ext>
            </a:extLst>
          </p:cNvPr>
          <p:cNvGrpSpPr/>
          <p:nvPr/>
        </p:nvGrpSpPr>
        <p:grpSpPr>
          <a:xfrm>
            <a:off x="9983504" y="1651861"/>
            <a:ext cx="1487863" cy="830997"/>
            <a:chOff x="7717371" y="4006434"/>
            <a:chExt cx="1487863" cy="830997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57B1F6B-832A-B520-C647-293092E3C84A}"/>
                </a:ext>
              </a:extLst>
            </p:cNvPr>
            <p:cNvSpPr txBox="1"/>
            <p:nvPr/>
          </p:nvSpPr>
          <p:spPr>
            <a:xfrm>
              <a:off x="7893272" y="4006434"/>
              <a:ext cx="1311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/>
                <a:t>M. Encefálica</a:t>
              </a:r>
            </a:p>
            <a:p>
              <a:r>
                <a:rPr lang="es-ES" sz="1600" b="1"/>
                <a:t>Asistolia</a:t>
              </a:r>
            </a:p>
            <a:p>
              <a:r>
                <a:rPr lang="es-ES" sz="1600" b="1"/>
                <a:t>D. Vivo</a:t>
              </a:r>
            </a:p>
          </p:txBody>
        </p: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FEBDCB8A-FB87-D442-6BFA-45AAC9F4C9C2}"/>
                </a:ext>
              </a:extLst>
            </p:cNvPr>
            <p:cNvCxnSpPr/>
            <p:nvPr/>
          </p:nvCxnSpPr>
          <p:spPr>
            <a:xfrm>
              <a:off x="7717371" y="4198211"/>
              <a:ext cx="1868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B19D9221-2497-6A19-53AA-F91CBBBD3DDC}"/>
                </a:ext>
              </a:extLst>
            </p:cNvPr>
            <p:cNvCxnSpPr/>
            <p:nvPr/>
          </p:nvCxnSpPr>
          <p:spPr>
            <a:xfrm>
              <a:off x="7717371" y="4432443"/>
              <a:ext cx="1868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9FEE216E-8B2F-0560-AB83-FD5985FA24FA}"/>
                </a:ext>
              </a:extLst>
            </p:cNvPr>
            <p:cNvCxnSpPr/>
            <p:nvPr/>
          </p:nvCxnSpPr>
          <p:spPr>
            <a:xfrm>
              <a:off x="7717371" y="4665926"/>
              <a:ext cx="1868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Marcador de contenido 27">
            <a:extLst>
              <a:ext uri="{FF2B5EF4-FFF2-40B4-BE49-F238E27FC236}">
                <a16:creationId xmlns:a16="http://schemas.microsoft.com/office/drawing/2014/main" id="{0041A400-EF92-DC69-0CE6-DA8DEBD1A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095" y="1303869"/>
            <a:ext cx="5905500" cy="5148981"/>
          </a:xfr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73F19FEC-80F2-769F-6149-C3C90A954FC0}"/>
              </a:ext>
            </a:extLst>
          </p:cNvPr>
          <p:cNvGrpSpPr/>
          <p:nvPr/>
        </p:nvGrpSpPr>
        <p:grpSpPr>
          <a:xfrm>
            <a:off x="4468909" y="1641351"/>
            <a:ext cx="1487863" cy="584775"/>
            <a:chOff x="7717371" y="4006434"/>
            <a:chExt cx="1487863" cy="584775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40E8EE2-049C-1825-14A6-DEE1054B9702}"/>
                </a:ext>
              </a:extLst>
            </p:cNvPr>
            <p:cNvSpPr txBox="1"/>
            <p:nvPr/>
          </p:nvSpPr>
          <p:spPr>
            <a:xfrm>
              <a:off x="7893272" y="4006434"/>
              <a:ext cx="1311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/>
                <a:t>M. Encefálica</a:t>
              </a:r>
            </a:p>
            <a:p>
              <a:r>
                <a:rPr lang="es-ES" sz="1600" b="1"/>
                <a:t>D. Vivo</a:t>
              </a: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0186023D-84FE-CEBD-3A24-4C9BDD4FCE47}"/>
                </a:ext>
              </a:extLst>
            </p:cNvPr>
            <p:cNvCxnSpPr/>
            <p:nvPr/>
          </p:nvCxnSpPr>
          <p:spPr>
            <a:xfrm>
              <a:off x="7717371" y="4198211"/>
              <a:ext cx="18682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A1CB3BAA-BC29-BDF1-BE00-E988E93E2781}"/>
                </a:ext>
              </a:extLst>
            </p:cNvPr>
            <p:cNvCxnSpPr/>
            <p:nvPr/>
          </p:nvCxnSpPr>
          <p:spPr>
            <a:xfrm>
              <a:off x="7717371" y="4432443"/>
              <a:ext cx="18682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2E5F6F7-0028-CBB7-3041-48D5D2ABFE63}"/>
              </a:ext>
            </a:extLst>
          </p:cNvPr>
          <p:cNvSpPr txBox="1"/>
          <p:nvPr/>
        </p:nvSpPr>
        <p:spPr>
          <a:xfrm>
            <a:off x="2802026" y="105102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/>
              <a:t>1984-2004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4E1494B-9B30-8C5F-E71F-88CFB10AB800}"/>
              </a:ext>
            </a:extLst>
          </p:cNvPr>
          <p:cNvSpPr txBox="1"/>
          <p:nvPr/>
        </p:nvSpPr>
        <p:spPr>
          <a:xfrm>
            <a:off x="8618483" y="1081807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/>
              <a:t>2005-2022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D0E5C7A-BCD7-E1A0-DCD8-FD7C9AADAB60}"/>
              </a:ext>
            </a:extLst>
          </p:cNvPr>
          <p:cNvSpPr txBox="1"/>
          <p:nvPr/>
        </p:nvSpPr>
        <p:spPr>
          <a:xfrm>
            <a:off x="3284845" y="3157227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Tarone-Ware p=0,055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8C3EBDE-F032-48FB-6AA3-B90F1A0FE321}"/>
              </a:ext>
            </a:extLst>
          </p:cNvPr>
          <p:cNvSpPr txBox="1"/>
          <p:nvPr/>
        </p:nvSpPr>
        <p:spPr>
          <a:xfrm>
            <a:off x="1177411" y="4984141"/>
            <a:ext cx="1802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M. Encefálica: 4490</a:t>
            </a:r>
          </a:p>
          <a:p>
            <a:r>
              <a:rPr lang="es-ES" sz="1600"/>
              <a:t>D. Vivo: 56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8D10A3A-1DA3-2B42-57BE-F0D2BD22949B}"/>
              </a:ext>
            </a:extLst>
          </p:cNvPr>
          <p:cNvSpPr txBox="1"/>
          <p:nvPr/>
        </p:nvSpPr>
        <p:spPr>
          <a:xfrm>
            <a:off x="7054194" y="4861031"/>
            <a:ext cx="1831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M. Encefálica: 5765</a:t>
            </a:r>
          </a:p>
          <a:p>
            <a:r>
              <a:rPr lang="es-ES" sz="1600"/>
              <a:t>Asistolia: 1410</a:t>
            </a:r>
          </a:p>
          <a:p>
            <a:r>
              <a:rPr lang="es-ES" sz="1600"/>
              <a:t>D. Vivo: 667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E9E7AA6-8B73-D00E-D69B-BA11047955C3}"/>
              </a:ext>
            </a:extLst>
          </p:cNvPr>
          <p:cNvSpPr txBox="1"/>
          <p:nvPr/>
        </p:nvSpPr>
        <p:spPr>
          <a:xfrm>
            <a:off x="9920441" y="3115684"/>
            <a:ext cx="1629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Log-rank p&lt;0,001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A7FDCF8-D84E-A6D9-2C08-7585BFE030FC}"/>
              </a:ext>
            </a:extLst>
          </p:cNvPr>
          <p:cNvSpPr txBox="1"/>
          <p:nvPr/>
        </p:nvSpPr>
        <p:spPr>
          <a:xfrm>
            <a:off x="9355551" y="4322774"/>
            <a:ext cx="1629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Log-rank p=0,001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37D270AF-022F-D580-D7B7-4FC783EE2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0" y="6463635"/>
            <a:ext cx="51876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CF09990-D9E6-3969-2EBB-1CABAD458A1E}"/>
              </a:ext>
            </a:extLst>
          </p:cNvPr>
          <p:cNvSpPr/>
          <p:nvPr/>
        </p:nvSpPr>
        <p:spPr>
          <a:xfrm>
            <a:off x="1287030" y="262156"/>
            <a:ext cx="9664299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565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C2AFB-35E9-3E23-50C6-0B7D14CA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87" y="252096"/>
            <a:ext cx="10515600" cy="885605"/>
          </a:xfrm>
        </p:spPr>
        <p:txBody>
          <a:bodyPr>
            <a:normAutofit/>
          </a:bodyPr>
          <a:lstStyle/>
          <a:p>
            <a:pPr algn="ctr"/>
            <a:r>
              <a:rPr lang="es-E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SUPERVIVENCIA DEL INJERTO POR ÉPOCAS (ADULTOS)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A97A766-334A-D6EE-7871-4648C9622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68" y="1988820"/>
            <a:ext cx="3969302" cy="3691890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1374C8F-F417-33B1-5A02-57EF3DF58690}"/>
              </a:ext>
            </a:extLst>
          </p:cNvPr>
          <p:cNvSpPr txBox="1"/>
          <p:nvPr/>
        </p:nvSpPr>
        <p:spPr>
          <a:xfrm>
            <a:off x="1737360" y="1613947"/>
            <a:ext cx="14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Donante vivo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C14EFAE-6B95-8D77-60B0-B126C786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24" y="1988820"/>
            <a:ext cx="3969302" cy="369189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EF57170-B59B-857B-6516-D2AE40DD7951}"/>
              </a:ext>
            </a:extLst>
          </p:cNvPr>
          <p:cNvSpPr txBox="1"/>
          <p:nvPr/>
        </p:nvSpPr>
        <p:spPr>
          <a:xfrm>
            <a:off x="5478780" y="1613947"/>
            <a:ext cx="19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Muerte encefálica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81A5CF9-B26C-6AE7-5260-85F5F91D9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042" y="1988820"/>
            <a:ext cx="4038704" cy="369189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887968A-1620-BE65-2E71-D34EBF7C8DFF}"/>
              </a:ext>
            </a:extLst>
          </p:cNvPr>
          <p:cNvSpPr txBox="1"/>
          <p:nvPr/>
        </p:nvSpPr>
        <p:spPr>
          <a:xfrm>
            <a:off x="9217110" y="1613947"/>
            <a:ext cx="212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Donante en asistolia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20F0438-50DF-F71E-51C0-C8D3ABD521B2}"/>
              </a:ext>
            </a:extLst>
          </p:cNvPr>
          <p:cNvSpPr txBox="1"/>
          <p:nvPr/>
        </p:nvSpPr>
        <p:spPr>
          <a:xfrm>
            <a:off x="9637986" y="3275111"/>
            <a:ext cx="1450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Log-rank p=0,027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CA5C7C2-E30C-FEA6-A779-0010C8B0012C}"/>
              </a:ext>
            </a:extLst>
          </p:cNvPr>
          <p:cNvSpPr txBox="1"/>
          <p:nvPr/>
        </p:nvSpPr>
        <p:spPr>
          <a:xfrm>
            <a:off x="6431958" y="3275111"/>
            <a:ext cx="1450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Log-rank p&lt;0,001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0FBD597-E382-FCC8-4565-F332AA8BB6BB}"/>
              </a:ext>
            </a:extLst>
          </p:cNvPr>
          <p:cNvSpPr txBox="1"/>
          <p:nvPr/>
        </p:nvSpPr>
        <p:spPr>
          <a:xfrm>
            <a:off x="2280014" y="3086494"/>
            <a:ext cx="1450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Log-rank p&lt;0,001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C63D46FF-8A29-E271-B63B-093718EF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09" y="6393329"/>
            <a:ext cx="43933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403E2E4-E48F-A401-62C3-E97557A391E0}"/>
              </a:ext>
            </a:extLst>
          </p:cNvPr>
          <p:cNvSpPr/>
          <p:nvPr/>
        </p:nvSpPr>
        <p:spPr>
          <a:xfrm>
            <a:off x="2178756" y="233734"/>
            <a:ext cx="8184443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652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5329B-C6EC-9F41-9B33-B3CA48D3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451"/>
            <a:ext cx="10515600" cy="9705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DE SUPERVIVENCIA DEL INJERTO RENAL (MODELO DE COX)</a:t>
            </a:r>
            <a:br>
              <a:rPr lang="es-E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(ADULTOS)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C3A36F4-B85D-494D-0B11-69145EC32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939429"/>
              </p:ext>
            </p:extLst>
          </p:nvPr>
        </p:nvGraphicFramePr>
        <p:xfrm>
          <a:off x="712076" y="1608082"/>
          <a:ext cx="10515600" cy="337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290">
                  <a:extLst>
                    <a:ext uri="{9D8B030D-6E8A-4147-A177-3AD203B41FA5}">
                      <a16:colId xmlns:a16="http://schemas.microsoft.com/office/drawing/2014/main" val="3681820814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val="3403868122"/>
                    </a:ext>
                  </a:extLst>
                </a:gridCol>
                <a:gridCol w="1061545">
                  <a:extLst>
                    <a:ext uri="{9D8B030D-6E8A-4147-A177-3AD203B41FA5}">
                      <a16:colId xmlns:a16="http://schemas.microsoft.com/office/drawing/2014/main" val="3866677668"/>
                    </a:ext>
                  </a:extLst>
                </a:gridCol>
                <a:gridCol w="1439917">
                  <a:extLst>
                    <a:ext uri="{9D8B030D-6E8A-4147-A177-3AD203B41FA5}">
                      <a16:colId xmlns:a16="http://schemas.microsoft.com/office/drawing/2014/main" val="1220902275"/>
                    </a:ext>
                  </a:extLst>
                </a:gridCol>
                <a:gridCol w="1240221">
                  <a:extLst>
                    <a:ext uri="{9D8B030D-6E8A-4147-A177-3AD203B41FA5}">
                      <a16:colId xmlns:a16="http://schemas.microsoft.com/office/drawing/2014/main" val="1139773438"/>
                    </a:ext>
                  </a:extLst>
                </a:gridCol>
                <a:gridCol w="1429406">
                  <a:extLst>
                    <a:ext uri="{9D8B030D-6E8A-4147-A177-3AD203B41FA5}">
                      <a16:colId xmlns:a16="http://schemas.microsoft.com/office/drawing/2014/main" val="1146426497"/>
                    </a:ext>
                  </a:extLst>
                </a:gridCol>
                <a:gridCol w="977463">
                  <a:extLst>
                    <a:ext uri="{9D8B030D-6E8A-4147-A177-3AD203B41FA5}">
                      <a16:colId xmlns:a16="http://schemas.microsoft.com/office/drawing/2014/main" val="1033226973"/>
                    </a:ext>
                  </a:extLst>
                </a:gridCol>
                <a:gridCol w="1001110">
                  <a:extLst>
                    <a:ext uri="{9D8B030D-6E8A-4147-A177-3AD203B41FA5}">
                      <a16:colId xmlns:a16="http://schemas.microsoft.com/office/drawing/2014/main" val="2611827749"/>
                    </a:ext>
                  </a:extLst>
                </a:gridCol>
              </a:tblGrid>
              <a:tr h="756549">
                <a:tc>
                  <a:txBody>
                    <a:bodyPr/>
                    <a:lstStyle/>
                    <a:p>
                      <a:endParaRPr lang="es-E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SE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Wald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Sig.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>
                          <a:solidFill>
                            <a:schemeClr val="bg1"/>
                          </a:solidFill>
                        </a:rPr>
                        <a:t>IC 95%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16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R_Edad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-0,017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0,003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32,308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&lt;0,001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0,983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0,978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0,989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355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R_sexo (ref. Mujer)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-0,150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0,062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5,890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0,015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0,861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0,762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0,972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657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D_Edad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0,026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0,003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87,920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&lt;0,001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1,026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1,021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1,032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9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TxR_Anticipado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-0,558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0,169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10,944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0,001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0,572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0,411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0,797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497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Donante: </a:t>
                      </a:r>
                    </a:p>
                    <a:p>
                      <a:pPr marL="209550" marR="38100" indent="-171450">
                        <a:lnSpc>
                          <a:spcPts val="16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</a:rPr>
                        <a:t>M. Encefálica (ref.) </a:t>
                      </a:r>
                    </a:p>
                    <a:p>
                      <a:pPr marL="209550" marR="38100" indent="-171450">
                        <a:lnSpc>
                          <a:spcPts val="16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Asistolia</a:t>
                      </a:r>
                    </a:p>
                    <a:p>
                      <a:pPr marL="209550" marR="38100" indent="-171450">
                        <a:lnSpc>
                          <a:spcPts val="16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Vivo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0,333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-0,439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0,084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0,137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15,879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10,218</a:t>
                      </a:r>
                      <a:endParaRPr lang="es-ES" sz="2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&lt;0,001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1,396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0,644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1,185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0,492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endParaRPr lang="es-E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1,645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0,844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774155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0FAEDFC-E302-30C3-A401-2CCE2D779B4B}"/>
              </a:ext>
            </a:extLst>
          </p:cNvPr>
          <p:cNvSpPr txBox="1"/>
          <p:nvPr/>
        </p:nvSpPr>
        <p:spPr>
          <a:xfrm>
            <a:off x="684443" y="5022076"/>
            <a:ext cx="5073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No significativos: Sexo_donante, periodos 1984-2004 vs2005-2022.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6579A24-2F11-0E9B-E313-2AD94CC5B647}"/>
              </a:ext>
            </a:extLst>
          </p:cNvPr>
          <p:cNvSpPr/>
          <p:nvPr/>
        </p:nvSpPr>
        <p:spPr>
          <a:xfrm>
            <a:off x="8156026" y="4399265"/>
            <a:ext cx="746234" cy="277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B4C9518-D310-6B04-2E94-6E41394D9047}"/>
              </a:ext>
            </a:extLst>
          </p:cNvPr>
          <p:cNvSpPr/>
          <p:nvPr/>
        </p:nvSpPr>
        <p:spPr>
          <a:xfrm>
            <a:off x="8145516" y="3135025"/>
            <a:ext cx="746234" cy="277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26494AB-B6BD-F733-FC3B-7AC630497E53}"/>
              </a:ext>
            </a:extLst>
          </p:cNvPr>
          <p:cNvSpPr/>
          <p:nvPr/>
        </p:nvSpPr>
        <p:spPr>
          <a:xfrm>
            <a:off x="8145516" y="2363985"/>
            <a:ext cx="746234" cy="67350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C166836-2150-5B30-96B0-A511EAC709E4}"/>
              </a:ext>
            </a:extLst>
          </p:cNvPr>
          <p:cNvSpPr/>
          <p:nvPr/>
        </p:nvSpPr>
        <p:spPr>
          <a:xfrm>
            <a:off x="8145516" y="3505144"/>
            <a:ext cx="746234" cy="2882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815062-5A03-A9A7-D3F7-73214DE622B2}"/>
              </a:ext>
            </a:extLst>
          </p:cNvPr>
          <p:cNvSpPr/>
          <p:nvPr/>
        </p:nvSpPr>
        <p:spPr>
          <a:xfrm>
            <a:off x="8156026" y="4698012"/>
            <a:ext cx="746234" cy="2882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ECF4DE-BD8D-F9BF-5C7A-4B022E79611A}"/>
              </a:ext>
            </a:extLst>
          </p:cNvPr>
          <p:cNvSpPr txBox="1"/>
          <p:nvPr/>
        </p:nvSpPr>
        <p:spPr>
          <a:xfrm>
            <a:off x="2588939" y="5553084"/>
            <a:ext cx="856516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/>
              <a:t>Mayor supervivencia: sexo varón y mayor edad del receptor, Tx anticipado, donante vivo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AA02F1-BCD3-3EC1-9E37-F7BF7D5A257B}"/>
              </a:ext>
            </a:extLst>
          </p:cNvPr>
          <p:cNvSpPr txBox="1"/>
          <p:nvPr/>
        </p:nvSpPr>
        <p:spPr>
          <a:xfrm>
            <a:off x="2588939" y="5995617"/>
            <a:ext cx="656910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/>
              <a:t>Menor supervivencia: mayor edad del donante, donante en asistolia.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416477-40E3-D8CF-1553-0003E156B1E4}"/>
              </a:ext>
            </a:extLst>
          </p:cNvPr>
          <p:cNvSpPr txBox="1"/>
          <p:nvPr/>
        </p:nvSpPr>
        <p:spPr>
          <a:xfrm>
            <a:off x="8860253" y="5022076"/>
            <a:ext cx="24935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/>
              <a:t>N= 7534 (eventos 1089)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642EC6BE-B7CF-5F52-F568-48EC69AF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89" y="6565549"/>
            <a:ext cx="5644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48C27E-87C1-A70E-7AA4-9ED9FD8CE42A}"/>
              </a:ext>
            </a:extLst>
          </p:cNvPr>
          <p:cNvSpPr/>
          <p:nvPr/>
        </p:nvSpPr>
        <p:spPr>
          <a:xfrm>
            <a:off x="838200" y="233734"/>
            <a:ext cx="10515599" cy="102930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421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E001B-84B8-5184-120E-2A5772E8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3501"/>
          </a:xfrm>
        </p:spPr>
        <p:txBody>
          <a:bodyPr>
            <a:normAutofit/>
          </a:bodyPr>
          <a:lstStyle/>
          <a:p>
            <a:pPr algn="ctr"/>
            <a:r>
              <a:rPr lang="es-E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SUPERVIVENCIA DEL INJERTO RENAL (ADULTOS)</a:t>
            </a:r>
            <a:endParaRPr lang="es-ES" sz="320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FDF4A61-AD1D-9278-50FB-22E445C25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663" y="1857156"/>
            <a:ext cx="5272797" cy="4351338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191B06-7ACB-FAFE-02ED-52723123D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248" y="1857156"/>
            <a:ext cx="5560137" cy="451129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40C2BA-4F77-6215-C263-576861F00E1F}"/>
              </a:ext>
            </a:extLst>
          </p:cNvPr>
          <p:cNvSpPr txBox="1"/>
          <p:nvPr/>
        </p:nvSpPr>
        <p:spPr>
          <a:xfrm>
            <a:off x="4323995" y="2616255"/>
            <a:ext cx="1173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M. encéfalica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4EE38C-9DD9-6E69-6536-24E4F96275BF}"/>
              </a:ext>
            </a:extLst>
          </p:cNvPr>
          <p:cNvSpPr txBox="1"/>
          <p:nvPr/>
        </p:nvSpPr>
        <p:spPr>
          <a:xfrm>
            <a:off x="3120791" y="2032931"/>
            <a:ext cx="117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Donante vivo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CBE671-5B34-2E9B-D9E2-EEC5EFD3153C}"/>
              </a:ext>
            </a:extLst>
          </p:cNvPr>
          <p:cNvSpPr txBox="1"/>
          <p:nvPr/>
        </p:nvSpPr>
        <p:spPr>
          <a:xfrm>
            <a:off x="3885936" y="3275111"/>
            <a:ext cx="815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Asistolia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AD640C8-3019-1E07-0DE7-36064A0475BC}"/>
              </a:ext>
            </a:extLst>
          </p:cNvPr>
          <p:cNvSpPr/>
          <p:nvPr/>
        </p:nvSpPr>
        <p:spPr>
          <a:xfrm>
            <a:off x="1187669" y="4992414"/>
            <a:ext cx="956441" cy="515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0B0E3B4-162A-8366-838C-AB1350FE0175}"/>
              </a:ext>
            </a:extLst>
          </p:cNvPr>
          <p:cNvSpPr/>
          <p:nvPr/>
        </p:nvSpPr>
        <p:spPr>
          <a:xfrm>
            <a:off x="6755610" y="4477407"/>
            <a:ext cx="1410934" cy="725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F2064-8555-2125-2631-12126B07AE7D}"/>
              </a:ext>
            </a:extLst>
          </p:cNvPr>
          <p:cNvSpPr txBox="1"/>
          <p:nvPr/>
        </p:nvSpPr>
        <p:spPr>
          <a:xfrm>
            <a:off x="9844948" y="2277701"/>
            <a:ext cx="688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/>
              <a:t>Varón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53E50-936D-C70C-9146-ACFD530763A0}"/>
              </a:ext>
            </a:extLst>
          </p:cNvPr>
          <p:cNvSpPr txBox="1"/>
          <p:nvPr/>
        </p:nvSpPr>
        <p:spPr>
          <a:xfrm>
            <a:off x="9844948" y="3090445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/>
              <a:t>Mujer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4C303D76-6865-384F-D06E-8C6CE927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09" y="6393329"/>
            <a:ext cx="43933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9909500-2A50-3FB2-231C-C582629155C2}"/>
              </a:ext>
            </a:extLst>
          </p:cNvPr>
          <p:cNvSpPr/>
          <p:nvPr/>
        </p:nvSpPr>
        <p:spPr>
          <a:xfrm>
            <a:off x="1402158" y="246032"/>
            <a:ext cx="9694819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9700BA-6414-0CC8-EBDA-3AC1FB1B1611}"/>
              </a:ext>
            </a:extLst>
          </p:cNvPr>
          <p:cNvSpPr txBox="1"/>
          <p:nvPr/>
        </p:nvSpPr>
        <p:spPr>
          <a:xfrm>
            <a:off x="1402158" y="5202621"/>
            <a:ext cx="37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Modelo ajustado con regresión de Cox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34FDF55-C5A1-0630-A085-BA196F33C329}"/>
              </a:ext>
            </a:extLst>
          </p:cNvPr>
          <p:cNvSpPr txBox="1"/>
          <p:nvPr/>
        </p:nvSpPr>
        <p:spPr>
          <a:xfrm>
            <a:off x="6992110" y="5223642"/>
            <a:ext cx="37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Modelo ajustado con regresión de Cox</a:t>
            </a:r>
          </a:p>
        </p:txBody>
      </p:sp>
    </p:spTree>
    <p:extLst>
      <p:ext uri="{BB962C8B-B14F-4D97-AF65-F5344CB8AC3E}">
        <p14:creationId xmlns:p14="http://schemas.microsoft.com/office/powerpoint/2010/main" val="556759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1F1B4-6F3A-459C-EE12-7512ED52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450"/>
            <a:ext cx="10515600" cy="842786"/>
          </a:xfrm>
        </p:spPr>
        <p:txBody>
          <a:bodyPr>
            <a:noAutofit/>
          </a:bodyPr>
          <a:lstStyle/>
          <a:p>
            <a:pPr algn="ctr"/>
            <a:r>
              <a:rPr lang="es-E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SUPERVIVENCIA DEL INJERTO RENAL (ADULTOS)</a:t>
            </a:r>
            <a:br>
              <a:rPr lang="es-E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(REGRESIÓN DE COX)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4BA7EF0F-0DD3-3507-C4ED-43E0F1A97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105203"/>
              </p:ext>
            </p:extLst>
          </p:nvPr>
        </p:nvGraphicFramePr>
        <p:xfrm>
          <a:off x="670034" y="985460"/>
          <a:ext cx="10515600" cy="443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1461A02-ED7B-DD72-71C1-C4E4CA73F0BF}"/>
              </a:ext>
            </a:extLst>
          </p:cNvPr>
          <p:cNvSpPr txBox="1"/>
          <p:nvPr/>
        </p:nvSpPr>
        <p:spPr>
          <a:xfrm>
            <a:off x="5178849" y="1105103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p=0,001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37E546-B593-9293-12EB-BD31BEB6F581}"/>
              </a:ext>
            </a:extLst>
          </p:cNvPr>
          <p:cNvSpPr txBox="1"/>
          <p:nvPr/>
        </p:nvSpPr>
        <p:spPr>
          <a:xfrm>
            <a:off x="5927834" y="2490489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p=0,002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FC731C-5D50-974A-52AB-8882A6F24D5C}"/>
              </a:ext>
            </a:extLst>
          </p:cNvPr>
          <p:cNvSpPr txBox="1"/>
          <p:nvPr/>
        </p:nvSpPr>
        <p:spPr>
          <a:xfrm>
            <a:off x="9365150" y="1107866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p= 0,019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F4FE549-CB22-C5FE-6FCB-286F450F90C1}"/>
              </a:ext>
            </a:extLst>
          </p:cNvPr>
          <p:cNvSpPr txBox="1"/>
          <p:nvPr/>
        </p:nvSpPr>
        <p:spPr>
          <a:xfrm>
            <a:off x="4188373" y="2798266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p=0,001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AFFD82-5A82-1497-605D-025D9FF921C0}"/>
              </a:ext>
            </a:extLst>
          </p:cNvPr>
          <p:cNvSpPr txBox="1"/>
          <p:nvPr/>
        </p:nvSpPr>
        <p:spPr>
          <a:xfrm>
            <a:off x="2581809" y="187530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p=0,015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71897D0-2353-E7E9-FAEF-E73970A7C176}"/>
              </a:ext>
            </a:extLst>
          </p:cNvPr>
          <p:cNvSpPr txBox="1"/>
          <p:nvPr/>
        </p:nvSpPr>
        <p:spPr>
          <a:xfrm>
            <a:off x="3484996" y="1659479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p&lt;0,001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80C52F5-8A41-7002-22D7-2E30ECAD6B5E}"/>
              </a:ext>
            </a:extLst>
          </p:cNvPr>
          <p:cNvSpPr txBox="1"/>
          <p:nvPr/>
        </p:nvSpPr>
        <p:spPr>
          <a:xfrm>
            <a:off x="3759812" y="5898653"/>
            <a:ext cx="77072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/>
              <a:t>Menor supervivencia: donante mayor edad, donante asistolia y años 2015-2019.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555727B-0F42-858C-1AED-E1FE0146288D}"/>
              </a:ext>
            </a:extLst>
          </p:cNvPr>
          <p:cNvSpPr txBox="1"/>
          <p:nvPr/>
        </p:nvSpPr>
        <p:spPr>
          <a:xfrm>
            <a:off x="3759812" y="6332095"/>
            <a:ext cx="822372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/>
              <a:t>Mayor supervivencia: receptor mayor edad y varones, Tx anticipado y donante vivo.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FDEA738-BA96-8106-30E5-81420F61D73F}"/>
              </a:ext>
            </a:extLst>
          </p:cNvPr>
          <p:cNvSpPr txBox="1"/>
          <p:nvPr/>
        </p:nvSpPr>
        <p:spPr>
          <a:xfrm>
            <a:off x="1603634" y="5312916"/>
            <a:ext cx="22886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/>
              <a:t>N= 7536 (eventos 1089)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6BBF38-703C-5DF3-F5FC-DBC8AFBC3238}"/>
              </a:ext>
            </a:extLst>
          </p:cNvPr>
          <p:cNvSpPr txBox="1"/>
          <p:nvPr/>
        </p:nvSpPr>
        <p:spPr>
          <a:xfrm>
            <a:off x="1697327" y="152074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p&lt;0,001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EF2EA3B7-241A-3C4E-19BB-805647A9B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62" y="6376668"/>
            <a:ext cx="4791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B5DD5F8-68DA-90F0-B52C-C524F50F15B7}"/>
              </a:ext>
            </a:extLst>
          </p:cNvPr>
          <p:cNvSpPr/>
          <p:nvPr/>
        </p:nvSpPr>
        <p:spPr>
          <a:xfrm>
            <a:off x="1697327" y="113632"/>
            <a:ext cx="8925517" cy="922696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8263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76C66-319D-9D34-A8F2-5FAFC068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331258"/>
            <a:ext cx="10515600" cy="817563"/>
          </a:xfrm>
        </p:spPr>
        <p:txBody>
          <a:bodyPr>
            <a:normAutofit/>
          </a:bodyPr>
          <a:lstStyle/>
          <a:p>
            <a:pPr algn="ctr"/>
            <a:r>
              <a:rPr lang="es-ES" sz="4000" b="1"/>
              <a:t>SUPERVIVENCIA DEL INJERTO (ADULTOS)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F2B083E-E349-DF4C-1816-AB3537861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979" y="1148821"/>
            <a:ext cx="5761401" cy="5029208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D00AB39-7294-8043-E701-EA19D40C408C}"/>
              </a:ext>
            </a:extLst>
          </p:cNvPr>
          <p:cNvSpPr txBox="1"/>
          <p:nvPr/>
        </p:nvSpPr>
        <p:spPr>
          <a:xfrm>
            <a:off x="3860756" y="5208735"/>
            <a:ext cx="37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Modelo ajustado con regresión de Cox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382D033C-9ED9-20B8-4F5A-B1E92F0F0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09" y="6393329"/>
            <a:ext cx="43933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687571C-14C2-059C-E9BB-E0319F600013}"/>
              </a:ext>
            </a:extLst>
          </p:cNvPr>
          <p:cNvSpPr/>
          <p:nvPr/>
        </p:nvSpPr>
        <p:spPr>
          <a:xfrm>
            <a:off x="1402158" y="246032"/>
            <a:ext cx="9694819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989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1F1B4-6F3A-459C-EE12-7512ED52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450"/>
            <a:ext cx="10515600" cy="842786"/>
          </a:xfrm>
        </p:spPr>
        <p:txBody>
          <a:bodyPr>
            <a:noAutofit/>
          </a:bodyPr>
          <a:lstStyle/>
          <a:p>
            <a:pPr algn="ctr"/>
            <a:r>
              <a:rPr lang="es-E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SUPERVIVENCIA DEL INJERTO RENAL (ADULTOS)</a:t>
            </a:r>
            <a:br>
              <a:rPr lang="es-E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(REGRESIÓN DE COX)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4BA7EF0F-0DD3-3507-C4ED-43E0F1A97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01377"/>
              </p:ext>
            </p:extLst>
          </p:nvPr>
        </p:nvGraphicFramePr>
        <p:xfrm>
          <a:off x="670034" y="985460"/>
          <a:ext cx="10515600" cy="443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1461A02-ED7B-DD72-71C1-C4E4CA73F0BF}"/>
              </a:ext>
            </a:extLst>
          </p:cNvPr>
          <p:cNvSpPr txBox="1"/>
          <p:nvPr/>
        </p:nvSpPr>
        <p:spPr>
          <a:xfrm>
            <a:off x="4415921" y="1110565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p&lt;0,001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37E546-B593-9293-12EB-BD31BEB6F581}"/>
              </a:ext>
            </a:extLst>
          </p:cNvPr>
          <p:cNvSpPr txBox="1"/>
          <p:nvPr/>
        </p:nvSpPr>
        <p:spPr>
          <a:xfrm>
            <a:off x="5927834" y="1105103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p&lt;0,001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F4FE549-CB22-C5FE-6FCB-286F450F90C1}"/>
              </a:ext>
            </a:extLst>
          </p:cNvPr>
          <p:cNvSpPr txBox="1"/>
          <p:nvPr/>
        </p:nvSpPr>
        <p:spPr>
          <a:xfrm>
            <a:off x="4240925" y="2649965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p=0,069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AFFD82-5A82-1497-605D-025D9FF921C0}"/>
              </a:ext>
            </a:extLst>
          </p:cNvPr>
          <p:cNvSpPr txBox="1"/>
          <p:nvPr/>
        </p:nvSpPr>
        <p:spPr>
          <a:xfrm>
            <a:off x="2529407" y="3039093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p&lt;0,001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71897D0-2353-E7E9-FAEF-E73970A7C176}"/>
              </a:ext>
            </a:extLst>
          </p:cNvPr>
          <p:cNvSpPr txBox="1"/>
          <p:nvPr/>
        </p:nvSpPr>
        <p:spPr>
          <a:xfrm>
            <a:off x="3373431" y="1954189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p=0,004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80C52F5-8A41-7002-22D7-2E30ECAD6B5E}"/>
              </a:ext>
            </a:extLst>
          </p:cNvPr>
          <p:cNvSpPr txBox="1"/>
          <p:nvPr/>
        </p:nvSpPr>
        <p:spPr>
          <a:xfrm>
            <a:off x="4660812" y="5539403"/>
            <a:ext cx="564135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/>
              <a:t>Menor supervivencia: donante asistolia y años 1990-2004.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555727B-0F42-858C-1AED-E1FE0146288D}"/>
              </a:ext>
            </a:extLst>
          </p:cNvPr>
          <p:cNvSpPr txBox="1"/>
          <p:nvPr/>
        </p:nvSpPr>
        <p:spPr>
          <a:xfrm>
            <a:off x="4660812" y="5972845"/>
            <a:ext cx="64754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/>
              <a:t>Mayor supervivencia: receptor varón, Tx anticipado y donante vivo.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6BBF38-703C-5DF3-F5FC-DBC8AFBC3238}"/>
              </a:ext>
            </a:extLst>
          </p:cNvPr>
          <p:cNvSpPr txBox="1"/>
          <p:nvPr/>
        </p:nvSpPr>
        <p:spPr>
          <a:xfrm>
            <a:off x="1649822" y="249607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p=0,009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1E6814-88FA-3A63-B896-ACE240AE7214}"/>
              </a:ext>
            </a:extLst>
          </p:cNvPr>
          <p:cNvSpPr txBox="1"/>
          <p:nvPr/>
        </p:nvSpPr>
        <p:spPr>
          <a:xfrm>
            <a:off x="1603634" y="5388728"/>
            <a:ext cx="2259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/>
              <a:t>11606 (eventos 2736)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ABF18D-9A7B-5ACC-ABB6-AE5669BA97F0}"/>
              </a:ext>
            </a:extLst>
          </p:cNvPr>
          <p:cNvSpPr txBox="1"/>
          <p:nvPr/>
        </p:nvSpPr>
        <p:spPr>
          <a:xfrm>
            <a:off x="6856208" y="181336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p&lt;0,001</a:t>
            </a: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A546D518-4479-5B29-B734-793F22F6A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09" y="6393329"/>
            <a:ext cx="43933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B31D1B9-494D-D8AC-713E-7B939BBF6D49}"/>
              </a:ext>
            </a:extLst>
          </p:cNvPr>
          <p:cNvSpPr/>
          <p:nvPr/>
        </p:nvSpPr>
        <p:spPr>
          <a:xfrm>
            <a:off x="2077156" y="201410"/>
            <a:ext cx="7992533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033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959CF-58F7-1688-D52E-9C8ABA59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1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/>
              <a:t>SUPERVIVENCIA DEL INJERTO (ADULTOS)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53C39A6-3031-7770-B421-011DACD5D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1257" y="1325563"/>
            <a:ext cx="5524103" cy="4916452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12582D-0D87-FB60-3CF6-EACE08BD6609}"/>
              </a:ext>
            </a:extLst>
          </p:cNvPr>
          <p:cNvSpPr txBox="1"/>
          <p:nvPr/>
        </p:nvSpPr>
        <p:spPr>
          <a:xfrm>
            <a:off x="9427780" y="5485664"/>
            <a:ext cx="2259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/>
              <a:t>11606 (eventos 2736)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DA2F1E-E2EC-DC4F-ADD3-D95DCA7C406D}"/>
              </a:ext>
            </a:extLst>
          </p:cNvPr>
          <p:cNvSpPr txBox="1"/>
          <p:nvPr/>
        </p:nvSpPr>
        <p:spPr>
          <a:xfrm>
            <a:off x="4605823" y="5347771"/>
            <a:ext cx="37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Modelo ajustado con regresión de Cox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46399002-8712-6A4F-D49D-8B1DFF41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09" y="6393329"/>
            <a:ext cx="43933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418EE87-2319-B813-6437-90526FA36B85}"/>
              </a:ext>
            </a:extLst>
          </p:cNvPr>
          <p:cNvSpPr/>
          <p:nvPr/>
        </p:nvSpPr>
        <p:spPr>
          <a:xfrm>
            <a:off x="1402158" y="246032"/>
            <a:ext cx="9694819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399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D9CE72-4D9F-D887-5AD6-925C7531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6" y="2501548"/>
            <a:ext cx="3378563" cy="15363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b="1">
                <a:solidFill>
                  <a:srgbClr val="FFFFFF"/>
                </a:solidFill>
              </a:rPr>
              <a:t>CONCLUSIONES</a:t>
            </a:r>
            <a:endParaRPr lang="en-US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Sicata">
            <a:extLst>
              <a:ext uri="{FF2B5EF4-FFF2-40B4-BE49-F238E27FC236}">
                <a16:creationId xmlns:a16="http://schemas.microsoft.com/office/drawing/2014/main" id="{F5D21865-D77E-AB15-0DC1-7B210DA5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79" y="102783"/>
            <a:ext cx="2187861" cy="13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D1370F-1AB3-A1E1-85C7-4C2BC42F08CB}"/>
              </a:ext>
            </a:extLst>
          </p:cNvPr>
          <p:cNvSpPr txBox="1"/>
          <p:nvPr/>
        </p:nvSpPr>
        <p:spPr>
          <a:xfrm>
            <a:off x="4353816" y="567989"/>
            <a:ext cx="749951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La actividad trasplantadora se recupera rápidamente tras la pandemia.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Recuperación muy rápida de donantes en asistolia (suponen 38,3% de Tx de adultos)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Crece la actividad de donante cruzado (supone 19,4% del donante vivo en adultos).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Importante actividad de los centros hospitalarios del área como centros extractores de órganos.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Edad media creciente de los donantes en asistolia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Trasplante anticipado supone ya el 3,7% de los trasplantes de cadáver.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Un 13,4% de los trasplantados ya son retrasplantes.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Se mantiene la actividad del trasplante de páncreas.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Progresivo incremento de mortalidad de los receptores por causas infecciosas y reducción lenta de la causa neoplásica.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Mejoría progresiva de la supervivencia de los receptores a pesar del incremento progresivo de su 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/>
              <a:t>Mejoría progresiva de la supervivencia del injerto renal a pesar del cambio en la edad y del tipo de donante.</a:t>
            </a:r>
          </a:p>
        </p:txBody>
      </p:sp>
    </p:spTree>
    <p:extLst>
      <p:ext uri="{BB962C8B-B14F-4D97-AF65-F5344CB8AC3E}">
        <p14:creationId xmlns:p14="http://schemas.microsoft.com/office/powerpoint/2010/main" val="29498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C3412-8507-1CC1-1BC3-CB0C1C83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827" y="319698"/>
            <a:ext cx="7164355" cy="737899"/>
          </a:xfrm>
        </p:spPr>
        <p:txBody>
          <a:bodyPr>
            <a:normAutofit/>
          </a:bodyPr>
          <a:lstStyle/>
          <a:p>
            <a:pPr algn="ctr"/>
            <a:r>
              <a:rPr lang="es-ES" sz="3200" b="1"/>
              <a:t>TIPO DE DONANTE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893FED3-53D9-DDD9-96D5-C2982C631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537467"/>
              </p:ext>
            </p:extLst>
          </p:nvPr>
        </p:nvGraphicFramePr>
        <p:xfrm>
          <a:off x="338176" y="2248679"/>
          <a:ext cx="4890102" cy="358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EB824EBB-CE4D-EF59-2093-D21B47B48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86412"/>
              </p:ext>
            </p:extLst>
          </p:nvPr>
        </p:nvGraphicFramePr>
        <p:xfrm>
          <a:off x="6166840" y="2248679"/>
          <a:ext cx="4890103" cy="358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290FC3E-30F9-D281-5E7A-47BAB8F5ABF6}"/>
              </a:ext>
            </a:extLst>
          </p:cNvPr>
          <p:cNvSpPr txBox="1"/>
          <p:nvPr/>
        </p:nvSpPr>
        <p:spPr>
          <a:xfrm>
            <a:off x="9116325" y="3210666"/>
            <a:ext cx="1903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/>
              <a:t>Muerte Encefálica</a:t>
            </a:r>
          </a:p>
          <a:p>
            <a:pPr algn="ctr"/>
            <a:r>
              <a:rPr lang="es-ES" b="1"/>
              <a:t>(54%)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5BE848-A101-A7D4-39BF-A0DBCAA6AC2C}"/>
              </a:ext>
            </a:extLst>
          </p:cNvPr>
          <p:cNvSpPr txBox="1"/>
          <p:nvPr/>
        </p:nvSpPr>
        <p:spPr>
          <a:xfrm>
            <a:off x="6928182" y="3533833"/>
            <a:ext cx="14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/>
              <a:t>D.Asistolia III</a:t>
            </a:r>
          </a:p>
          <a:p>
            <a:pPr algn="ctr"/>
            <a:r>
              <a:rPr lang="es-ES" b="1"/>
              <a:t>(38,3%)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898569C-D39C-ED66-BA17-B7DFFF35B55F}"/>
              </a:ext>
            </a:extLst>
          </p:cNvPr>
          <p:cNvSpPr txBox="1"/>
          <p:nvPr/>
        </p:nvSpPr>
        <p:spPr>
          <a:xfrm>
            <a:off x="8456011" y="5822894"/>
            <a:ext cx="147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D.Asistolia IIa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800296-D311-1FD0-63BA-395CB684F6FB}"/>
              </a:ext>
            </a:extLst>
          </p:cNvPr>
          <p:cNvSpPr txBox="1"/>
          <p:nvPr/>
        </p:nvSpPr>
        <p:spPr>
          <a:xfrm>
            <a:off x="5476683" y="2503872"/>
            <a:ext cx="138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D.Asistolia V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4AA6D9-CFD5-E881-4CA4-21C1BA2ACF19}"/>
              </a:ext>
            </a:extLst>
          </p:cNvPr>
          <p:cNvSpPr txBox="1"/>
          <p:nvPr/>
        </p:nvSpPr>
        <p:spPr>
          <a:xfrm>
            <a:off x="552688" y="2376513"/>
            <a:ext cx="163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D. Vivo (22,2%)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15C848-6CAF-4C8C-5A57-60FA9A0C3085}"/>
              </a:ext>
            </a:extLst>
          </p:cNvPr>
          <p:cNvSpPr txBox="1"/>
          <p:nvPr/>
        </p:nvSpPr>
        <p:spPr>
          <a:xfrm>
            <a:off x="2932342" y="3210667"/>
            <a:ext cx="150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/>
              <a:t>M. Encéfalica </a:t>
            </a:r>
          </a:p>
          <a:p>
            <a:pPr algn="ctr"/>
            <a:r>
              <a:rPr lang="es-ES" b="1"/>
              <a:t>(77,8%)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1E3D0D-4409-C82C-A343-3B44EB0A16E7}"/>
              </a:ext>
            </a:extLst>
          </p:cNvPr>
          <p:cNvSpPr txBox="1"/>
          <p:nvPr/>
        </p:nvSpPr>
        <p:spPr>
          <a:xfrm>
            <a:off x="1540034" y="1595343"/>
            <a:ext cx="344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Trasplante infantil (n= 18)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86E5C9-5A13-E4C0-09EA-19FE80DAB7C1}"/>
              </a:ext>
            </a:extLst>
          </p:cNvPr>
          <p:cNvSpPr txBox="1"/>
          <p:nvPr/>
        </p:nvSpPr>
        <p:spPr>
          <a:xfrm>
            <a:off x="7052547" y="1879347"/>
            <a:ext cx="145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D.Vivo (6,6%)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CC11EE-E0C4-A027-1AE3-3D374C6AE0A9}"/>
              </a:ext>
            </a:extLst>
          </p:cNvPr>
          <p:cNvSpPr txBox="1"/>
          <p:nvPr/>
        </p:nvSpPr>
        <p:spPr>
          <a:xfrm>
            <a:off x="7849856" y="1337105"/>
            <a:ext cx="364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Trasplante adultos (n= 546)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C5753E9C-4483-C337-49BA-60A15856F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74" y="6424428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0E8C7A9-66E9-88AB-774C-5921AA2F8171}"/>
              </a:ext>
            </a:extLst>
          </p:cNvPr>
          <p:cNvSpPr/>
          <p:nvPr/>
        </p:nvSpPr>
        <p:spPr>
          <a:xfrm>
            <a:off x="2834283" y="233734"/>
            <a:ext cx="6043877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53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C3412-8507-1CC1-1BC3-CB0C1C83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273" y="240840"/>
            <a:ext cx="10177441" cy="73789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/>
              <a:t>PARENTESCO EN TRASPLANTE RENAL DE DONANTE VIVO - AÑO 2022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893FED3-53D9-DDD9-96D5-C2982C631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984190"/>
              </p:ext>
            </p:extLst>
          </p:nvPr>
        </p:nvGraphicFramePr>
        <p:xfrm>
          <a:off x="720975" y="2405259"/>
          <a:ext cx="4341870" cy="326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D4AA6D9-CFD5-E881-4CA4-21C1BA2ACF19}"/>
              </a:ext>
            </a:extLst>
          </p:cNvPr>
          <p:cNvSpPr txBox="1"/>
          <p:nvPr/>
        </p:nvSpPr>
        <p:spPr>
          <a:xfrm>
            <a:off x="2083612" y="3164499"/>
            <a:ext cx="1616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/>
              <a:t>Padre/Madre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1E3D0D-4409-C82C-A343-3B44EB0A16E7}"/>
              </a:ext>
            </a:extLst>
          </p:cNvPr>
          <p:cNvSpPr txBox="1"/>
          <p:nvPr/>
        </p:nvSpPr>
        <p:spPr>
          <a:xfrm>
            <a:off x="2376746" y="1399198"/>
            <a:ext cx="109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Infantil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CC11EE-E0C4-A027-1AE3-3D374C6AE0A9}"/>
              </a:ext>
            </a:extLst>
          </p:cNvPr>
          <p:cNvSpPr txBox="1"/>
          <p:nvPr/>
        </p:nvSpPr>
        <p:spPr>
          <a:xfrm>
            <a:off x="8098501" y="1344001"/>
            <a:ext cx="116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Adultos</a:t>
            </a:r>
          </a:p>
        </p:txBody>
      </p:sp>
      <p:graphicFrame>
        <p:nvGraphicFramePr>
          <p:cNvPr id="14" name="Marcador de contenido 5">
            <a:extLst>
              <a:ext uri="{FF2B5EF4-FFF2-40B4-BE49-F238E27FC236}">
                <a16:creationId xmlns:a16="http://schemas.microsoft.com/office/drawing/2014/main" id="{4B707D3F-0565-F006-95DE-E8CBB256F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994174"/>
              </p:ext>
            </p:extLst>
          </p:nvPr>
        </p:nvGraphicFramePr>
        <p:xfrm>
          <a:off x="5516673" y="1990332"/>
          <a:ext cx="6065259" cy="4021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39979895-D0A6-E231-C838-83FA176B29A3}"/>
              </a:ext>
            </a:extLst>
          </p:cNvPr>
          <p:cNvSpPr txBox="1"/>
          <p:nvPr/>
        </p:nvSpPr>
        <p:spPr>
          <a:xfrm>
            <a:off x="8315002" y="16210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 36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DA6AF8-6B41-A5E0-7406-EFE4CF4676F5}"/>
              </a:ext>
            </a:extLst>
          </p:cNvPr>
          <p:cNvSpPr txBox="1"/>
          <p:nvPr/>
        </p:nvSpPr>
        <p:spPr>
          <a:xfrm>
            <a:off x="9412206" y="5022911"/>
            <a:ext cx="15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Pareja (36,1%)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EA6224-62FD-FE00-8FCE-980872D71398}"/>
              </a:ext>
            </a:extLst>
          </p:cNvPr>
          <p:cNvSpPr txBox="1"/>
          <p:nvPr/>
        </p:nvSpPr>
        <p:spPr>
          <a:xfrm>
            <a:off x="9412206" y="2567789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Padre/Madre (22,2%)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B69C08-0C97-1679-6568-D60B762BD8E5}"/>
              </a:ext>
            </a:extLst>
          </p:cNvPr>
          <p:cNvSpPr txBox="1"/>
          <p:nvPr/>
        </p:nvSpPr>
        <p:spPr>
          <a:xfrm>
            <a:off x="6165994" y="4984035"/>
            <a:ext cx="205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Hermano/a (13,9%)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570741-ED50-6B50-ACA8-B5C16FEB9074}"/>
              </a:ext>
            </a:extLst>
          </p:cNvPr>
          <p:cNvSpPr txBox="1"/>
          <p:nvPr/>
        </p:nvSpPr>
        <p:spPr>
          <a:xfrm>
            <a:off x="5486237" y="4284656"/>
            <a:ext cx="13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Tío/a (5,6%)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14231A-323A-DB3D-6547-3CE7B0A304D3}"/>
              </a:ext>
            </a:extLst>
          </p:cNvPr>
          <p:cNvSpPr txBox="1"/>
          <p:nvPr/>
        </p:nvSpPr>
        <p:spPr>
          <a:xfrm>
            <a:off x="5106187" y="3530802"/>
            <a:ext cx="145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Amigo (2,8%)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F808E7C-FBA9-E5F0-612D-D67B4F0E5D1D}"/>
              </a:ext>
            </a:extLst>
          </p:cNvPr>
          <p:cNvSpPr txBox="1"/>
          <p:nvPr/>
        </p:nvSpPr>
        <p:spPr>
          <a:xfrm>
            <a:off x="5834592" y="2446901"/>
            <a:ext cx="173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Cruzado (19,4%)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3D5AC3B-FCE9-3DD3-83C2-F02F806E6B42}"/>
              </a:ext>
            </a:extLst>
          </p:cNvPr>
          <p:cNvSpPr txBox="1"/>
          <p:nvPr/>
        </p:nvSpPr>
        <p:spPr>
          <a:xfrm>
            <a:off x="2523860" y="1770623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N= 4</a:t>
            </a: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730E05E2-02EB-6063-75ED-E93719D11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5" y="6453421"/>
            <a:ext cx="4956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887EB5-6F55-8A91-95F6-31F3CF64DE3C}"/>
              </a:ext>
            </a:extLst>
          </p:cNvPr>
          <p:cNvSpPr/>
          <p:nvPr/>
        </p:nvSpPr>
        <p:spPr>
          <a:xfrm>
            <a:off x="937286" y="233734"/>
            <a:ext cx="10518989" cy="802594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02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768291836"/>
              </p:ext>
            </p:extLst>
          </p:nvPr>
        </p:nvGraphicFramePr>
        <p:xfrm>
          <a:off x="2063552" y="1412777"/>
          <a:ext cx="8021096" cy="422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270170" y="1676658"/>
            <a:ext cx="994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</a:rPr>
              <a:t>N=786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59696" y="332657"/>
            <a:ext cx="6048672" cy="9541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Trasplantes renales de donante vivo</a:t>
            </a:r>
          </a:p>
          <a:p>
            <a:pPr algn="ctr"/>
            <a:r>
              <a:rPr lang="es-ES_tradn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1984-2022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468414" y="260648"/>
            <a:ext cx="5795939" cy="107224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11EFB66D-9833-F882-B679-1A1117E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21" y="6524775"/>
            <a:ext cx="3244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9DCE7-29F8-1EF9-5909-7ED56883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4751"/>
            <a:ext cx="10972800" cy="774171"/>
          </a:xfrm>
        </p:spPr>
        <p:txBody>
          <a:bodyPr>
            <a:normAutofit/>
          </a:bodyPr>
          <a:lstStyle/>
          <a:p>
            <a:r>
              <a:rPr lang="es-ES" sz="3200"/>
              <a:t>TRASPLANTE DE DONANTE VIVO Y CRUZADO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71C59C88-9D98-4B73-9FDB-A4D60263A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44419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4">
            <a:extLst>
              <a:ext uri="{FF2B5EF4-FFF2-40B4-BE49-F238E27FC236}">
                <a16:creationId xmlns:a16="http://schemas.microsoft.com/office/drawing/2014/main" id="{E4D3A713-5670-ED54-2413-E2AD86546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45" y="6390291"/>
            <a:ext cx="40959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1D59FFC-0E59-A0DB-878F-3637173176D6}"/>
              </a:ext>
            </a:extLst>
          </p:cNvPr>
          <p:cNvSpPr/>
          <p:nvPr/>
        </p:nvSpPr>
        <p:spPr>
          <a:xfrm>
            <a:off x="2259725" y="451944"/>
            <a:ext cx="7630510" cy="584383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40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556488939"/>
              </p:ext>
            </p:extLst>
          </p:nvPr>
        </p:nvGraphicFramePr>
        <p:xfrm>
          <a:off x="911744" y="1118715"/>
          <a:ext cx="9679905" cy="511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43721" y="208293"/>
            <a:ext cx="6991104" cy="105560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Trasplante renal (adultos). Tipos de Donantes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2006-2022</a:t>
            </a:r>
            <a:endParaRPr lang="es-ES_tradnl" sz="2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92032" y="6434804"/>
            <a:ext cx="32238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1200" b="1" i="1" dirty="0">
                <a:latin typeface="Verdana" pitchFamily="34" charset="0"/>
              </a:rPr>
              <a:t>SICATA - Trasplante </a:t>
            </a:r>
            <a:r>
              <a:rPr lang="es-ES" sz="1200" b="1" i="1">
                <a:latin typeface="Verdana" pitchFamily="34" charset="0"/>
              </a:rPr>
              <a:t>renal 2022 </a:t>
            </a:r>
            <a:endParaRPr lang="es-ES" sz="1200" b="1" i="1" dirty="0">
              <a:latin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698568" y="3493347"/>
            <a:ext cx="322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prstClr val="black"/>
                </a:solidFill>
                <a:latin typeface="Calibri"/>
              </a:rPr>
              <a:t>Nº de TR según tipo de donante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000157" y="135932"/>
            <a:ext cx="3024336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prstClr val="black"/>
                </a:solidFill>
                <a:latin typeface="Calibri"/>
              </a:rPr>
              <a:t>Año 2022</a:t>
            </a:r>
            <a:endParaRPr lang="es-ES" b="1" dirty="0">
              <a:solidFill>
                <a:prstClr val="black"/>
              </a:solidFill>
              <a:latin typeface="Calibri"/>
            </a:endParaRPr>
          </a:p>
          <a:p>
            <a:r>
              <a:rPr lang="es-ES" b="1" dirty="0">
                <a:solidFill>
                  <a:prstClr val="black"/>
                </a:solidFill>
                <a:latin typeface="Calibri"/>
              </a:rPr>
              <a:t>Tx de D. asistolia: </a:t>
            </a:r>
          </a:p>
          <a:p>
            <a:r>
              <a:rPr lang="es-ES" b="1">
                <a:solidFill>
                  <a:prstClr val="black"/>
                </a:solidFill>
                <a:latin typeface="Calibri"/>
              </a:rPr>
              <a:t>   39,4 </a:t>
            </a:r>
            <a:r>
              <a:rPr lang="es-ES" b="1" dirty="0">
                <a:solidFill>
                  <a:prstClr val="black"/>
                </a:solidFill>
                <a:latin typeface="Calibri"/>
              </a:rPr>
              <a:t>% del total  </a:t>
            </a:r>
          </a:p>
          <a:p>
            <a:r>
              <a:rPr lang="es-ES" b="1">
                <a:solidFill>
                  <a:prstClr val="black"/>
                </a:solidFill>
                <a:latin typeface="Calibri"/>
              </a:rPr>
              <a:t>   42,2 </a:t>
            </a:r>
            <a:r>
              <a:rPr lang="es-ES" b="1" dirty="0">
                <a:solidFill>
                  <a:prstClr val="black"/>
                </a:solidFill>
                <a:latin typeface="Calibri"/>
              </a:rPr>
              <a:t>% de </a:t>
            </a:r>
            <a:r>
              <a:rPr lang="es-ES" b="1">
                <a:solidFill>
                  <a:prstClr val="black"/>
                </a:solidFill>
                <a:latin typeface="Calibri"/>
              </a:rPr>
              <a:t>los Tx </a:t>
            </a:r>
            <a:r>
              <a:rPr lang="es-ES" b="1" dirty="0">
                <a:solidFill>
                  <a:prstClr val="black"/>
                </a:solidFill>
                <a:latin typeface="Calibri"/>
              </a:rPr>
              <a:t>cadáver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D40ADA00-48C5-762C-964E-FECC8C8C7AB4}"/>
              </a:ext>
            </a:extLst>
          </p:cNvPr>
          <p:cNvSpPr/>
          <p:nvPr/>
        </p:nvSpPr>
        <p:spPr>
          <a:xfrm rot="16200000">
            <a:off x="10718733" y="4458285"/>
            <a:ext cx="457200" cy="138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AA5C7B-AD1F-A0CD-781E-9E5C7E0A46C7}"/>
              </a:ext>
            </a:extLst>
          </p:cNvPr>
          <p:cNvSpPr txBox="1"/>
          <p:nvPr/>
        </p:nvSpPr>
        <p:spPr>
          <a:xfrm>
            <a:off x="11016343" y="438656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9,7%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AFF9642-D5D4-71F1-BDE4-B48E0F6318C6}"/>
              </a:ext>
            </a:extLst>
          </p:cNvPr>
          <p:cNvSpPr/>
          <p:nvPr/>
        </p:nvSpPr>
        <p:spPr>
          <a:xfrm rot="16200000">
            <a:off x="10695972" y="2907662"/>
            <a:ext cx="457200" cy="13802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F6DBF1-E965-749B-0B34-5135077C45EE}"/>
              </a:ext>
            </a:extLst>
          </p:cNvPr>
          <p:cNvSpPr txBox="1"/>
          <p:nvPr/>
        </p:nvSpPr>
        <p:spPr>
          <a:xfrm>
            <a:off x="10993582" y="283594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33,5%</a:t>
            </a:r>
          </a:p>
        </p:txBody>
      </p:sp>
    </p:spTree>
    <p:extLst>
      <p:ext uri="{BB962C8B-B14F-4D97-AF65-F5344CB8AC3E}">
        <p14:creationId xmlns:p14="http://schemas.microsoft.com/office/powerpoint/2010/main" val="718795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2080</Words>
  <Application>Microsoft Office PowerPoint</Application>
  <PresentationFormat>Panorámica</PresentationFormat>
  <Paragraphs>595</Paragraphs>
  <Slides>49</Slides>
  <Notes>18</Notes>
  <HiddenSlides>4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Tahoma</vt:lpstr>
      <vt:lpstr>Verdana</vt:lpstr>
      <vt:lpstr>Tema de Office</vt:lpstr>
      <vt:lpstr>1_Tema de Office</vt:lpstr>
      <vt:lpstr>Presentación de PowerPoint</vt:lpstr>
      <vt:lpstr>AGENDA</vt:lpstr>
      <vt:lpstr>ACTIVIDAD TRASPLANTADORA 2022</vt:lpstr>
      <vt:lpstr>TIPO DE DONANTE - AÑO 2022</vt:lpstr>
      <vt:lpstr>TIPO DE DONANTE AÑO 2022</vt:lpstr>
      <vt:lpstr>PARENTESCO EN TRASPLANTE RENAL DE DONANTE VIVO - AÑO 2022</vt:lpstr>
      <vt:lpstr>Presentación de PowerPoint</vt:lpstr>
      <vt:lpstr>TRASPLANTE DE DONANTE VIVO Y CRUZADO</vt:lpstr>
      <vt:lpstr>Presentación de PowerPoint</vt:lpstr>
      <vt:lpstr>Presentación de PowerPoint</vt:lpstr>
      <vt:lpstr>PROCEDENCIA DEL DONANTE - AÑO 2022</vt:lpstr>
      <vt:lpstr>PROCEDENCIA DEL DONANTE – AÑO 2022</vt:lpstr>
      <vt:lpstr>TIPO DE DONANTE CADÁVER - AÑO 2022</vt:lpstr>
      <vt:lpstr>ORIGEN DEL DONANTE CADÁVER - AÑO 2022</vt:lpstr>
      <vt:lpstr>EVOLUCIÓN DE DONANTES EN MUERTE ENCEFÁLICA (ADULTOS)</vt:lpstr>
      <vt:lpstr>EVOLUCIÓN DE DONANTES EN ASISTOLIA (ADULTOS)</vt:lpstr>
      <vt:lpstr>BALANCE DE RIÑONES TRASPLANTADOS (ADULTOS) – AÑO 2022</vt:lpstr>
      <vt:lpstr>CARACTERÍSTICAS DEMOGRÁFICAS</vt:lpstr>
      <vt:lpstr>Edad media del donante renal (adultos)  2006-2022</vt:lpstr>
      <vt:lpstr>Edad media del receptor (adultos) 1984-2022</vt:lpstr>
      <vt:lpstr>Diferencia de edad donante-receptor (adultos) 2006-2022</vt:lpstr>
      <vt:lpstr>TRASPLANTE RENAL ANTICIPADO (ADULTOS) - 2022</vt:lpstr>
      <vt:lpstr>Presentación de PowerPoint</vt:lpstr>
      <vt:lpstr>TRASPLANTE ANTICIPADO (ADULTOS) – AÑO 2022</vt:lpstr>
      <vt:lpstr>TRASPLANTE ANTICIPADO (ADULTOS) – AÑO 2022</vt:lpstr>
      <vt:lpstr>TRASPLANTE ANTICIPADO (ADULTOS) – AÑO 2022</vt:lpstr>
      <vt:lpstr>GRUPO SANGUÍNEOS (ADULTOS) – AÑO 2022</vt:lpstr>
      <vt:lpstr>GRUPO SANGUÍNEO SEGÚN TIPO DE DONANTE (ADULTOS) – AÑO 2022</vt:lpstr>
      <vt:lpstr>RETRASPLANTADOS (ADULTOS)</vt:lpstr>
      <vt:lpstr>TRASPLANTE COMBINADO (ADULTOS)</vt:lpstr>
      <vt:lpstr>TRASPLANTES COMBINADOS 2022 (ADULTOS)</vt:lpstr>
      <vt:lpstr>TRASPLANTE COMBINADO (ADULTOS)</vt:lpstr>
      <vt:lpstr>TRASPLANTES COMBINADOS &gt;1986 (ADULTOS)</vt:lpstr>
      <vt:lpstr>SUPERVIVENCIA DEL INJERTO RENAL Y DEL PACIENTE</vt:lpstr>
      <vt:lpstr>CAUSAS DEL FALLECIMIENTO DEL RECEPTOR (ADULTOS)</vt:lpstr>
      <vt:lpstr>Presentación de PowerPoint</vt:lpstr>
      <vt:lpstr>SUPERVIVENCIA DEL PACIENTE(ADULTOS)&gt;1983</vt:lpstr>
      <vt:lpstr>ANÁLISIS DE SUPERVIVENCIA DEL RECEPTOR (ADULTOS) (REGRESIÓN DE COX)</vt:lpstr>
      <vt:lpstr>SUPERVIVENCIA DEL RECEPTOR (ADULTOS)</vt:lpstr>
      <vt:lpstr>SUPERVIVENCIA DEL INJERTO EN ADULTOS (CENSURADA)</vt:lpstr>
      <vt:lpstr>Presentación de PowerPoint</vt:lpstr>
      <vt:lpstr>SUPERVIVENCIA DEL INJERTO POR ÉPOCAS (ADULTOS)</vt:lpstr>
      <vt:lpstr>ANALISIS DE SUPERVIVENCIA DEL INJERTO RENAL (MODELO DE COX) (ADULTOS)</vt:lpstr>
      <vt:lpstr>SUPERVIVENCIA DEL INJERTO RENAL (ADULTOS)</vt:lpstr>
      <vt:lpstr>ANÁLISIS DE SUPERVIVENCIA DEL INJERTO RENAL (ADULTOS) (REGRESIÓN DE COX)</vt:lpstr>
      <vt:lpstr>SUPERVIVENCIA DEL INJERTO (ADULTOS)</vt:lpstr>
      <vt:lpstr>ANÁLISIS DE SUPERVIVENCIA DEL INJERTO RENAL (ADULTOS) (REGRESIÓN DE COX)</vt:lpstr>
      <vt:lpstr>SUPERVIVENCIA DEL INJERTO (ADULTOS)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J. Borrego</dc:creator>
  <cp:lastModifiedBy>Francisco J. Borrego</cp:lastModifiedBy>
  <cp:revision>89</cp:revision>
  <dcterms:created xsi:type="dcterms:W3CDTF">2023-03-07T19:39:37Z</dcterms:created>
  <dcterms:modified xsi:type="dcterms:W3CDTF">2023-03-23T23:30:34Z</dcterms:modified>
</cp:coreProperties>
</file>