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notesSlides/notesSlide34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notesSlides/notesSlide3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3"/>
  </p:notesMasterIdLst>
  <p:sldIdLst>
    <p:sldId id="330" r:id="rId2"/>
    <p:sldId id="269" r:id="rId3"/>
    <p:sldId id="319" r:id="rId4"/>
    <p:sldId id="557" r:id="rId5"/>
    <p:sldId id="501" r:id="rId6"/>
    <p:sldId id="503" r:id="rId7"/>
    <p:sldId id="505" r:id="rId8"/>
    <p:sldId id="504" r:id="rId9"/>
    <p:sldId id="456" r:id="rId10"/>
    <p:sldId id="506" r:id="rId11"/>
    <p:sldId id="274" r:id="rId12"/>
    <p:sldId id="507" r:id="rId13"/>
    <p:sldId id="508" r:id="rId14"/>
    <p:sldId id="554" r:id="rId15"/>
    <p:sldId id="512" r:id="rId16"/>
    <p:sldId id="553" r:id="rId17"/>
    <p:sldId id="516" r:id="rId18"/>
    <p:sldId id="555" r:id="rId19"/>
    <p:sldId id="525" r:id="rId20"/>
    <p:sldId id="526" r:id="rId21"/>
    <p:sldId id="527" r:id="rId22"/>
    <p:sldId id="518" r:id="rId23"/>
    <p:sldId id="520" r:id="rId24"/>
    <p:sldId id="528" r:id="rId25"/>
    <p:sldId id="529" r:id="rId26"/>
    <p:sldId id="531" r:id="rId27"/>
    <p:sldId id="367" r:id="rId28"/>
    <p:sldId id="284" r:id="rId29"/>
    <p:sldId id="538" r:id="rId30"/>
    <p:sldId id="471" r:id="rId31"/>
    <p:sldId id="533" r:id="rId32"/>
    <p:sldId id="535" r:id="rId33"/>
    <p:sldId id="540" r:id="rId34"/>
    <p:sldId id="543" r:id="rId35"/>
    <p:sldId id="545" r:id="rId36"/>
    <p:sldId id="548" r:id="rId37"/>
    <p:sldId id="541" r:id="rId38"/>
    <p:sldId id="542" r:id="rId39"/>
    <p:sldId id="288" r:id="rId40"/>
    <p:sldId id="290" r:id="rId41"/>
    <p:sldId id="491" r:id="rId4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008000"/>
    <a:srgbClr val="33CC33"/>
    <a:srgbClr val="006600"/>
    <a:srgbClr val="00CC66"/>
    <a:srgbClr val="EEEC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78382" autoAdjust="0"/>
  </p:normalViewPr>
  <p:slideViewPr>
    <p:cSldViewPr>
      <p:cViewPr varScale="1">
        <p:scale>
          <a:sx n="89" d="100"/>
          <a:sy n="89" d="100"/>
        </p:scale>
        <p:origin x="22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Libro_de_Microsoft_Office_Excel_2007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Libro_de_Microsoft_Office_Excel_2007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Libro_de_Microsoft_Office_Excel_2007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Libro_de_Microsoft_Office_Excel_2007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Libro_de_Microsoft_Office_Excel_200725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Libro_de_Microsoft_Office_Excel_2007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Libro_de_Microsoft_Office_Excel_2007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Libro_de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Nº </a:t>
            </a:r>
            <a:r>
              <a:rPr lang="en-US" sz="2400" dirty="0" err="1"/>
              <a:t>Trasplantes</a:t>
            </a:r>
            <a:r>
              <a:rPr lang="en-US" sz="2400" dirty="0"/>
              <a:t> </a:t>
            </a:r>
            <a:r>
              <a:rPr lang="en-US" sz="2400" dirty="0" err="1"/>
              <a:t>renales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Andalucía 1984 - 2021</a:t>
            </a:r>
          </a:p>
        </c:rich>
      </c:tx>
      <c:layout>
        <c:manualLayout>
          <c:xMode val="edge"/>
          <c:yMode val="edge"/>
          <c:x val="0.14227944580231883"/>
          <c:y val="0.1438956887731434"/>
        </c:manualLayout>
      </c:layout>
    </c:title>
    <c:plotArea>
      <c:layout>
        <c:manualLayout>
          <c:layoutTarget val="inner"/>
          <c:xMode val="edge"/>
          <c:yMode val="edge"/>
          <c:x val="9.1239399326001044E-2"/>
          <c:y val="0.1591542755896389"/>
          <c:w val="0.8999421360589579"/>
          <c:h val="0.7114708657727461"/>
        </c:manualLayout>
      </c:layout>
      <c:areaChart>
        <c:grouping val="stacked"/>
        <c:ser>
          <c:idx val="0"/>
          <c:order val="0"/>
          <c:tx>
            <c:strRef>
              <c:f>Hoja2!$C$3</c:f>
              <c:strCache>
                <c:ptCount val="1"/>
                <c:pt idx="0">
                  <c:v>Nº Tx renales adultos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8000"/>
              </a:solidFill>
            </a:ln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59-4B62-ACF7-5CF248C3D98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59-4B62-ACF7-5CF248C3D98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59-4B62-ACF7-5CF248C3D98A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59-4B62-ACF7-5CF248C3D98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59-4B62-ACF7-5CF248C3D98A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59-4B62-ACF7-5CF248C3D98A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59-4B62-ACF7-5CF248C3D98A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59-4B62-ACF7-5CF248C3D98A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59-4B62-ACF7-5CF248C3D98A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59-4B62-ACF7-5CF248C3D98A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59-4B62-ACF7-5CF248C3D98A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B59-4B62-ACF7-5CF248C3D98A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B59-4B62-ACF7-5CF248C3D98A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B59-4B62-ACF7-5CF248C3D98A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B59-4B62-ACF7-5CF248C3D98A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B59-4B62-ACF7-5CF248C3D98A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B59-4B62-ACF7-5CF248C3D98A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59-4B62-ACF7-5CF248C3D98A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B59-4B62-ACF7-5CF248C3D98A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B59-4B62-ACF7-5CF248C3D98A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B59-4B62-ACF7-5CF248C3D98A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B59-4B62-ACF7-5CF248C3D98A}"/>
                </c:ext>
              </c:extLst>
            </c:dLbl>
            <c:dLbl>
              <c:idx val="2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B59-4B62-ACF7-5CF248C3D98A}"/>
                </c:ext>
              </c:extLst>
            </c:dLbl>
            <c:dLbl>
              <c:idx val="2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B59-4B62-ACF7-5CF248C3D98A}"/>
                </c:ext>
              </c:extLst>
            </c:dLbl>
            <c:dLbl>
              <c:idx val="2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B59-4B62-ACF7-5CF248C3D98A}"/>
                </c:ext>
              </c:extLst>
            </c:dLbl>
            <c:dLbl>
              <c:idx val="2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B59-4B62-ACF7-5CF248C3D98A}"/>
                </c:ext>
              </c:extLst>
            </c:dLbl>
            <c:dLbl>
              <c:idx val="2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B59-4B62-ACF7-5CF248C3D98A}"/>
                </c:ext>
              </c:extLst>
            </c:dLbl>
            <c:dLbl>
              <c:idx val="2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B59-4B62-ACF7-5CF248C3D98A}"/>
                </c:ext>
              </c:extLst>
            </c:dLbl>
            <c:dLbl>
              <c:idx val="2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B59-4B62-ACF7-5CF248C3D98A}"/>
                </c:ext>
              </c:extLst>
            </c:dLbl>
            <c:dLbl>
              <c:idx val="2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B59-4B62-ACF7-5CF248C3D98A}"/>
                </c:ext>
              </c:extLst>
            </c:dLbl>
            <c:dLbl>
              <c:idx val="3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B59-4B62-ACF7-5CF248C3D98A}"/>
                </c:ext>
              </c:extLst>
            </c:dLbl>
            <c:dLbl>
              <c:idx val="3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B59-4B62-ACF7-5CF248C3D98A}"/>
                </c:ext>
              </c:extLst>
            </c:dLbl>
            <c:dLbl>
              <c:idx val="3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B59-4B62-ACF7-5CF248C3D98A}"/>
                </c:ext>
              </c:extLst>
            </c:dLbl>
            <c:dLbl>
              <c:idx val="3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B59-4B62-ACF7-5CF248C3D98A}"/>
                </c:ext>
              </c:extLst>
            </c:dLbl>
            <c:dLbl>
              <c:idx val="34"/>
              <c:layout>
                <c:manualLayout>
                  <c:x val="4.4092323075214041E-3"/>
                  <c:y val="-0.3339465984735214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B59-4B62-ACF7-5CF248C3D98A}"/>
                </c:ext>
              </c:extLst>
            </c:dLbl>
            <c:dLbl>
              <c:idx val="35"/>
              <c:layout>
                <c:manualLayout>
                  <c:x val="5.8789764100285304E-3"/>
                  <c:y val="-0.287791377546286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59-4B62-ACF7-5CF248C3D98A}"/>
                </c:ext>
              </c:extLst>
            </c:dLbl>
            <c:dLbl>
              <c:idx val="36"/>
              <c:layout>
                <c:manualLayout>
                  <c:x val="0"/>
                  <c:y val="-0.1846208837089387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59-4B62-ACF7-5CF248C3D98A}"/>
                </c:ext>
              </c:extLst>
            </c:dLbl>
            <c:dLbl>
              <c:idx val="37"/>
              <c:layout>
                <c:manualLayout>
                  <c:x val="-2.9394882050142591E-3"/>
                  <c:y val="-0.2796463385591276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59-4B62-ACF7-5CF248C3D9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Hoja2!$B$4:$B$41</c:f>
              <c:numCache>
                <c:formatCode>General</c:formatCode>
                <c:ptCount val="38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</c:numCache>
            </c:numRef>
          </c:cat>
          <c:val>
            <c:numRef>
              <c:f>Hoja2!$C$4:$C$41</c:f>
              <c:numCache>
                <c:formatCode>General</c:formatCode>
                <c:ptCount val="38"/>
                <c:pt idx="0">
                  <c:v>90</c:v>
                </c:pt>
                <c:pt idx="1">
                  <c:v>157</c:v>
                </c:pt>
                <c:pt idx="2">
                  <c:v>183</c:v>
                </c:pt>
                <c:pt idx="3">
                  <c:v>145</c:v>
                </c:pt>
                <c:pt idx="4">
                  <c:v>148</c:v>
                </c:pt>
                <c:pt idx="5">
                  <c:v>125</c:v>
                </c:pt>
                <c:pt idx="6">
                  <c:v>156</c:v>
                </c:pt>
                <c:pt idx="7">
                  <c:v>162</c:v>
                </c:pt>
                <c:pt idx="8">
                  <c:v>206</c:v>
                </c:pt>
                <c:pt idx="9">
                  <c:v>186</c:v>
                </c:pt>
                <c:pt idx="10">
                  <c:v>204</c:v>
                </c:pt>
                <c:pt idx="11">
                  <c:v>252</c:v>
                </c:pt>
                <c:pt idx="12">
                  <c:v>250</c:v>
                </c:pt>
                <c:pt idx="13">
                  <c:v>268</c:v>
                </c:pt>
                <c:pt idx="14">
                  <c:v>313</c:v>
                </c:pt>
                <c:pt idx="15">
                  <c:v>341</c:v>
                </c:pt>
                <c:pt idx="16">
                  <c:v>295</c:v>
                </c:pt>
                <c:pt idx="17">
                  <c:v>334</c:v>
                </c:pt>
                <c:pt idx="18">
                  <c:v>334</c:v>
                </c:pt>
                <c:pt idx="19">
                  <c:v>343</c:v>
                </c:pt>
                <c:pt idx="20">
                  <c:v>345</c:v>
                </c:pt>
                <c:pt idx="21">
                  <c:v>331</c:v>
                </c:pt>
                <c:pt idx="22">
                  <c:v>369</c:v>
                </c:pt>
                <c:pt idx="23">
                  <c:v>343</c:v>
                </c:pt>
                <c:pt idx="24">
                  <c:v>367</c:v>
                </c:pt>
                <c:pt idx="25">
                  <c:v>381</c:v>
                </c:pt>
                <c:pt idx="26">
                  <c:v>330</c:v>
                </c:pt>
                <c:pt idx="27">
                  <c:v>426</c:v>
                </c:pt>
                <c:pt idx="28">
                  <c:v>457</c:v>
                </c:pt>
                <c:pt idx="29">
                  <c:v>408</c:v>
                </c:pt>
                <c:pt idx="30">
                  <c:v>457</c:v>
                </c:pt>
                <c:pt idx="31">
                  <c:v>453</c:v>
                </c:pt>
                <c:pt idx="32">
                  <c:v>531</c:v>
                </c:pt>
                <c:pt idx="33">
                  <c:v>603</c:v>
                </c:pt>
                <c:pt idx="34">
                  <c:v>609</c:v>
                </c:pt>
                <c:pt idx="35">
                  <c:v>575</c:v>
                </c:pt>
                <c:pt idx="36">
                  <c:v>417</c:v>
                </c:pt>
                <c:pt idx="37">
                  <c:v>480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BB-438B-AC53-B672A8D3F74D}"/>
            </c:ext>
          </c:extLst>
        </c:ser>
        <c:dLbls/>
        <c:axId val="84125952"/>
        <c:axId val="83665280"/>
      </c:areaChart>
      <c:catAx>
        <c:axId val="84125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Año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1050" b="1"/>
            </a:pPr>
            <a:endParaRPr lang="es-ES"/>
          </a:p>
        </c:txPr>
        <c:crossAx val="83665280"/>
        <c:crosses val="autoZero"/>
        <c:auto val="1"/>
        <c:lblAlgn val="ctr"/>
        <c:lblOffset val="100"/>
      </c:catAx>
      <c:valAx>
        <c:axId val="836652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Número de Trasplantes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84125952"/>
        <c:crosses val="autoZero"/>
        <c:crossBetween val="midCat"/>
      </c:valAx>
    </c:plotArea>
    <c:plotVisOnly val="1"/>
    <c:dispBlanksAs val="zero"/>
  </c:chart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plotArea>
      <c:layout/>
      <c:bar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18-34</c:v>
                </c:pt>
              </c:strCache>
            </c:strRef>
          </c:tx>
          <c:cat>
            <c:numRef>
              <c:f>Hoja1!$A$8:$A$45</c:f>
              <c:numCache>
                <c:formatCode>General</c:formatCode>
                <c:ptCount val="38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</c:numCache>
            </c:numRef>
          </c:cat>
          <c:val>
            <c:numRef>
              <c:f>Hoja1!$B$8:$B$45</c:f>
              <c:numCache>
                <c:formatCode>General</c:formatCode>
                <c:ptCount val="38"/>
                <c:pt idx="0">
                  <c:v>31</c:v>
                </c:pt>
                <c:pt idx="1">
                  <c:v>62</c:v>
                </c:pt>
                <c:pt idx="2">
                  <c:v>61</c:v>
                </c:pt>
                <c:pt idx="3">
                  <c:v>45</c:v>
                </c:pt>
                <c:pt idx="4">
                  <c:v>48</c:v>
                </c:pt>
                <c:pt idx="5">
                  <c:v>55</c:v>
                </c:pt>
                <c:pt idx="6">
                  <c:v>47</c:v>
                </c:pt>
                <c:pt idx="7">
                  <c:v>55</c:v>
                </c:pt>
                <c:pt idx="8">
                  <c:v>57</c:v>
                </c:pt>
                <c:pt idx="9">
                  <c:v>67</c:v>
                </c:pt>
                <c:pt idx="10">
                  <c:v>53</c:v>
                </c:pt>
                <c:pt idx="11">
                  <c:v>59</c:v>
                </c:pt>
                <c:pt idx="12">
                  <c:v>51</c:v>
                </c:pt>
                <c:pt idx="13">
                  <c:v>79</c:v>
                </c:pt>
                <c:pt idx="14">
                  <c:v>74</c:v>
                </c:pt>
                <c:pt idx="15">
                  <c:v>75</c:v>
                </c:pt>
                <c:pt idx="16">
                  <c:v>70</c:v>
                </c:pt>
                <c:pt idx="17">
                  <c:v>62</c:v>
                </c:pt>
                <c:pt idx="18">
                  <c:v>61</c:v>
                </c:pt>
                <c:pt idx="19">
                  <c:v>66</c:v>
                </c:pt>
                <c:pt idx="20">
                  <c:v>74</c:v>
                </c:pt>
                <c:pt idx="21">
                  <c:v>67</c:v>
                </c:pt>
                <c:pt idx="22">
                  <c:v>57</c:v>
                </c:pt>
                <c:pt idx="23">
                  <c:v>54</c:v>
                </c:pt>
                <c:pt idx="24">
                  <c:v>51</c:v>
                </c:pt>
                <c:pt idx="25">
                  <c:v>67</c:v>
                </c:pt>
                <c:pt idx="26">
                  <c:v>46</c:v>
                </c:pt>
                <c:pt idx="27">
                  <c:v>66</c:v>
                </c:pt>
                <c:pt idx="28">
                  <c:v>56</c:v>
                </c:pt>
                <c:pt idx="29">
                  <c:v>46</c:v>
                </c:pt>
                <c:pt idx="30">
                  <c:v>49</c:v>
                </c:pt>
                <c:pt idx="31">
                  <c:v>47</c:v>
                </c:pt>
                <c:pt idx="32">
                  <c:v>60</c:v>
                </c:pt>
                <c:pt idx="33">
                  <c:v>50</c:v>
                </c:pt>
                <c:pt idx="34">
                  <c:v>46</c:v>
                </c:pt>
                <c:pt idx="35">
                  <c:v>49</c:v>
                </c:pt>
                <c:pt idx="36">
                  <c:v>32</c:v>
                </c:pt>
                <c:pt idx="37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A5-4CC5-8BF9-86B81DA52B3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35-49</c:v>
                </c:pt>
              </c:strCache>
            </c:strRef>
          </c:tx>
          <c:cat>
            <c:numRef>
              <c:f>Hoja1!$A$8:$A$45</c:f>
              <c:numCache>
                <c:formatCode>General</c:formatCode>
                <c:ptCount val="38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</c:numCache>
            </c:numRef>
          </c:cat>
          <c:val>
            <c:numRef>
              <c:f>Hoja1!$C$8:$C$45</c:f>
              <c:numCache>
                <c:formatCode>General</c:formatCode>
                <c:ptCount val="38"/>
                <c:pt idx="0">
                  <c:v>33</c:v>
                </c:pt>
                <c:pt idx="1">
                  <c:v>55</c:v>
                </c:pt>
                <c:pt idx="2">
                  <c:v>76</c:v>
                </c:pt>
                <c:pt idx="3">
                  <c:v>62</c:v>
                </c:pt>
                <c:pt idx="4">
                  <c:v>60</c:v>
                </c:pt>
                <c:pt idx="5">
                  <c:v>39</c:v>
                </c:pt>
                <c:pt idx="6">
                  <c:v>38</c:v>
                </c:pt>
                <c:pt idx="7">
                  <c:v>53</c:v>
                </c:pt>
                <c:pt idx="8">
                  <c:v>93</c:v>
                </c:pt>
                <c:pt idx="9">
                  <c:v>59</c:v>
                </c:pt>
                <c:pt idx="10">
                  <c:v>83</c:v>
                </c:pt>
                <c:pt idx="11">
                  <c:v>92</c:v>
                </c:pt>
                <c:pt idx="12">
                  <c:v>99</c:v>
                </c:pt>
                <c:pt idx="13">
                  <c:v>82</c:v>
                </c:pt>
                <c:pt idx="14">
                  <c:v>118</c:v>
                </c:pt>
                <c:pt idx="15">
                  <c:v>130</c:v>
                </c:pt>
                <c:pt idx="16">
                  <c:v>97</c:v>
                </c:pt>
                <c:pt idx="17">
                  <c:v>103</c:v>
                </c:pt>
                <c:pt idx="18">
                  <c:v>95</c:v>
                </c:pt>
                <c:pt idx="19">
                  <c:v>116</c:v>
                </c:pt>
                <c:pt idx="20">
                  <c:v>93</c:v>
                </c:pt>
                <c:pt idx="21">
                  <c:v>110</c:v>
                </c:pt>
                <c:pt idx="22">
                  <c:v>120</c:v>
                </c:pt>
                <c:pt idx="23">
                  <c:v>99</c:v>
                </c:pt>
                <c:pt idx="24">
                  <c:v>121</c:v>
                </c:pt>
                <c:pt idx="25">
                  <c:v>127</c:v>
                </c:pt>
                <c:pt idx="26">
                  <c:v>105</c:v>
                </c:pt>
                <c:pt idx="27">
                  <c:v>114</c:v>
                </c:pt>
                <c:pt idx="28">
                  <c:v>140</c:v>
                </c:pt>
                <c:pt idx="29">
                  <c:v>118</c:v>
                </c:pt>
                <c:pt idx="30">
                  <c:v>136</c:v>
                </c:pt>
                <c:pt idx="31">
                  <c:v>89</c:v>
                </c:pt>
                <c:pt idx="32">
                  <c:v>128</c:v>
                </c:pt>
                <c:pt idx="33">
                  <c:v>131</c:v>
                </c:pt>
                <c:pt idx="34">
                  <c:v>145</c:v>
                </c:pt>
                <c:pt idx="35">
                  <c:v>135</c:v>
                </c:pt>
                <c:pt idx="36">
                  <c:v>90</c:v>
                </c:pt>
                <c:pt idx="37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A5-4CC5-8BF9-86B81DA52B3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50-64</c:v>
                </c:pt>
              </c:strCache>
            </c:strRef>
          </c:tx>
          <c:cat>
            <c:numRef>
              <c:f>Hoja1!$A$8:$A$45</c:f>
              <c:numCache>
                <c:formatCode>General</c:formatCode>
                <c:ptCount val="38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</c:numCache>
            </c:numRef>
          </c:cat>
          <c:val>
            <c:numRef>
              <c:f>Hoja1!$D$8:$D$45</c:f>
              <c:numCache>
                <c:formatCode>General</c:formatCode>
                <c:ptCount val="38"/>
                <c:pt idx="0">
                  <c:v>16</c:v>
                </c:pt>
                <c:pt idx="1">
                  <c:v>30</c:v>
                </c:pt>
                <c:pt idx="2">
                  <c:v>35</c:v>
                </c:pt>
                <c:pt idx="3">
                  <c:v>26</c:v>
                </c:pt>
                <c:pt idx="4">
                  <c:v>28</c:v>
                </c:pt>
                <c:pt idx="5">
                  <c:v>20</c:v>
                </c:pt>
                <c:pt idx="6">
                  <c:v>50</c:v>
                </c:pt>
                <c:pt idx="7">
                  <c:v>34</c:v>
                </c:pt>
                <c:pt idx="8">
                  <c:v>42</c:v>
                </c:pt>
                <c:pt idx="9">
                  <c:v>45</c:v>
                </c:pt>
                <c:pt idx="10">
                  <c:v>54</c:v>
                </c:pt>
                <c:pt idx="11">
                  <c:v>84</c:v>
                </c:pt>
                <c:pt idx="12">
                  <c:v>83</c:v>
                </c:pt>
                <c:pt idx="13">
                  <c:v>91</c:v>
                </c:pt>
                <c:pt idx="14">
                  <c:v>92</c:v>
                </c:pt>
                <c:pt idx="15">
                  <c:v>108</c:v>
                </c:pt>
                <c:pt idx="16">
                  <c:v>99</c:v>
                </c:pt>
                <c:pt idx="17">
                  <c:v>114</c:v>
                </c:pt>
                <c:pt idx="18">
                  <c:v>134</c:v>
                </c:pt>
                <c:pt idx="19">
                  <c:v>113</c:v>
                </c:pt>
                <c:pt idx="20">
                  <c:v>135</c:v>
                </c:pt>
                <c:pt idx="21">
                  <c:v>101</c:v>
                </c:pt>
                <c:pt idx="22">
                  <c:v>149</c:v>
                </c:pt>
                <c:pt idx="23">
                  <c:v>143</c:v>
                </c:pt>
                <c:pt idx="24">
                  <c:v>125</c:v>
                </c:pt>
                <c:pt idx="25">
                  <c:v>129</c:v>
                </c:pt>
                <c:pt idx="26">
                  <c:v>112</c:v>
                </c:pt>
                <c:pt idx="27">
                  <c:v>152</c:v>
                </c:pt>
                <c:pt idx="28">
                  <c:v>175</c:v>
                </c:pt>
                <c:pt idx="29">
                  <c:v>153</c:v>
                </c:pt>
                <c:pt idx="30">
                  <c:v>172</c:v>
                </c:pt>
                <c:pt idx="31">
                  <c:v>160</c:v>
                </c:pt>
                <c:pt idx="32">
                  <c:v>220</c:v>
                </c:pt>
                <c:pt idx="33">
                  <c:v>253</c:v>
                </c:pt>
                <c:pt idx="34">
                  <c:v>246</c:v>
                </c:pt>
                <c:pt idx="35">
                  <c:v>229</c:v>
                </c:pt>
                <c:pt idx="36">
                  <c:v>170</c:v>
                </c:pt>
                <c:pt idx="37">
                  <c:v>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A5-4CC5-8BF9-86B81DA52B3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&gt;=65</c:v>
                </c:pt>
              </c:strCache>
            </c:strRef>
          </c:tx>
          <c:cat>
            <c:numRef>
              <c:f>Hoja1!$A$8:$A$45</c:f>
              <c:numCache>
                <c:formatCode>General</c:formatCode>
                <c:ptCount val="38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</c:numCache>
            </c:numRef>
          </c:cat>
          <c:val>
            <c:numRef>
              <c:f>Hoja1!$E$8:$E$45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8</c:v>
                </c:pt>
                <c:pt idx="13">
                  <c:v>5</c:v>
                </c:pt>
                <c:pt idx="14">
                  <c:v>13</c:v>
                </c:pt>
                <c:pt idx="15">
                  <c:v>11</c:v>
                </c:pt>
                <c:pt idx="16">
                  <c:v>20</c:v>
                </c:pt>
                <c:pt idx="17">
                  <c:v>39</c:v>
                </c:pt>
                <c:pt idx="18">
                  <c:v>31</c:v>
                </c:pt>
                <c:pt idx="19">
                  <c:v>27</c:v>
                </c:pt>
                <c:pt idx="20">
                  <c:v>29</c:v>
                </c:pt>
                <c:pt idx="21">
                  <c:v>37</c:v>
                </c:pt>
                <c:pt idx="22">
                  <c:v>33</c:v>
                </c:pt>
                <c:pt idx="23">
                  <c:v>36</c:v>
                </c:pt>
                <c:pt idx="24">
                  <c:v>49</c:v>
                </c:pt>
                <c:pt idx="25">
                  <c:v>49</c:v>
                </c:pt>
                <c:pt idx="26">
                  <c:v>59</c:v>
                </c:pt>
                <c:pt idx="27">
                  <c:v>77</c:v>
                </c:pt>
                <c:pt idx="28">
                  <c:v>77</c:v>
                </c:pt>
                <c:pt idx="29">
                  <c:v>80</c:v>
                </c:pt>
                <c:pt idx="30">
                  <c:v>90</c:v>
                </c:pt>
                <c:pt idx="31">
                  <c:v>98</c:v>
                </c:pt>
                <c:pt idx="32">
                  <c:v>109</c:v>
                </c:pt>
                <c:pt idx="33">
                  <c:v>152</c:v>
                </c:pt>
                <c:pt idx="34">
                  <c:v>152</c:v>
                </c:pt>
                <c:pt idx="35">
                  <c:v>146</c:v>
                </c:pt>
                <c:pt idx="36">
                  <c:v>101</c:v>
                </c:pt>
                <c:pt idx="37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3A5-4CC5-8BF9-86B81DA52B3A}"/>
            </c:ext>
          </c:extLst>
        </c:ser>
        <c:dLbls/>
        <c:gapWidth val="20"/>
        <c:overlap val="100"/>
        <c:axId val="89913984"/>
        <c:axId val="91177344"/>
      </c:barChart>
      <c:catAx>
        <c:axId val="8991398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s-ES_tradnl" sz="1200" b="1"/>
            </a:pPr>
            <a:endParaRPr lang="es-ES"/>
          </a:p>
        </c:txPr>
        <c:crossAx val="91177344"/>
        <c:crosses val="autoZero"/>
        <c:auto val="1"/>
        <c:lblAlgn val="ctr"/>
        <c:lblOffset val="100"/>
      </c:catAx>
      <c:valAx>
        <c:axId val="91177344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lang="es-ES_tradnl" sz="1600" b="1"/>
            </a:pPr>
            <a:endParaRPr lang="es-ES"/>
          </a:p>
        </c:txPr>
        <c:crossAx val="899139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_tradnl"/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plotArea>
      <c:layout/>
      <c:bar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65-70</c:v>
                </c:pt>
              </c:strCache>
            </c:strRef>
          </c:tx>
          <c:cat>
            <c:numRef>
              <c:f>Hoja1!$A$2:$A$26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Hoja1!$B$2:$B$26</c:f>
              <c:numCache>
                <c:formatCode>General</c:formatCode>
                <c:ptCount val="25"/>
                <c:pt idx="0">
                  <c:v>5</c:v>
                </c:pt>
                <c:pt idx="1">
                  <c:v>13</c:v>
                </c:pt>
                <c:pt idx="2">
                  <c:v>11</c:v>
                </c:pt>
                <c:pt idx="3">
                  <c:v>20</c:v>
                </c:pt>
                <c:pt idx="4">
                  <c:v>35</c:v>
                </c:pt>
                <c:pt idx="5">
                  <c:v>27</c:v>
                </c:pt>
                <c:pt idx="6">
                  <c:v>23</c:v>
                </c:pt>
                <c:pt idx="7">
                  <c:v>23</c:v>
                </c:pt>
                <c:pt idx="8">
                  <c:v>22</c:v>
                </c:pt>
                <c:pt idx="9">
                  <c:v>24</c:v>
                </c:pt>
                <c:pt idx="10">
                  <c:v>26</c:v>
                </c:pt>
                <c:pt idx="11">
                  <c:v>31</c:v>
                </c:pt>
                <c:pt idx="12">
                  <c:v>40</c:v>
                </c:pt>
                <c:pt idx="13">
                  <c:v>42</c:v>
                </c:pt>
                <c:pt idx="14">
                  <c:v>53</c:v>
                </c:pt>
                <c:pt idx="15">
                  <c:v>59</c:v>
                </c:pt>
                <c:pt idx="16">
                  <c:v>56</c:v>
                </c:pt>
                <c:pt idx="17">
                  <c:v>66</c:v>
                </c:pt>
                <c:pt idx="18">
                  <c:v>67</c:v>
                </c:pt>
                <c:pt idx="19">
                  <c:v>58</c:v>
                </c:pt>
                <c:pt idx="20">
                  <c:v>92</c:v>
                </c:pt>
                <c:pt idx="21">
                  <c:v>93</c:v>
                </c:pt>
                <c:pt idx="22">
                  <c:v>86</c:v>
                </c:pt>
                <c:pt idx="23">
                  <c:v>64</c:v>
                </c:pt>
                <c:pt idx="24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A5-4CC5-8BF9-86B81DA52B3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71-75</c:v>
                </c:pt>
              </c:strCache>
            </c:strRef>
          </c:tx>
          <c:cat>
            <c:numRef>
              <c:f>Hoja1!$A$2:$A$26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Hoja1!$C$2:$C$26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  <c:pt idx="8">
                  <c:v>12</c:v>
                </c:pt>
                <c:pt idx="9">
                  <c:v>9</c:v>
                </c:pt>
                <c:pt idx="10">
                  <c:v>10</c:v>
                </c:pt>
                <c:pt idx="11">
                  <c:v>17</c:v>
                </c:pt>
                <c:pt idx="12">
                  <c:v>8</c:v>
                </c:pt>
                <c:pt idx="13">
                  <c:v>16</c:v>
                </c:pt>
                <c:pt idx="14">
                  <c:v>20</c:v>
                </c:pt>
                <c:pt idx="15">
                  <c:v>16</c:v>
                </c:pt>
                <c:pt idx="16">
                  <c:v>19</c:v>
                </c:pt>
                <c:pt idx="17">
                  <c:v>19</c:v>
                </c:pt>
                <c:pt idx="18">
                  <c:v>21</c:v>
                </c:pt>
                <c:pt idx="19">
                  <c:v>43</c:v>
                </c:pt>
                <c:pt idx="20">
                  <c:v>52</c:v>
                </c:pt>
                <c:pt idx="21">
                  <c:v>47</c:v>
                </c:pt>
                <c:pt idx="22">
                  <c:v>47</c:v>
                </c:pt>
                <c:pt idx="23">
                  <c:v>26</c:v>
                </c:pt>
                <c:pt idx="24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A5-4CC5-8BF9-86B81DA52B3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&gt;75</c:v>
                </c:pt>
              </c:strCache>
            </c:strRef>
          </c:tx>
          <c:cat>
            <c:numRef>
              <c:f>Hoja1!$A$2:$A$26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Hoja1!$D$2:$D$26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4</c:v>
                </c:pt>
                <c:pt idx="15">
                  <c:v>2</c:v>
                </c:pt>
                <c:pt idx="16">
                  <c:v>5</c:v>
                </c:pt>
                <c:pt idx="17">
                  <c:v>4</c:v>
                </c:pt>
                <c:pt idx="18">
                  <c:v>6</c:v>
                </c:pt>
                <c:pt idx="19">
                  <c:v>8</c:v>
                </c:pt>
                <c:pt idx="20">
                  <c:v>8</c:v>
                </c:pt>
                <c:pt idx="21">
                  <c:v>12</c:v>
                </c:pt>
                <c:pt idx="22">
                  <c:v>13</c:v>
                </c:pt>
                <c:pt idx="23">
                  <c:v>11</c:v>
                </c:pt>
                <c:pt idx="24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A5-4CC5-8BF9-86B81DA52B3A}"/>
            </c:ext>
          </c:extLst>
        </c:ser>
        <c:dLbls/>
        <c:gapWidth val="20"/>
        <c:overlap val="100"/>
        <c:axId val="91157632"/>
        <c:axId val="91159168"/>
      </c:barChart>
      <c:catAx>
        <c:axId val="9115763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s-ES_tradnl" sz="1200" b="1"/>
            </a:pPr>
            <a:endParaRPr lang="es-ES"/>
          </a:p>
        </c:txPr>
        <c:crossAx val="91159168"/>
        <c:crosses val="autoZero"/>
        <c:auto val="1"/>
        <c:lblAlgn val="ctr"/>
        <c:lblOffset val="100"/>
      </c:catAx>
      <c:valAx>
        <c:axId val="91159168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lang="es-ES_tradnl" sz="1600" b="1"/>
            </a:pPr>
            <a:endParaRPr lang="es-ES"/>
          </a:p>
        </c:txPr>
        <c:crossAx val="911576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_tradnl"/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7"/>
  <c:chart>
    <c:autoTitleDeleted val="1"/>
    <c:plotArea>
      <c:layout>
        <c:manualLayout>
          <c:layoutTarget val="inner"/>
          <c:xMode val="edge"/>
          <c:yMode val="edge"/>
          <c:x val="2.0638956688181716E-2"/>
          <c:y val="3.5273858460171115E-2"/>
          <c:w val="0.9793610433118185"/>
          <c:h val="0.90593637743954392"/>
        </c:manualLayout>
      </c:layout>
      <c:lineChart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ln w="28575"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51000"/>
                </a:prstClr>
              </a:outerShdw>
            </a:effectLst>
          </c:spPr>
          <c:marker>
            <c:symbol val="none"/>
          </c:marker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_tradnl" sz="1000" b="1"/>
                </a:pPr>
                <a:endParaRPr lang="es-ES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Hoja1!$A$2:$A$26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Hoja1!$B$2:$B$26</c:f>
              <c:numCache>
                <c:formatCode>0</c:formatCode>
                <c:ptCount val="25"/>
                <c:pt idx="0">
                  <c:v>5</c:v>
                </c:pt>
                <c:pt idx="1">
                  <c:v>13</c:v>
                </c:pt>
                <c:pt idx="2">
                  <c:v>11</c:v>
                </c:pt>
                <c:pt idx="3">
                  <c:v>20</c:v>
                </c:pt>
                <c:pt idx="4">
                  <c:v>39</c:v>
                </c:pt>
                <c:pt idx="5">
                  <c:v>31</c:v>
                </c:pt>
                <c:pt idx="6">
                  <c:v>27</c:v>
                </c:pt>
                <c:pt idx="7">
                  <c:v>29</c:v>
                </c:pt>
                <c:pt idx="8">
                  <c:v>37</c:v>
                </c:pt>
                <c:pt idx="9">
                  <c:v>33</c:v>
                </c:pt>
                <c:pt idx="10">
                  <c:v>37</c:v>
                </c:pt>
                <c:pt idx="11">
                  <c:v>49</c:v>
                </c:pt>
                <c:pt idx="12">
                  <c:v>49</c:v>
                </c:pt>
                <c:pt idx="13">
                  <c:v>59</c:v>
                </c:pt>
                <c:pt idx="14">
                  <c:v>77</c:v>
                </c:pt>
                <c:pt idx="15">
                  <c:v>77</c:v>
                </c:pt>
                <c:pt idx="16">
                  <c:v>80</c:v>
                </c:pt>
                <c:pt idx="17">
                  <c:v>89</c:v>
                </c:pt>
                <c:pt idx="18">
                  <c:v>94</c:v>
                </c:pt>
                <c:pt idx="19">
                  <c:v>109</c:v>
                </c:pt>
                <c:pt idx="20">
                  <c:v>152</c:v>
                </c:pt>
                <c:pt idx="21">
                  <c:v>152</c:v>
                </c:pt>
                <c:pt idx="22">
                  <c:v>146</c:v>
                </c:pt>
                <c:pt idx="23">
                  <c:v>101</c:v>
                </c:pt>
                <c:pt idx="24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92-4D8D-82D9-D9D521F1FEC5}"/>
            </c:ext>
          </c:extLst>
        </c:ser>
        <c:dLbls/>
        <c:marker val="1"/>
        <c:axId val="91349760"/>
        <c:axId val="91351296"/>
      </c:lineChart>
      <c:catAx>
        <c:axId val="91349760"/>
        <c:scaling>
          <c:orientation val="minMax"/>
        </c:scaling>
        <c:delete val="1"/>
        <c:axPos val="b"/>
        <c:numFmt formatCode="General" sourceLinked="1"/>
        <c:tickLblPos val="none"/>
        <c:crossAx val="91351296"/>
        <c:crosses val="autoZero"/>
        <c:auto val="1"/>
        <c:lblAlgn val="ctr"/>
        <c:lblOffset val="100"/>
      </c:catAx>
      <c:valAx>
        <c:axId val="91351296"/>
        <c:scaling>
          <c:orientation val="minMax"/>
          <c:max val="18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tickLblPos val="none"/>
        <c:crossAx val="91349760"/>
        <c:crosses val="autoZero"/>
        <c:crossBetween val="between"/>
      </c:valAx>
      <c:spPr>
        <a:ln>
          <a:noFill/>
        </a:ln>
        <a:scene3d>
          <a:camera prst="orthographicFront"/>
          <a:lightRig rig="threePt" dir="t"/>
        </a:scene3d>
        <a:sp3d prstMaterial="dkEdge"/>
      </c:spPr>
    </c:plotArea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plotArea>
      <c:layout>
        <c:manualLayout>
          <c:layoutTarget val="inner"/>
          <c:xMode val="edge"/>
          <c:yMode val="edge"/>
          <c:x val="6.5161527337298894E-2"/>
          <c:y val="5.5319350018722332E-2"/>
          <c:w val="0.89101280996789256"/>
          <c:h val="0.80644797250711164"/>
        </c:manualLayout>
      </c:layout>
      <c:areaChart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D. ME</c:v>
                </c:pt>
              </c:strCache>
            </c:strRef>
          </c:tx>
          <c:cat>
            <c:numRef>
              <c:f>Hoja1!$A$2:$A$17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Hoja1!$B$2:$B$17</c:f>
              <c:numCache>
                <c:formatCode>General</c:formatCode>
                <c:ptCount val="16"/>
                <c:pt idx="0">
                  <c:v>351</c:v>
                </c:pt>
                <c:pt idx="1">
                  <c:v>308</c:v>
                </c:pt>
                <c:pt idx="2">
                  <c:v>323</c:v>
                </c:pt>
                <c:pt idx="3">
                  <c:v>332</c:v>
                </c:pt>
                <c:pt idx="4">
                  <c:v>284</c:v>
                </c:pt>
                <c:pt idx="5">
                  <c:v>345</c:v>
                </c:pt>
                <c:pt idx="6">
                  <c:v>349</c:v>
                </c:pt>
                <c:pt idx="7">
                  <c:v>315</c:v>
                </c:pt>
                <c:pt idx="8">
                  <c:v>321</c:v>
                </c:pt>
                <c:pt idx="9">
                  <c:v>285</c:v>
                </c:pt>
                <c:pt idx="10">
                  <c:v>314</c:v>
                </c:pt>
                <c:pt idx="11">
                  <c:v>396</c:v>
                </c:pt>
                <c:pt idx="12">
                  <c:v>384</c:v>
                </c:pt>
                <c:pt idx="13">
                  <c:v>332</c:v>
                </c:pt>
                <c:pt idx="14">
                  <c:v>254</c:v>
                </c:pt>
                <c:pt idx="15">
                  <c:v>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77-4775-BDAE-CE6AD5017B4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D. ASISTOLIA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cat>
            <c:numRef>
              <c:f>Hoja1!$A$2:$A$17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Hoja1!$C$2:$C$17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18</c:v>
                </c:pt>
                <c:pt idx="6">
                  <c:v>34</c:v>
                </c:pt>
                <c:pt idx="7">
                  <c:v>30</c:v>
                </c:pt>
                <c:pt idx="8">
                  <c:v>65</c:v>
                </c:pt>
                <c:pt idx="9">
                  <c:v>96</c:v>
                </c:pt>
                <c:pt idx="10">
                  <c:v>161</c:v>
                </c:pt>
                <c:pt idx="11">
                  <c:v>146</c:v>
                </c:pt>
                <c:pt idx="12">
                  <c:v>165</c:v>
                </c:pt>
                <c:pt idx="13">
                  <c:v>194</c:v>
                </c:pt>
                <c:pt idx="14">
                  <c:v>117</c:v>
                </c:pt>
                <c:pt idx="15">
                  <c:v>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77-4775-BDAE-CE6AD5017B4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D. VIVO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cat>
            <c:numRef>
              <c:f>Hoja1!$A$2:$A$17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Hoja1!$D$2:$D$17</c:f>
              <c:numCache>
                <c:formatCode>General</c:formatCode>
                <c:ptCount val="16"/>
                <c:pt idx="0">
                  <c:v>7</c:v>
                </c:pt>
                <c:pt idx="1">
                  <c:v>24</c:v>
                </c:pt>
                <c:pt idx="2">
                  <c:v>23</c:v>
                </c:pt>
                <c:pt idx="3">
                  <c:v>40</c:v>
                </c:pt>
                <c:pt idx="4">
                  <c:v>31</c:v>
                </c:pt>
                <c:pt idx="5">
                  <c:v>46</c:v>
                </c:pt>
                <c:pt idx="6">
                  <c:v>65</c:v>
                </c:pt>
                <c:pt idx="7">
                  <c:v>52</c:v>
                </c:pt>
                <c:pt idx="8">
                  <c:v>61</c:v>
                </c:pt>
                <c:pt idx="9">
                  <c:v>56</c:v>
                </c:pt>
                <c:pt idx="10">
                  <c:v>43</c:v>
                </c:pt>
                <c:pt idx="11">
                  <c:v>44</c:v>
                </c:pt>
                <c:pt idx="12">
                  <c:v>40</c:v>
                </c:pt>
                <c:pt idx="13">
                  <c:v>33</c:v>
                </c:pt>
                <c:pt idx="14">
                  <c:v>22</c:v>
                </c:pt>
                <c:pt idx="15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77-4775-BDAE-CE6AD5017B4B}"/>
            </c:ext>
          </c:extLst>
        </c:ser>
        <c:dLbls/>
        <c:axId val="88380160"/>
        <c:axId val="88381696"/>
      </c:areaChart>
      <c:catAx>
        <c:axId val="88380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_tradnl" sz="1200" b="1"/>
            </a:pPr>
            <a:endParaRPr lang="es-ES"/>
          </a:p>
        </c:txPr>
        <c:crossAx val="88381696"/>
        <c:crosses val="autoZero"/>
        <c:auto val="1"/>
        <c:lblAlgn val="ctr"/>
        <c:lblOffset val="100"/>
      </c:catAx>
      <c:valAx>
        <c:axId val="88381696"/>
        <c:scaling>
          <c:orientation val="minMax"/>
          <c:max val="65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_tradnl" sz="1400" b="1"/>
            </a:pPr>
            <a:endParaRPr lang="es-ES"/>
          </a:p>
        </c:txPr>
        <c:crossAx val="88380160"/>
        <c:crosses val="autoZero"/>
        <c:crossBetween val="midCat"/>
      </c:valAx>
      <c:spPr>
        <a:ln>
          <a:solidFill>
            <a:srgbClr val="009900"/>
          </a:solidFill>
        </a:ln>
      </c:spPr>
    </c:plotArea>
    <c:legend>
      <c:legendPos val="t"/>
      <c:layout>
        <c:manualLayout>
          <c:xMode val="edge"/>
          <c:yMode val="edge"/>
          <c:x val="8.1563342390499144E-2"/>
          <c:y val="7.0901538180558069E-2"/>
          <c:w val="0.70465314852824268"/>
          <c:h val="6.8864782452063039E-2"/>
        </c:manualLayout>
      </c:layout>
      <c:txPr>
        <a:bodyPr/>
        <a:lstStyle/>
        <a:p>
          <a:pPr>
            <a:defRPr lang="es-ES_tradnl"/>
          </a:pPr>
          <a:endParaRPr lang="es-ES"/>
        </a:p>
      </c:txPr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autoTitleDeleted val="1"/>
    <c:plotArea>
      <c:layout>
        <c:manualLayout>
          <c:layoutTarget val="inner"/>
          <c:xMode val="edge"/>
          <c:yMode val="edge"/>
          <c:x val="0.27860583272573225"/>
          <c:y val="0.22692216567711571"/>
          <c:w val="0.46615246787424597"/>
          <c:h val="0.6887924525306038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Tratamiento sustitutivo antes del trasplante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explosion val="3"/>
          <c:dPt>
            <c:idx val="0"/>
            <c:explosion val="23"/>
            <c:extLst xmlns:c16r2="http://schemas.microsoft.com/office/drawing/2015/06/chart">
              <c:ext xmlns:c16="http://schemas.microsoft.com/office/drawing/2014/chart" uri="{C3380CC4-5D6E-409C-BE32-E72D297353CC}">
                <c16:uniqueId val="{00000000-459F-4CA9-9FDA-DB72954A5374}"/>
              </c:ext>
            </c:extLst>
          </c:dPt>
          <c:dPt>
            <c:idx val="1"/>
            <c:explosion val="14"/>
            <c:extLst xmlns:c16r2="http://schemas.microsoft.com/office/drawing/2015/06/chart">
              <c:ext xmlns:c16="http://schemas.microsoft.com/office/drawing/2014/chart" uri="{C3380CC4-5D6E-409C-BE32-E72D297353CC}">
                <c16:uniqueId val="{00000001-459F-4CA9-9FDA-DB72954A5374}"/>
              </c:ext>
            </c:extLst>
          </c:dPt>
          <c:dPt>
            <c:idx val="2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2-459F-4CA9-9FDA-DB72954A5374}"/>
              </c:ext>
            </c:extLst>
          </c:dPt>
          <c:dLbls>
            <c:dLbl>
              <c:idx val="0"/>
              <c:layout>
                <c:manualLayout>
                  <c:x val="-0.16879792069467031"/>
                  <c:y val="-0.167163009109663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H</a:t>
                    </a:r>
                    <a:r>
                      <a:rPr lang="en-US" dirty="0"/>
                      <a:t>emodiálisis 81.3</a:t>
                    </a:r>
                  </a:p>
                </c:rich>
              </c:tx>
              <c:dLblPos val="bestFit"/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59F-4CA9-9FDA-DB72954A5374}"/>
                </c:ext>
              </c:extLst>
            </c:dLbl>
            <c:dLbl>
              <c:idx val="1"/>
              <c:layout>
                <c:manualLayout>
                  <c:x val="0"/>
                  <c:y val="4.283730158730183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 dirty="0">
                        <a:solidFill>
                          <a:schemeClr val="tx1"/>
                        </a:solidFill>
                      </a:rPr>
                      <a:t>D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iálisis Peritoneal 13.0</a:t>
                    </a:r>
                  </a:p>
                </c:rich>
              </c:tx>
              <c:spPr/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9F-4CA9-9FDA-DB72954A5374}"/>
                </c:ext>
              </c:extLst>
            </c:dLbl>
            <c:dLbl>
              <c:idx val="2"/>
              <c:layout>
                <c:manualLayout>
                  <c:x val="7.6837263817885512E-2"/>
                  <c:y val="-2.771825396825398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 dirty="0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nticipado 5.7</a:t>
                    </a:r>
                  </a:p>
                </c:rich>
              </c:tx>
              <c:spPr/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9F-4CA9-9FDA-DB72954A5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outEnd"/>
            <c:showVal val="1"/>
            <c:showCatNam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Hemodiálisis</c:v>
                </c:pt>
                <c:pt idx="1">
                  <c:v>Diálisis Peritoneal</c:v>
                </c:pt>
                <c:pt idx="2">
                  <c:v>Anticipado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81.3</c:v>
                </c:pt>
                <c:pt idx="1">
                  <c:v>13</c:v>
                </c:pt>
                <c:pt idx="2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9F-4CA9-9FDA-DB72954A5374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plotArea>
      <c:layout/>
      <c:bar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HD</c:v>
                </c:pt>
              </c:strCache>
            </c:strRef>
          </c:tx>
          <c:cat>
            <c:numRef>
              <c:f>Hoja1!$A$2:$A$39</c:f>
              <c:numCache>
                <c:formatCode>0</c:formatCode>
                <c:ptCount val="38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</c:numCache>
            </c:numRef>
          </c:cat>
          <c:val>
            <c:numRef>
              <c:f>Hoja1!$B$2:$B$39</c:f>
              <c:numCache>
                <c:formatCode>General</c:formatCode>
                <c:ptCount val="38"/>
                <c:pt idx="0">
                  <c:v>65</c:v>
                </c:pt>
                <c:pt idx="1">
                  <c:v>139</c:v>
                </c:pt>
                <c:pt idx="2">
                  <c:v>154</c:v>
                </c:pt>
                <c:pt idx="3">
                  <c:v>117</c:v>
                </c:pt>
                <c:pt idx="4">
                  <c:v>125</c:v>
                </c:pt>
                <c:pt idx="5">
                  <c:v>99</c:v>
                </c:pt>
                <c:pt idx="6">
                  <c:v>118</c:v>
                </c:pt>
                <c:pt idx="7">
                  <c:v>131</c:v>
                </c:pt>
                <c:pt idx="8">
                  <c:v>169</c:v>
                </c:pt>
                <c:pt idx="9">
                  <c:v>155</c:v>
                </c:pt>
                <c:pt idx="10">
                  <c:v>171</c:v>
                </c:pt>
                <c:pt idx="11">
                  <c:v>214</c:v>
                </c:pt>
                <c:pt idx="12">
                  <c:v>212</c:v>
                </c:pt>
                <c:pt idx="13">
                  <c:v>221</c:v>
                </c:pt>
                <c:pt idx="14">
                  <c:v>256</c:v>
                </c:pt>
                <c:pt idx="15">
                  <c:v>288</c:v>
                </c:pt>
                <c:pt idx="16">
                  <c:v>256</c:v>
                </c:pt>
                <c:pt idx="17">
                  <c:v>283</c:v>
                </c:pt>
                <c:pt idx="18">
                  <c:v>287</c:v>
                </c:pt>
                <c:pt idx="19">
                  <c:v>285</c:v>
                </c:pt>
                <c:pt idx="20">
                  <c:v>296</c:v>
                </c:pt>
                <c:pt idx="21">
                  <c:v>279</c:v>
                </c:pt>
                <c:pt idx="22">
                  <c:v>302</c:v>
                </c:pt>
                <c:pt idx="23">
                  <c:v>294</c:v>
                </c:pt>
                <c:pt idx="24">
                  <c:v>286</c:v>
                </c:pt>
                <c:pt idx="25">
                  <c:v>298</c:v>
                </c:pt>
                <c:pt idx="26">
                  <c:v>250</c:v>
                </c:pt>
                <c:pt idx="27">
                  <c:v>331</c:v>
                </c:pt>
                <c:pt idx="28">
                  <c:v>339</c:v>
                </c:pt>
                <c:pt idx="29">
                  <c:v>285</c:v>
                </c:pt>
                <c:pt idx="30">
                  <c:v>330</c:v>
                </c:pt>
                <c:pt idx="31">
                  <c:v>302</c:v>
                </c:pt>
                <c:pt idx="32">
                  <c:v>351</c:v>
                </c:pt>
                <c:pt idx="33">
                  <c:v>422</c:v>
                </c:pt>
                <c:pt idx="34">
                  <c:v>409</c:v>
                </c:pt>
                <c:pt idx="35">
                  <c:v>406</c:v>
                </c:pt>
                <c:pt idx="36">
                  <c:v>280</c:v>
                </c:pt>
                <c:pt idx="37">
                  <c:v>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87-46A4-B156-13782C5A1BD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DP</c:v>
                </c:pt>
              </c:strCache>
            </c:strRef>
          </c:tx>
          <c:cat>
            <c:numRef>
              <c:f>Hoja1!$A$2:$A$39</c:f>
              <c:numCache>
                <c:formatCode>0</c:formatCode>
                <c:ptCount val="38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</c:numCache>
            </c:numRef>
          </c:cat>
          <c:val>
            <c:numRef>
              <c:f>Hoja1!$C$2:$C$39</c:f>
              <c:numCache>
                <c:formatCode>General</c:formatCode>
                <c:ptCount val="38"/>
                <c:pt idx="0">
                  <c:v>7</c:v>
                </c:pt>
                <c:pt idx="1">
                  <c:v>5</c:v>
                </c:pt>
                <c:pt idx="2">
                  <c:v>9</c:v>
                </c:pt>
                <c:pt idx="3">
                  <c:v>6</c:v>
                </c:pt>
                <c:pt idx="4">
                  <c:v>6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19</c:v>
                </c:pt>
                <c:pt idx="9">
                  <c:v>13</c:v>
                </c:pt>
                <c:pt idx="10">
                  <c:v>16</c:v>
                </c:pt>
                <c:pt idx="11">
                  <c:v>20</c:v>
                </c:pt>
                <c:pt idx="12">
                  <c:v>24</c:v>
                </c:pt>
                <c:pt idx="13">
                  <c:v>26</c:v>
                </c:pt>
                <c:pt idx="14">
                  <c:v>30</c:v>
                </c:pt>
                <c:pt idx="15">
                  <c:v>30</c:v>
                </c:pt>
                <c:pt idx="16">
                  <c:v>24</c:v>
                </c:pt>
                <c:pt idx="17">
                  <c:v>23</c:v>
                </c:pt>
                <c:pt idx="18">
                  <c:v>28</c:v>
                </c:pt>
                <c:pt idx="19">
                  <c:v>30</c:v>
                </c:pt>
                <c:pt idx="20">
                  <c:v>28</c:v>
                </c:pt>
                <c:pt idx="21">
                  <c:v>30</c:v>
                </c:pt>
                <c:pt idx="22">
                  <c:v>44</c:v>
                </c:pt>
                <c:pt idx="23">
                  <c:v>34</c:v>
                </c:pt>
                <c:pt idx="24">
                  <c:v>48</c:v>
                </c:pt>
                <c:pt idx="25">
                  <c:v>46</c:v>
                </c:pt>
                <c:pt idx="26">
                  <c:v>45</c:v>
                </c:pt>
                <c:pt idx="27">
                  <c:v>53</c:v>
                </c:pt>
                <c:pt idx="28">
                  <c:v>73</c:v>
                </c:pt>
                <c:pt idx="29">
                  <c:v>77</c:v>
                </c:pt>
                <c:pt idx="30">
                  <c:v>74</c:v>
                </c:pt>
                <c:pt idx="31">
                  <c:v>86</c:v>
                </c:pt>
                <c:pt idx="32">
                  <c:v>113</c:v>
                </c:pt>
                <c:pt idx="33">
                  <c:v>100</c:v>
                </c:pt>
                <c:pt idx="34">
                  <c:v>102</c:v>
                </c:pt>
                <c:pt idx="35">
                  <c:v>88</c:v>
                </c:pt>
                <c:pt idx="36">
                  <c:v>69</c:v>
                </c:pt>
                <c:pt idx="37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87-46A4-B156-13782C5A1BD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Anticipado</c:v>
                </c:pt>
              </c:strCache>
            </c:strRef>
          </c:tx>
          <c:cat>
            <c:numRef>
              <c:f>Hoja1!$A$2:$A$39</c:f>
              <c:numCache>
                <c:formatCode>0</c:formatCode>
                <c:ptCount val="38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</c:numCache>
            </c:numRef>
          </c:cat>
          <c:val>
            <c:numRef>
              <c:f>Hoja1!$D$2:$D$39</c:f>
              <c:numCache>
                <c:formatCode>General</c:formatCode>
                <c:ptCount val="38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4</c:v>
                </c:pt>
                <c:pt idx="14">
                  <c:v>5</c:v>
                </c:pt>
                <c:pt idx="15">
                  <c:v>2</c:v>
                </c:pt>
                <c:pt idx="16">
                  <c:v>2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6</c:v>
                </c:pt>
                <c:pt idx="21">
                  <c:v>5</c:v>
                </c:pt>
                <c:pt idx="22">
                  <c:v>12</c:v>
                </c:pt>
                <c:pt idx="23">
                  <c:v>4</c:v>
                </c:pt>
                <c:pt idx="24">
                  <c:v>12</c:v>
                </c:pt>
                <c:pt idx="25">
                  <c:v>28</c:v>
                </c:pt>
                <c:pt idx="26">
                  <c:v>27</c:v>
                </c:pt>
                <c:pt idx="27">
                  <c:v>25</c:v>
                </c:pt>
                <c:pt idx="28">
                  <c:v>36</c:v>
                </c:pt>
                <c:pt idx="29">
                  <c:v>35</c:v>
                </c:pt>
                <c:pt idx="30">
                  <c:v>43</c:v>
                </c:pt>
                <c:pt idx="31">
                  <c:v>49</c:v>
                </c:pt>
                <c:pt idx="32">
                  <c:v>54</c:v>
                </c:pt>
                <c:pt idx="33">
                  <c:v>64</c:v>
                </c:pt>
                <c:pt idx="34">
                  <c:v>78</c:v>
                </c:pt>
                <c:pt idx="35">
                  <c:v>65</c:v>
                </c:pt>
                <c:pt idx="36">
                  <c:v>44</c:v>
                </c:pt>
                <c:pt idx="37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87-46A4-B156-13782C5A1BDE}"/>
            </c:ext>
          </c:extLst>
        </c:ser>
        <c:dLbls/>
        <c:gapWidth val="20"/>
        <c:overlap val="100"/>
        <c:axId val="92810624"/>
        <c:axId val="92824704"/>
      </c:barChart>
      <c:catAx>
        <c:axId val="92810624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es-ES_tradnl" sz="1400" b="1"/>
            </a:pPr>
            <a:endParaRPr lang="es-ES"/>
          </a:p>
        </c:txPr>
        <c:crossAx val="92824704"/>
        <c:crosses val="autoZero"/>
        <c:auto val="1"/>
        <c:lblAlgn val="ctr"/>
        <c:lblOffset val="100"/>
        <c:tickLblSkip val="1"/>
      </c:catAx>
      <c:valAx>
        <c:axId val="9282470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s-ES_tradnl" sz="1400" b="1"/>
            </a:pPr>
            <a:endParaRPr lang="es-ES"/>
          </a:p>
        </c:txPr>
        <c:crossAx val="9281062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ES_tradnl" b="1"/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bar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HD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Tx donante cadáver</c:v>
                </c:pt>
                <c:pt idx="1">
                  <c:v>Tx donante vivo</c:v>
                </c:pt>
              </c:strCache>
            </c:strRef>
          </c:cat>
          <c:val>
            <c:numRef>
              <c:f>Hoja1!$B$2:$B$3</c:f>
              <c:numCache>
                <c:formatCode>0.00</c:formatCode>
                <c:ptCount val="2"/>
                <c:pt idx="0">
                  <c:v>77.400000000000006</c:v>
                </c:pt>
                <c:pt idx="1">
                  <c:v>43.6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82-4F5C-8982-97A1FB70716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Peritoneal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Tx donante cadáver</c:v>
                </c:pt>
                <c:pt idx="1">
                  <c:v>Tx donante vivo</c:v>
                </c:pt>
              </c:strCache>
            </c:strRef>
          </c:cat>
          <c:val>
            <c:numRef>
              <c:f>Hoja1!$C$2:$C$3</c:f>
              <c:numCache>
                <c:formatCode>0.00</c:formatCode>
                <c:ptCount val="2"/>
                <c:pt idx="0">
                  <c:v>17.399999999999999</c:v>
                </c:pt>
                <c:pt idx="1">
                  <c:v>13.1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82-4F5C-8982-97A1FB70716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Tx anticipado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Tx donante cadáver</c:v>
                </c:pt>
                <c:pt idx="1">
                  <c:v>Tx donante vivo</c:v>
                </c:pt>
              </c:strCache>
            </c:strRef>
          </c:cat>
          <c:val>
            <c:numRef>
              <c:f>Hoja1!$D$2:$D$3</c:f>
              <c:numCache>
                <c:formatCode>0.00</c:formatCode>
                <c:ptCount val="2"/>
                <c:pt idx="0">
                  <c:v>5.2</c:v>
                </c:pt>
                <c:pt idx="1">
                  <c:v>43.3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82-4F5C-8982-97A1FB70716F}"/>
            </c:ext>
          </c:extLst>
        </c:ser>
        <c:dLbls>
          <c:showVal val="1"/>
        </c:dLbls>
        <c:overlap val="100"/>
        <c:axId val="91493504"/>
        <c:axId val="91495040"/>
      </c:barChart>
      <c:catAx>
        <c:axId val="914935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91495040"/>
        <c:crosses val="autoZero"/>
        <c:auto val="1"/>
        <c:lblAlgn val="ctr"/>
        <c:lblOffset val="100"/>
      </c:catAx>
      <c:valAx>
        <c:axId val="91495040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9149350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b="1"/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0"/>
  <c:chart>
    <c:autoTitleDeleted val="1"/>
    <c:plotArea>
      <c:layout>
        <c:manualLayout>
          <c:layoutTarget val="inner"/>
          <c:xMode val="edge"/>
          <c:yMode val="edge"/>
          <c:x val="0.24554710242333574"/>
          <c:y val="0.1541233292399333"/>
          <c:w val="0.51458333333333328"/>
          <c:h val="0.7718750000000087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Nº absoluto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explosion val="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
45.0 %</a:t>
                    </a:r>
                  </a:p>
                </c:rich>
              </c:tx>
              <c:dLblPos val="ctr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3F8-447A-8696-A572EDE3EC4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
40.3 %</a:t>
                    </a:r>
                  </a:p>
                </c:rich>
              </c:tx>
              <c:dLblPos val="ctr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560-43F1-B8A7-1BD2C2D504F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
10.2 %</a:t>
                    </a:r>
                  </a:p>
                </c:rich>
              </c:tx>
              <c:dLblPos val="bestFit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560-43F1-B8A7-1BD2C2D504F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
4.4 %</a:t>
                    </a:r>
                  </a:p>
                </c:rich>
              </c:tx>
              <c:dLblPos val="outEnd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560-43F1-B8A7-1BD2C2D504F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Val val="1"/>
            <c:showCat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A</c:v>
                </c:pt>
                <c:pt idx="1">
                  <c:v>O</c:v>
                </c:pt>
                <c:pt idx="2">
                  <c:v>B</c:v>
                </c:pt>
                <c:pt idx="3">
                  <c:v>AB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3809</c:v>
                </c:pt>
                <c:pt idx="1">
                  <c:v>3413</c:v>
                </c:pt>
                <c:pt idx="2">
                  <c:v>864</c:v>
                </c:pt>
                <c:pt idx="3">
                  <c:v>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60-43F1-B8A7-1BD2C2D504F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A</c:v>
                </c:pt>
                <c:pt idx="1">
                  <c:v>O</c:v>
                </c:pt>
                <c:pt idx="2">
                  <c:v>B</c:v>
                </c:pt>
                <c:pt idx="3">
                  <c:v>AB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45</c:v>
                </c:pt>
                <c:pt idx="1">
                  <c:v>40.300000000000004</c:v>
                </c:pt>
                <c:pt idx="2">
                  <c:v>10.200000000000001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F8-447A-8696-A572EDE3EC4B}"/>
            </c:ext>
          </c:extLst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Hoja1!$A$2:$A$23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Hoja1!$B$2:$B$23</c:f>
              <c:numCache>
                <c:formatCode>General</c:formatCode>
                <c:ptCount val="22"/>
                <c:pt idx="0">
                  <c:v>136</c:v>
                </c:pt>
                <c:pt idx="1">
                  <c:v>156</c:v>
                </c:pt>
                <c:pt idx="2">
                  <c:v>137</c:v>
                </c:pt>
                <c:pt idx="3">
                  <c:v>159</c:v>
                </c:pt>
                <c:pt idx="4">
                  <c:v>143</c:v>
                </c:pt>
                <c:pt idx="5">
                  <c:v>155</c:v>
                </c:pt>
                <c:pt idx="6">
                  <c:v>168</c:v>
                </c:pt>
                <c:pt idx="7">
                  <c:v>127</c:v>
                </c:pt>
                <c:pt idx="8">
                  <c:v>131</c:v>
                </c:pt>
                <c:pt idx="9">
                  <c:v>161</c:v>
                </c:pt>
                <c:pt idx="10">
                  <c:v>135</c:v>
                </c:pt>
                <c:pt idx="11">
                  <c:v>180</c:v>
                </c:pt>
                <c:pt idx="12">
                  <c:v>195</c:v>
                </c:pt>
                <c:pt idx="13">
                  <c:v>162</c:v>
                </c:pt>
                <c:pt idx="14">
                  <c:v>182</c:v>
                </c:pt>
                <c:pt idx="15">
                  <c:v>190</c:v>
                </c:pt>
                <c:pt idx="16">
                  <c:v>214</c:v>
                </c:pt>
                <c:pt idx="17">
                  <c:v>238</c:v>
                </c:pt>
                <c:pt idx="18">
                  <c:v>247</c:v>
                </c:pt>
                <c:pt idx="19">
                  <c:v>249</c:v>
                </c:pt>
                <c:pt idx="20">
                  <c:v>139</c:v>
                </c:pt>
                <c:pt idx="21">
                  <c:v>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A1-49A4-B7EF-493F828803E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Hoja1!$A$2:$A$23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Hoja1!$C$2:$C$23</c:f>
              <c:numCache>
                <c:formatCode>General</c:formatCode>
                <c:ptCount val="22"/>
                <c:pt idx="0">
                  <c:v>115</c:v>
                </c:pt>
                <c:pt idx="1">
                  <c:v>121</c:v>
                </c:pt>
                <c:pt idx="2">
                  <c:v>148</c:v>
                </c:pt>
                <c:pt idx="3">
                  <c:v>131</c:v>
                </c:pt>
                <c:pt idx="4">
                  <c:v>137</c:v>
                </c:pt>
                <c:pt idx="5">
                  <c:v>105</c:v>
                </c:pt>
                <c:pt idx="6">
                  <c:v>132</c:v>
                </c:pt>
                <c:pt idx="7">
                  <c:v>144</c:v>
                </c:pt>
                <c:pt idx="8">
                  <c:v>143</c:v>
                </c:pt>
                <c:pt idx="9">
                  <c:v>138</c:v>
                </c:pt>
                <c:pt idx="10">
                  <c:v>123</c:v>
                </c:pt>
                <c:pt idx="11">
                  <c:v>138</c:v>
                </c:pt>
                <c:pt idx="12">
                  <c:v>143</c:v>
                </c:pt>
                <c:pt idx="13">
                  <c:v>128</c:v>
                </c:pt>
                <c:pt idx="14">
                  <c:v>160</c:v>
                </c:pt>
                <c:pt idx="15">
                  <c:v>151</c:v>
                </c:pt>
                <c:pt idx="16">
                  <c:v>202</c:v>
                </c:pt>
                <c:pt idx="17">
                  <c:v>234</c:v>
                </c:pt>
                <c:pt idx="18">
                  <c:v>235</c:v>
                </c:pt>
                <c:pt idx="19">
                  <c:v>230</c:v>
                </c:pt>
                <c:pt idx="20">
                  <c:v>179</c:v>
                </c:pt>
                <c:pt idx="21">
                  <c:v>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A1-49A4-B7EF-493F828803E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Hoja1!$A$2:$A$23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Hoja1!$D$2:$D$23</c:f>
              <c:numCache>
                <c:formatCode>General</c:formatCode>
                <c:ptCount val="22"/>
                <c:pt idx="0">
                  <c:v>25</c:v>
                </c:pt>
                <c:pt idx="1">
                  <c:v>33</c:v>
                </c:pt>
                <c:pt idx="2">
                  <c:v>31</c:v>
                </c:pt>
                <c:pt idx="3">
                  <c:v>28</c:v>
                </c:pt>
                <c:pt idx="4">
                  <c:v>43</c:v>
                </c:pt>
                <c:pt idx="5">
                  <c:v>42</c:v>
                </c:pt>
                <c:pt idx="6">
                  <c:v>41</c:v>
                </c:pt>
                <c:pt idx="7">
                  <c:v>35</c:v>
                </c:pt>
                <c:pt idx="8">
                  <c:v>47</c:v>
                </c:pt>
                <c:pt idx="9">
                  <c:v>30</c:v>
                </c:pt>
                <c:pt idx="10">
                  <c:v>22</c:v>
                </c:pt>
                <c:pt idx="11">
                  <c:v>40</c:v>
                </c:pt>
                <c:pt idx="12">
                  <c:v>38</c:v>
                </c:pt>
                <c:pt idx="13">
                  <c:v>39</c:v>
                </c:pt>
                <c:pt idx="14">
                  <c:v>35</c:v>
                </c:pt>
                <c:pt idx="15">
                  <c:v>28</c:v>
                </c:pt>
                <c:pt idx="16">
                  <c:v>53</c:v>
                </c:pt>
                <c:pt idx="17">
                  <c:v>52</c:v>
                </c:pt>
                <c:pt idx="18">
                  <c:v>60</c:v>
                </c:pt>
                <c:pt idx="19">
                  <c:v>40</c:v>
                </c:pt>
                <c:pt idx="20">
                  <c:v>49</c:v>
                </c:pt>
                <c:pt idx="21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A1-49A4-B7EF-493F828803E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AB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Hoja1!$A$2:$A$23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Hoja1!$E$2:$E$23</c:f>
              <c:numCache>
                <c:formatCode>General</c:formatCode>
                <c:ptCount val="22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18</c:v>
                </c:pt>
                <c:pt idx="7">
                  <c:v>11</c:v>
                </c:pt>
                <c:pt idx="8">
                  <c:v>21</c:v>
                </c:pt>
                <c:pt idx="9">
                  <c:v>11</c:v>
                </c:pt>
                <c:pt idx="10">
                  <c:v>16</c:v>
                </c:pt>
                <c:pt idx="11">
                  <c:v>17</c:v>
                </c:pt>
                <c:pt idx="12">
                  <c:v>11</c:v>
                </c:pt>
                <c:pt idx="13">
                  <c:v>19</c:v>
                </c:pt>
                <c:pt idx="14">
                  <c:v>16</c:v>
                </c:pt>
                <c:pt idx="15">
                  <c:v>24</c:v>
                </c:pt>
                <c:pt idx="16">
                  <c:v>16</c:v>
                </c:pt>
                <c:pt idx="17">
                  <c:v>31</c:v>
                </c:pt>
                <c:pt idx="18">
                  <c:v>25</c:v>
                </c:pt>
                <c:pt idx="19">
                  <c:v>22</c:v>
                </c:pt>
                <c:pt idx="20">
                  <c:v>21</c:v>
                </c:pt>
                <c:pt idx="2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A1-49A4-B7EF-493F828803EE}"/>
            </c:ext>
          </c:extLst>
        </c:ser>
        <c:dLbls/>
        <c:gapWidth val="100"/>
        <c:overlap val="-24"/>
        <c:axId val="91387392"/>
        <c:axId val="91388928"/>
      </c:barChart>
      <c:catAx>
        <c:axId val="91387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388928"/>
        <c:crosses val="autoZero"/>
        <c:auto val="1"/>
        <c:lblAlgn val="ctr"/>
        <c:lblOffset val="100"/>
      </c:catAx>
      <c:valAx>
        <c:axId val="91388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38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2163672964347082"/>
          <c:y val="3.2754297141587445E-2"/>
          <c:w val="0.16308206418454402"/>
          <c:h val="5.156014411097179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lineChart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Media</c:v>
                </c:pt>
              </c:strCache>
            </c:strRef>
          </c:tx>
          <c:spPr>
            <a:ln w="476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Hoja1!$A$2:$A$17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Hoja1!$B$2:$B$17</c:f>
              <c:numCache>
                <c:formatCode>0.00</c:formatCode>
                <c:ptCount val="16"/>
                <c:pt idx="0">
                  <c:v>26.9</c:v>
                </c:pt>
                <c:pt idx="1">
                  <c:v>28.5</c:v>
                </c:pt>
                <c:pt idx="2">
                  <c:v>27.09</c:v>
                </c:pt>
                <c:pt idx="3">
                  <c:v>26.479999999999986</c:v>
                </c:pt>
                <c:pt idx="4">
                  <c:v>28.439999999999987</c:v>
                </c:pt>
                <c:pt idx="5">
                  <c:v>27.49</c:v>
                </c:pt>
                <c:pt idx="6">
                  <c:v>27.53</c:v>
                </c:pt>
                <c:pt idx="7">
                  <c:v>26.12</c:v>
                </c:pt>
                <c:pt idx="8">
                  <c:v>26.36</c:v>
                </c:pt>
                <c:pt idx="9">
                  <c:v>23.6</c:v>
                </c:pt>
                <c:pt idx="10">
                  <c:v>24</c:v>
                </c:pt>
                <c:pt idx="11">
                  <c:v>24.7</c:v>
                </c:pt>
                <c:pt idx="12">
                  <c:v>22.7</c:v>
                </c:pt>
                <c:pt idx="13">
                  <c:v>18.5</c:v>
                </c:pt>
                <c:pt idx="14">
                  <c:v>19.399999999999999</c:v>
                </c:pt>
                <c:pt idx="15">
                  <c:v>20.91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3C-4246-8256-5F5D4537C0F1}"/>
            </c:ext>
          </c:extLst>
        </c:ser>
        <c:ser>
          <c:idx val="2"/>
          <c:order val="1"/>
          <c:tx>
            <c:strRef>
              <c:f>Hoja1!$C$1</c:f>
              <c:strCache>
                <c:ptCount val="1"/>
                <c:pt idx="0">
                  <c:v>Mediana</c:v>
                </c:pt>
              </c:strCache>
            </c:strRef>
          </c:tx>
          <c:spPr>
            <a:ln w="47625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Hoja1!$A$2:$A$17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Hoja1!$C$2:$C$17</c:f>
              <c:numCache>
                <c:formatCode>0.00</c:formatCode>
                <c:ptCount val="16"/>
                <c:pt idx="0">
                  <c:v>21</c:v>
                </c:pt>
                <c:pt idx="1">
                  <c:v>20</c:v>
                </c:pt>
                <c:pt idx="2">
                  <c:v>20</c:v>
                </c:pt>
                <c:pt idx="3">
                  <c:v>19.5</c:v>
                </c:pt>
                <c:pt idx="4">
                  <c:v>22</c:v>
                </c:pt>
                <c:pt idx="5">
                  <c:v>23</c:v>
                </c:pt>
                <c:pt idx="6">
                  <c:v>22</c:v>
                </c:pt>
                <c:pt idx="7">
                  <c:v>19</c:v>
                </c:pt>
                <c:pt idx="8">
                  <c:v>20</c:v>
                </c:pt>
                <c:pt idx="9">
                  <c:v>17</c:v>
                </c:pt>
                <c:pt idx="10">
                  <c:v>17</c:v>
                </c:pt>
                <c:pt idx="11">
                  <c:v>19</c:v>
                </c:pt>
                <c:pt idx="12">
                  <c:v>17.5</c:v>
                </c:pt>
                <c:pt idx="13">
                  <c:v>14</c:v>
                </c:pt>
                <c:pt idx="14">
                  <c:v>14</c:v>
                </c:pt>
                <c:pt idx="1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9F-4AD7-9F3E-0C8C76CA805F}"/>
            </c:ext>
          </c:extLst>
        </c:ser>
        <c:dLbls/>
        <c:marker val="1"/>
        <c:axId val="93149440"/>
        <c:axId val="9316352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Mediana</c:v>
                      </c:pt>
                    </c:strCache>
                  </c:strRef>
                </c:tx>
                <c:spPr>
                  <a:ln w="3175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Hoja1!$B$2:$B$9</c15:sqref>
                        </c15:formulaRef>
                      </c:ext>
                    </c:extLst>
                    <c:numCache>
                      <c:formatCode>0.00</c:formatCode>
                      <c:ptCount val="8"/>
                      <c:pt idx="0">
                        <c:v>26.9</c:v>
                      </c:pt>
                      <c:pt idx="1">
                        <c:v>28.5</c:v>
                      </c:pt>
                      <c:pt idx="2">
                        <c:v>27.09</c:v>
                      </c:pt>
                      <c:pt idx="3">
                        <c:v>26.48</c:v>
                      </c:pt>
                      <c:pt idx="4">
                        <c:v>28.44</c:v>
                      </c:pt>
                      <c:pt idx="5">
                        <c:v>27.49</c:v>
                      </c:pt>
                      <c:pt idx="6">
                        <c:v>27.53</c:v>
                      </c:pt>
                      <c:pt idx="7">
                        <c:v>26.12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253C-4246-8256-5F5D4537C0F1}"/>
                  </c:ext>
                </c:extLst>
              </c15:ser>
            </c15:filteredLineSeries>
          </c:ext>
        </c:extLst>
      </c:lineChart>
      <c:catAx>
        <c:axId val="93149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_tradnl" sz="1200" b="1"/>
            </a:pPr>
            <a:endParaRPr lang="es-ES"/>
          </a:p>
        </c:txPr>
        <c:crossAx val="93163520"/>
        <c:crosses val="autoZero"/>
        <c:lblAlgn val="ctr"/>
        <c:lblOffset val="100"/>
      </c:catAx>
      <c:valAx>
        <c:axId val="93163520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0" sourceLinked="1"/>
        <c:tickLblPos val="nextTo"/>
        <c:txPr>
          <a:bodyPr/>
          <a:lstStyle/>
          <a:p>
            <a:pPr>
              <a:defRPr lang="es-ES_tradnl" sz="1400" b="1"/>
            </a:pPr>
            <a:endParaRPr lang="es-ES"/>
          </a:p>
        </c:txPr>
        <c:crossAx val="93149440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7"/>
  <c:chart>
    <c:autoTitleDeleted val="1"/>
    <c:plotArea>
      <c:layout/>
      <c:barChart>
        <c:barDir val="col"/>
        <c:grouping val="stacked"/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3.4848842400435252E-2"/>
                  <c:y val="0.1111509373238399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5D-4F73-B2B5-2B0D6863791B}"/>
                </c:ext>
              </c:extLst>
            </c:dLbl>
            <c:dLbl>
              <c:idx val="1"/>
              <c:layout>
                <c:manualLayout>
                  <c:x val="5.6061181252873814E-2"/>
                  <c:y val="0.1111509373238399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5D-4F73-B2B5-2B0D6863791B}"/>
                </c:ext>
              </c:extLst>
            </c:dLbl>
            <c:dLbl>
              <c:idx val="2"/>
              <c:layout>
                <c:manualLayout>
                  <c:x val="4.5455011826654394E-2"/>
                  <c:y val="0.1237817256560955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5D-4F73-B2B5-2B0D6863791B}"/>
                </c:ext>
              </c:extLst>
            </c:dLbl>
            <c:dLbl>
              <c:idx val="3"/>
              <c:layout>
                <c:manualLayout>
                  <c:x val="3.7879176522212413E-2"/>
                  <c:y val="0.1247649380454866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5D-4F73-B2B5-2B0D6863791B}"/>
                </c:ext>
              </c:extLst>
            </c:dLbl>
            <c:dLbl>
              <c:idx val="4"/>
              <c:layout>
                <c:manualLayout>
                  <c:x val="1.6666837669773411E-2"/>
                  <c:y val="0.1237817256560955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5D-4F73-B2B5-2B0D6863791B}"/>
                </c:ext>
              </c:extLst>
            </c:dLbl>
            <c:dLbl>
              <c:idx val="5"/>
              <c:layout>
                <c:manualLayout>
                  <c:x val="5.6061181252873724E-2"/>
                  <c:y val="0.1237817256560955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5D-4F73-B2B5-2B0D6863791B}"/>
                </c:ext>
              </c:extLst>
            </c:dLbl>
            <c:dLbl>
              <c:idx val="6"/>
              <c:layout>
                <c:manualLayout>
                  <c:x val="9.0910023653307664E-3"/>
                  <c:y val="0.1237817256560955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5D-4F73-B2B5-2B0D686379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H Regional Málaga</c:v>
                </c:pt>
                <c:pt idx="1">
                  <c:v>V Rocio (Adul)</c:v>
                </c:pt>
                <c:pt idx="2">
                  <c:v>R Sofia</c:v>
                </c:pt>
                <c:pt idx="3">
                  <c:v>P Mar</c:v>
                </c:pt>
                <c:pt idx="4">
                  <c:v>V Nieves</c:v>
                </c:pt>
                <c:pt idx="5">
                  <c:v>V Rocío (Inf)</c:v>
                </c:pt>
                <c:pt idx="6">
                  <c:v>Otros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F5D-4F73-B2B5-2B0D6863791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H Regional Málaga</c:v>
                </c:pt>
                <c:pt idx="1">
                  <c:v>V Rocio (Adul)</c:v>
                </c:pt>
                <c:pt idx="2">
                  <c:v>R Sofia</c:v>
                </c:pt>
                <c:pt idx="3">
                  <c:v>P Mar</c:v>
                </c:pt>
                <c:pt idx="4">
                  <c:v>V Nieves</c:v>
                </c:pt>
                <c:pt idx="5">
                  <c:v>V Rocío (Inf)</c:v>
                </c:pt>
                <c:pt idx="6">
                  <c:v>Otros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F5D-4F73-B2B5-2B0D6863791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dLbls>
            <c:delete val="1"/>
          </c:dLbls>
          <c:cat>
            <c:strRef>
              <c:f>Sheet1!$B$1:$H$1</c:f>
              <c:strCache>
                <c:ptCount val="7"/>
                <c:pt idx="0">
                  <c:v>H Regional Málaga</c:v>
                </c:pt>
                <c:pt idx="1">
                  <c:v>V Rocio (Adul)</c:v>
                </c:pt>
                <c:pt idx="2">
                  <c:v>R Sofia</c:v>
                </c:pt>
                <c:pt idx="3">
                  <c:v>P Mar</c:v>
                </c:pt>
                <c:pt idx="4">
                  <c:v>V Nieves</c:v>
                </c:pt>
                <c:pt idx="5">
                  <c:v>V Rocío (Inf)</c:v>
                </c:pt>
                <c:pt idx="6">
                  <c:v>Otros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F5D-4F73-B2B5-2B0D6863791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dLbls>
            <c:delete val="1"/>
          </c:dLbls>
          <c:cat>
            <c:strRef>
              <c:f>Sheet1!$B$1:$H$1</c:f>
              <c:strCache>
                <c:ptCount val="7"/>
                <c:pt idx="0">
                  <c:v>H Regional Málaga</c:v>
                </c:pt>
                <c:pt idx="1">
                  <c:v>V Rocio (Adul)</c:v>
                </c:pt>
                <c:pt idx="2">
                  <c:v>R Sofia</c:v>
                </c:pt>
                <c:pt idx="3">
                  <c:v>P Mar</c:v>
                </c:pt>
                <c:pt idx="4">
                  <c:v>V Nieves</c:v>
                </c:pt>
                <c:pt idx="5">
                  <c:v>V Rocío (Inf)</c:v>
                </c:pt>
                <c:pt idx="6">
                  <c:v>Otros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F5D-4F73-B2B5-2B0D6863791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dLbls>
            <c:delete val="1"/>
          </c:dLbls>
          <c:cat>
            <c:strRef>
              <c:f>Sheet1!$B$1:$H$1</c:f>
              <c:strCache>
                <c:ptCount val="7"/>
                <c:pt idx="0">
                  <c:v>H Regional Málaga</c:v>
                </c:pt>
                <c:pt idx="1">
                  <c:v>V Rocio (Adul)</c:v>
                </c:pt>
                <c:pt idx="2">
                  <c:v>R Sofia</c:v>
                </c:pt>
                <c:pt idx="3">
                  <c:v>P Mar</c:v>
                </c:pt>
                <c:pt idx="4">
                  <c:v>V Nieves</c:v>
                </c:pt>
                <c:pt idx="5">
                  <c:v>V Rocío (Inf)</c:v>
                </c:pt>
                <c:pt idx="6">
                  <c:v>Otros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F5D-4F73-B2B5-2B0D6863791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dLbls>
            <c:delete val="1"/>
          </c:dLbls>
          <c:cat>
            <c:strRef>
              <c:f>Sheet1!$B$1:$H$1</c:f>
              <c:strCache>
                <c:ptCount val="7"/>
                <c:pt idx="0">
                  <c:v>H Regional Málaga</c:v>
                </c:pt>
                <c:pt idx="1">
                  <c:v>V Rocio (Adul)</c:v>
                </c:pt>
                <c:pt idx="2">
                  <c:v>R Sofia</c:v>
                </c:pt>
                <c:pt idx="3">
                  <c:v>P Mar</c:v>
                </c:pt>
                <c:pt idx="4">
                  <c:v>V Nieves</c:v>
                </c:pt>
                <c:pt idx="5">
                  <c:v>V Rocío (Inf)</c:v>
                </c:pt>
                <c:pt idx="6">
                  <c:v>Otros</c:v>
                </c:pt>
              </c:strCache>
            </c:strRef>
          </c:cat>
          <c:val>
            <c:numRef>
              <c:f>Sheet1!$B$8:$H$8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F5D-4F73-B2B5-2B0D6863791B}"/>
            </c:ext>
          </c:extLst>
        </c:ser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F5D-4F73-B2B5-2B0D6863791B}"/>
              </c:ext>
            </c:extLst>
          </c:dPt>
          <c:dPt>
            <c:idx val="2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F5D-4F73-B2B5-2B0D6863791B}"/>
              </c:ext>
            </c:extLst>
          </c:dPt>
          <c:dPt>
            <c:idx val="3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4F5D-4F73-B2B5-2B0D6863791B}"/>
              </c:ext>
            </c:extLst>
          </c:dPt>
          <c:dPt>
            <c:idx val="4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4F5D-4F73-B2B5-2B0D6863791B}"/>
              </c:ext>
            </c:extLst>
          </c:dPt>
          <c:dPt>
            <c:idx val="5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4F5D-4F73-B2B5-2B0D6863791B}"/>
              </c:ext>
            </c:extLst>
          </c:dPt>
          <c:dLbls>
            <c:dLbl>
              <c:idx val="0"/>
              <c:layout>
                <c:manualLayout>
                  <c:x val="1.5151670608884661E-3"/>
                  <c:y val="-0.3940805959663444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F5D-4F73-B2B5-2B0D6863791B}"/>
                </c:ext>
              </c:extLst>
            </c:dLbl>
            <c:dLbl>
              <c:idx val="1"/>
              <c:layout>
                <c:manualLayout>
                  <c:x val="3.0303341217769674E-3"/>
                  <c:y val="-0.3309266543050711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F5D-4F73-B2B5-2B0D6863791B}"/>
                </c:ext>
              </c:extLst>
            </c:dLbl>
            <c:dLbl>
              <c:idx val="2"/>
              <c:layout>
                <c:manualLayout>
                  <c:x val="-9.0910023653309347E-3"/>
                  <c:y val="-0.2475634513121902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F5D-4F73-B2B5-2B0D6863791B}"/>
                </c:ext>
              </c:extLst>
            </c:dLbl>
            <c:dLbl>
              <c:idx val="3"/>
              <c:layout>
                <c:manualLayout>
                  <c:x val="0"/>
                  <c:y val="-0.2450372936457392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F5D-4F73-B2B5-2B0D6863791B}"/>
                </c:ext>
              </c:extLst>
            </c:dLbl>
            <c:dLbl>
              <c:idx val="4"/>
              <c:layout>
                <c:manualLayout>
                  <c:x val="-6.0606682435539331E-3"/>
                  <c:y val="-0.2349326629799352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F5D-4F73-B2B5-2B0D6863791B}"/>
                </c:ext>
              </c:extLst>
            </c:dLbl>
            <c:dLbl>
              <c:idx val="5"/>
              <c:layout>
                <c:manualLayout>
                  <c:x val="-6.0606682435540458E-3"/>
                  <c:y val="-8.84155183257822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F5D-4F73-B2B5-2B0D6863791B}"/>
                </c:ext>
              </c:extLst>
            </c:dLbl>
            <c:dLbl>
              <c:idx val="6"/>
              <c:layout>
                <c:manualLayout>
                  <c:x val="-1.1111096756844507E-16"/>
                  <c:y val="-4.04185226632148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F5D-4F73-B2B5-2B0D6863791B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H Regional Málaga</c:v>
                </c:pt>
                <c:pt idx="1">
                  <c:v>V Rocio (Adul)</c:v>
                </c:pt>
                <c:pt idx="2">
                  <c:v>R Sofia</c:v>
                </c:pt>
                <c:pt idx="3">
                  <c:v>P Mar</c:v>
                </c:pt>
                <c:pt idx="4">
                  <c:v>V Nieves</c:v>
                </c:pt>
                <c:pt idx="5">
                  <c:v>V Rocío (Inf)</c:v>
                </c:pt>
                <c:pt idx="6">
                  <c:v>Otros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3588</c:v>
                </c:pt>
                <c:pt idx="1">
                  <c:v>2824</c:v>
                </c:pt>
                <c:pt idx="2">
                  <c:v>1917</c:v>
                </c:pt>
                <c:pt idx="3">
                  <c:v>1861</c:v>
                </c:pt>
                <c:pt idx="4">
                  <c:v>1789</c:v>
                </c:pt>
                <c:pt idx="5">
                  <c:v>378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4F5D-4F73-B2B5-2B0D6863791B}"/>
            </c:ext>
          </c:extLst>
        </c:ser>
        <c:dLbls>
          <c:showVal val="1"/>
        </c:dLbls>
        <c:gapWidth val="75"/>
        <c:overlap val="100"/>
        <c:axId val="86846464"/>
        <c:axId val="86864640"/>
      </c:barChart>
      <c:catAx>
        <c:axId val="86846464"/>
        <c:scaling>
          <c:orientation val="minMax"/>
        </c:scaling>
        <c:axPos val="b"/>
        <c:numFmt formatCode="#,##0" sourceLinked="0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86864640"/>
        <c:crosses val="autoZero"/>
        <c:auto val="1"/>
        <c:lblAlgn val="ctr"/>
        <c:lblOffset val="100"/>
        <c:tickLblSkip val="1"/>
      </c:catAx>
      <c:valAx>
        <c:axId val="8686464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86846464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0679602318464278"/>
          <c:y val="0.18991753970211547"/>
          <c:w val="0.85477689777752064"/>
          <c:h val="0.73612597445768591"/>
        </c:manualLayout>
      </c:layout>
      <c:lineChart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0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Hoja1!$A$2:$A$17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Hoja1!$B$2:$B$17</c:f>
              <c:numCache>
                <c:formatCode>0.0</c:formatCode>
                <c:ptCount val="16"/>
                <c:pt idx="0">
                  <c:v>27</c:v>
                </c:pt>
                <c:pt idx="1">
                  <c:v>32</c:v>
                </c:pt>
                <c:pt idx="2">
                  <c:v>31</c:v>
                </c:pt>
                <c:pt idx="3">
                  <c:v>26</c:v>
                </c:pt>
                <c:pt idx="4">
                  <c:v>28</c:v>
                </c:pt>
                <c:pt idx="5">
                  <c:v>36</c:v>
                </c:pt>
                <c:pt idx="6">
                  <c:v>34</c:v>
                </c:pt>
                <c:pt idx="7">
                  <c:v>41</c:v>
                </c:pt>
                <c:pt idx="8">
                  <c:v>36.6</c:v>
                </c:pt>
                <c:pt idx="9">
                  <c:v>28</c:v>
                </c:pt>
                <c:pt idx="10">
                  <c:v>27</c:v>
                </c:pt>
                <c:pt idx="11" formatCode="General">
                  <c:v>32</c:v>
                </c:pt>
                <c:pt idx="12" formatCode="General">
                  <c:v>21</c:v>
                </c:pt>
                <c:pt idx="13" formatCode="General">
                  <c:v>15</c:v>
                </c:pt>
                <c:pt idx="14" formatCode="General">
                  <c:v>14</c:v>
                </c:pt>
                <c:pt idx="15" formatCode="General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6B-4A64-B286-C929F79BD5A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</c:v>
                </c:pt>
              </c:strCache>
            </c:strRef>
          </c:tx>
          <c:spPr>
            <a:ln w="47625" cap="rnd">
              <a:solidFill>
                <a:schemeClr val="accent4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Hoja1!$A$2:$A$17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Hoja1!$C$2:$C$17</c:f>
              <c:numCache>
                <c:formatCode>General</c:formatCode>
                <c:ptCount val="16"/>
                <c:pt idx="0">
                  <c:v>23</c:v>
                </c:pt>
                <c:pt idx="1">
                  <c:v>18</c:v>
                </c:pt>
                <c:pt idx="2">
                  <c:v>22</c:v>
                </c:pt>
                <c:pt idx="3">
                  <c:v>19</c:v>
                </c:pt>
                <c:pt idx="4">
                  <c:v>20</c:v>
                </c:pt>
                <c:pt idx="5">
                  <c:v>22</c:v>
                </c:pt>
                <c:pt idx="6">
                  <c:v>20</c:v>
                </c:pt>
                <c:pt idx="7">
                  <c:v>15</c:v>
                </c:pt>
                <c:pt idx="8">
                  <c:v>13</c:v>
                </c:pt>
                <c:pt idx="9" formatCode="0.00">
                  <c:v>14</c:v>
                </c:pt>
                <c:pt idx="10" formatCode="0">
                  <c:v>11</c:v>
                </c:pt>
                <c:pt idx="11">
                  <c:v>13</c:v>
                </c:pt>
                <c:pt idx="12">
                  <c:v>11</c:v>
                </c:pt>
                <c:pt idx="13">
                  <c:v>9.5</c:v>
                </c:pt>
                <c:pt idx="14">
                  <c:v>13</c:v>
                </c:pt>
                <c:pt idx="1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6B-4A64-B286-C929F79BD5A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Hoja1!$D$2:$D$17</c:f>
              <c:numCache>
                <c:formatCode>General</c:formatCode>
                <c:ptCount val="16"/>
                <c:pt idx="0">
                  <c:v>16</c:v>
                </c:pt>
                <c:pt idx="1">
                  <c:v>17.5</c:v>
                </c:pt>
                <c:pt idx="2">
                  <c:v>24</c:v>
                </c:pt>
                <c:pt idx="3">
                  <c:v>14</c:v>
                </c:pt>
                <c:pt idx="4">
                  <c:v>16</c:v>
                </c:pt>
                <c:pt idx="5">
                  <c:v>30</c:v>
                </c:pt>
                <c:pt idx="6">
                  <c:v>24</c:v>
                </c:pt>
                <c:pt idx="7">
                  <c:v>16.5</c:v>
                </c:pt>
                <c:pt idx="8">
                  <c:v>25</c:v>
                </c:pt>
                <c:pt idx="9">
                  <c:v>17</c:v>
                </c:pt>
                <c:pt idx="10">
                  <c:v>22</c:v>
                </c:pt>
                <c:pt idx="11">
                  <c:v>18</c:v>
                </c:pt>
                <c:pt idx="12">
                  <c:v>26</c:v>
                </c:pt>
                <c:pt idx="13">
                  <c:v>17</c:v>
                </c:pt>
                <c:pt idx="14">
                  <c:v>22.5</c:v>
                </c:pt>
                <c:pt idx="15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6B-4A64-B286-C929F79BD5A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Hoja1!$E$2:$E$17</c:f>
              <c:numCache>
                <c:formatCode>General</c:formatCode>
                <c:ptCount val="16"/>
                <c:pt idx="0">
                  <c:v>9.5</c:v>
                </c:pt>
                <c:pt idx="1">
                  <c:v>26</c:v>
                </c:pt>
                <c:pt idx="2">
                  <c:v>15</c:v>
                </c:pt>
                <c:pt idx="3">
                  <c:v>10</c:v>
                </c:pt>
                <c:pt idx="4">
                  <c:v>22</c:v>
                </c:pt>
                <c:pt idx="5">
                  <c:v>11</c:v>
                </c:pt>
                <c:pt idx="6">
                  <c:v>13</c:v>
                </c:pt>
                <c:pt idx="7">
                  <c:v>18</c:v>
                </c:pt>
                <c:pt idx="8">
                  <c:v>17</c:v>
                </c:pt>
                <c:pt idx="9">
                  <c:v>11</c:v>
                </c:pt>
                <c:pt idx="10">
                  <c:v>12</c:v>
                </c:pt>
                <c:pt idx="11">
                  <c:v>9</c:v>
                </c:pt>
                <c:pt idx="12">
                  <c:v>19</c:v>
                </c:pt>
                <c:pt idx="13">
                  <c:v>15</c:v>
                </c:pt>
                <c:pt idx="14">
                  <c:v>12.5</c:v>
                </c:pt>
                <c:pt idx="15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16B-4A64-B286-C929F79BD5AE}"/>
            </c:ext>
          </c:extLst>
        </c:ser>
        <c:dLbls/>
        <c:marker val="1"/>
        <c:axId val="101201792"/>
        <c:axId val="101203328"/>
      </c:lineChart>
      <c:catAx>
        <c:axId val="101201792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1203328"/>
        <c:crosses val="autoZero"/>
        <c:auto val="1"/>
        <c:lblAlgn val="ctr"/>
        <c:lblOffset val="100"/>
        <c:tickLblSkip val="1"/>
      </c:catAx>
      <c:valAx>
        <c:axId val="101203328"/>
        <c:scaling>
          <c:orientation val="minMax"/>
          <c:max val="45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12017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246495620321047"/>
          <c:y val="8.7822898013018028E-2"/>
          <c:w val="0.30556233207799982"/>
          <c:h val="0.1317089676698200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8.9287995029870039E-3"/>
          <c:y val="0.26229359932229751"/>
          <c:w val="0.38787349508131164"/>
          <c:h val="0.574620701866459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c:spPr>
          <c:explosion val="9"/>
          <c:dPt>
            <c:idx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ED-4EF5-AF2B-A09A58C07B9D}"/>
              </c:ext>
            </c:extLst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13D-4C66-AAA7-C398F78AF03E}"/>
              </c:ext>
            </c:extLst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ED-4EF5-AF2B-A09A58C07B9D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ED-4EF5-AF2B-A09A58C07B9D}"/>
              </c:ext>
            </c:extLst>
          </c:dPt>
          <c:dPt>
            <c:idx val="4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BED-4EF5-AF2B-A09A58C07B9D}"/>
              </c:ext>
            </c:extLst>
          </c:dPt>
          <c:dPt>
            <c:idx val="5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BED-4EF5-AF2B-A09A58C07B9D}"/>
              </c:ext>
            </c:extLst>
          </c:dPt>
          <c:dPt>
            <c:idx val="6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BED-4EF5-AF2B-A09A58C07B9D}"/>
              </c:ext>
            </c:extLst>
          </c:dPt>
          <c:dPt>
            <c:idx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BED-4EF5-AF2B-A09A58C07B9D}"/>
              </c:ext>
            </c:extLst>
          </c:dPt>
          <c:dPt>
            <c:idx val="8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BED-4EF5-AF2B-A09A58C07B9D}"/>
              </c:ext>
            </c:extLst>
          </c:dPt>
          <c:dPt>
            <c:idx val="9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BED-4EF5-AF2B-A09A58C07B9D}"/>
              </c:ext>
            </c:extLst>
          </c:dPt>
          <c:dPt>
            <c:idx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3D-4C66-AAA7-C398F78AF0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ES"/>
              </a:p>
            </c:txPr>
            <c:dLblPos val="bestFit"/>
            <c:showVal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Hoja1!$A$2:$A$12</c:f>
              <c:strCache>
                <c:ptCount val="11"/>
                <c:pt idx="0">
                  <c:v>Rechazo sobreagudo</c:v>
                </c:pt>
                <c:pt idx="1">
                  <c:v>Rechazo durante la toma de IS</c:v>
                </c:pt>
                <c:pt idx="2">
                  <c:v>Rechazo despues de suprimir los IS</c:v>
                </c:pt>
                <c:pt idx="3">
                  <c:v>Recidiva de la enf renal primitiva</c:v>
                </c:pt>
                <c:pt idx="4">
                  <c:v>Problemas quirúrgicos</c:v>
                </c:pt>
                <c:pt idx="5">
                  <c:v>Trombosis vascular</c:v>
                </c:pt>
                <c:pt idx="6">
                  <c:v>Infeccion del injerto</c:v>
                </c:pt>
                <c:pt idx="7">
                  <c:v>Extirpacion injerto funcionante</c:v>
                </c:pt>
                <c:pt idx="8">
                  <c:v>Riñón no viable</c:v>
                </c:pt>
                <c:pt idx="9">
                  <c:v>Otros</c:v>
                </c:pt>
                <c:pt idx="10">
                  <c:v>Muerte con injerto funcionante</c:v>
                </c:pt>
              </c:strCache>
            </c:strRef>
          </c:cat>
          <c:val>
            <c:numRef>
              <c:f>Hoja1!$B$2:$B$12</c:f>
              <c:numCache>
                <c:formatCode>0.0</c:formatCode>
                <c:ptCount val="11"/>
                <c:pt idx="0">
                  <c:v>0.6000000000000002</c:v>
                </c:pt>
                <c:pt idx="1">
                  <c:v>19.5</c:v>
                </c:pt>
                <c:pt idx="2">
                  <c:v>0.6000000000000002</c:v>
                </c:pt>
                <c:pt idx="3">
                  <c:v>1.5</c:v>
                </c:pt>
                <c:pt idx="4">
                  <c:v>2.1</c:v>
                </c:pt>
                <c:pt idx="5">
                  <c:v>4.3</c:v>
                </c:pt>
                <c:pt idx="6">
                  <c:v>0.6000000000000002</c:v>
                </c:pt>
                <c:pt idx="7">
                  <c:v>0.44</c:v>
                </c:pt>
                <c:pt idx="8">
                  <c:v>1.5</c:v>
                </c:pt>
                <c:pt idx="9">
                  <c:v>4.3</c:v>
                </c:pt>
                <c:pt idx="10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3D-4C66-AAA7-C398F78AF03E}"/>
            </c:ext>
          </c:extLst>
        </c:ser>
        <c:dLbls>
          <c:showVal val="1"/>
        </c:dLbls>
        <c:firstSliceAng val="2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616457675732326"/>
          <c:y val="0.21289995556049479"/>
          <c:w val="0.38447035697152931"/>
          <c:h val="0.718756943672925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autoTitleDeleted val="1"/>
    <c:plotArea>
      <c:layout>
        <c:manualLayout>
          <c:layoutTarget val="inner"/>
          <c:xMode val="edge"/>
          <c:yMode val="edge"/>
          <c:x val="0.24247931548509477"/>
          <c:y val="0.26884809192850001"/>
          <c:w val="0.45495952220205088"/>
          <c:h val="0.6445186128745278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Causas de fallecimiento adultos 1984-2020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  <a:effectLst>
              <a:outerShdw blurRad="177800" dist="101600" dir="5400000" rotWithShape="0">
                <a:srgbClr val="000000">
                  <a:alpha val="35000"/>
                </a:srgbClr>
              </a:outerShdw>
            </a:effectLst>
          </c:spPr>
          <c:explosion val="20"/>
          <c:dLbls>
            <c:dLbl>
              <c:idx val="0"/>
              <c:layout>
                <c:manualLayout>
                  <c:x val="1.6958585798159141E-2"/>
                  <c:y val="-2.5168115983571271E-17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Desconocida
15.6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859-4ACA-9DC8-C563FDE74933}"/>
                </c:ext>
              </c:extLst>
            </c:dLbl>
            <c:dLbl>
              <c:idx val="1"/>
              <c:layout>
                <c:manualLayout>
                  <c:x val="9.2061085093110562E-3"/>
                  <c:y val="-2.7458605627749587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Cardiovascular</a:t>
                    </a:r>
                    <a:r>
                      <a:rPr lang="en-US" sz="2000" dirty="0"/>
                      <a:t>
20.9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859-4ACA-9DC8-C563FDE74933}"/>
                </c:ext>
              </c:extLst>
            </c:dLbl>
            <c:dLbl>
              <c:idx val="2"/>
              <c:layout>
                <c:manualLayout>
                  <c:x val="-9.496821400186303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err="1"/>
                      <a:t>Infección</a:t>
                    </a:r>
                    <a:r>
                      <a:rPr lang="en-US" sz="2000" dirty="0"/>
                      <a:t>
25.6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859-4ACA-9DC8-C563FDE74933}"/>
                </c:ext>
              </c:extLst>
            </c:dLbl>
            <c:dLbl>
              <c:idx val="3"/>
              <c:layout>
                <c:manualLayout>
                  <c:x val="-2.8829595856870619E-2"/>
                  <c:y val="2.74564437030484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Neoplasia
18.7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859-4ACA-9DC8-C563FDE74933}"/>
                </c:ext>
              </c:extLst>
            </c:dLbl>
            <c:dLbl>
              <c:idx val="4"/>
              <c:layout>
                <c:manualLayout>
                  <c:x val="-1.3566868638527397E-2"/>
                  <c:y val="-3.020208807335325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Otras
19.2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859-4ACA-9DC8-C563FDE749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_tradnl" sz="2000" b="1"/>
                </a:pPr>
                <a:endParaRPr lang="es-ES"/>
              </a:p>
            </c:txPr>
            <c:dLblPos val="outEnd"/>
            <c:showVal val="1"/>
            <c:showCatNam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Desconocida</c:v>
                </c:pt>
                <c:pt idx="1">
                  <c:v>Cardiovascular</c:v>
                </c:pt>
                <c:pt idx="2">
                  <c:v>Infecciosa</c:v>
                </c:pt>
                <c:pt idx="3">
                  <c:v>Neoplasia</c:v>
                </c:pt>
                <c:pt idx="4">
                  <c:v>Otras</c:v>
                </c:pt>
              </c:strCache>
            </c:strRef>
          </c:cat>
          <c:val>
            <c:numRef>
              <c:f>Hoja1!$B$2:$B$6</c:f>
              <c:numCache>
                <c:formatCode>0.00</c:formatCode>
                <c:ptCount val="5"/>
                <c:pt idx="0">
                  <c:v>15.6</c:v>
                </c:pt>
                <c:pt idx="1">
                  <c:v>20.9</c:v>
                </c:pt>
                <c:pt idx="2">
                  <c:v>25.6</c:v>
                </c:pt>
                <c:pt idx="3">
                  <c:v>18.7</c:v>
                </c:pt>
                <c:pt idx="4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859-4ACA-9DC8-C563FDE74933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6.2684385368823856E-2"/>
          <c:y val="4.265092376021707E-2"/>
          <c:w val="0.91412530535843883"/>
          <c:h val="0.8843350590689435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Cardiovascular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1984-1999</c:v>
                </c:pt>
                <c:pt idx="1">
                  <c:v>2000-2010</c:v>
                </c:pt>
                <c:pt idx="2">
                  <c:v>2011-2021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24.8</c:v>
                </c:pt>
                <c:pt idx="1">
                  <c:v>20.100000000000001</c:v>
                </c:pt>
                <c:pt idx="2">
                  <c:v>16.600000000000001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E8-42ED-9EB2-F72A4162CA5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Infecciones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1984-1999</c:v>
                </c:pt>
                <c:pt idx="1">
                  <c:v>2000-2010</c:v>
                </c:pt>
                <c:pt idx="2">
                  <c:v>2011-2021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20.6</c:v>
                </c:pt>
                <c:pt idx="1">
                  <c:v>24.9</c:v>
                </c:pt>
                <c:pt idx="2">
                  <c:v>33.9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E8-42ED-9EB2-F72A4162CA5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Neoplasias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1984-1999</c:v>
                </c:pt>
                <c:pt idx="1">
                  <c:v>2000-2010</c:v>
                </c:pt>
                <c:pt idx="2">
                  <c:v>2011-2021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16.2</c:v>
                </c:pt>
                <c:pt idx="1">
                  <c:v>22.4</c:v>
                </c:pt>
                <c:pt idx="2">
                  <c:v>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E8-42ED-9EB2-F72A4162CA54}"/>
            </c:ext>
          </c:extLst>
        </c:ser>
        <c:dLbls/>
        <c:gapWidth val="199"/>
        <c:axId val="102925440"/>
        <c:axId val="102926976"/>
      </c:barChart>
      <c:catAx>
        <c:axId val="102925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2926976"/>
        <c:crosses val="autoZero"/>
        <c:auto val="1"/>
        <c:lblAlgn val="ctr"/>
        <c:lblOffset val="100"/>
      </c:catAx>
      <c:valAx>
        <c:axId val="102926976"/>
        <c:scaling>
          <c:orientation val="minMax"/>
          <c:max val="4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292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630923271044147"/>
          <c:y val="1.1796264935095316E-2"/>
          <c:w val="0.26504712392121699"/>
          <c:h val="0.22401561376396556"/>
        </c:manualLayout>
      </c:layout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9.8693246322275177E-2"/>
          <c:y val="0.1037359962973889"/>
          <c:w val="0.78809427407803456"/>
          <c:h val="0.79022769416127792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Cardiovascular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2018-2019</c:v>
                </c:pt>
                <c:pt idx="1">
                  <c:v>2020-2021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21.7</c:v>
                </c:pt>
                <c:pt idx="1">
                  <c:v>14.1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E8-42ED-9EB2-F72A4162CA5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Infecciones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2018-2019</c:v>
                </c:pt>
                <c:pt idx="1">
                  <c:v>2020-2021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27.1</c:v>
                </c:pt>
                <c:pt idx="1">
                  <c:v>34.9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E8-42ED-9EB2-F72A4162CA5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Neoplasias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2018-2019</c:v>
                </c:pt>
                <c:pt idx="1">
                  <c:v>2020-2021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17.399999999999999</c:v>
                </c:pt>
                <c:pt idx="1">
                  <c:v>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E8-42ED-9EB2-F72A4162CA5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2018-2019</c:v>
                </c:pt>
                <c:pt idx="1">
                  <c:v>2020-2021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AA-43A4-B223-0FC94C0FC183}"/>
            </c:ext>
          </c:extLst>
        </c:ser>
        <c:dLbls/>
        <c:gapWidth val="199"/>
        <c:axId val="103084416"/>
        <c:axId val="103085952"/>
      </c:barChart>
      <c:catAx>
        <c:axId val="1030844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2400" b="1" i="0" u="none" strike="noStrike" kern="1200" cap="none" spc="0" normalizeH="0" baseline="30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3085952"/>
        <c:crosses val="autoZero"/>
        <c:auto val="1"/>
        <c:lblAlgn val="ctr"/>
        <c:lblOffset val="100"/>
      </c:catAx>
      <c:valAx>
        <c:axId val="103085952"/>
        <c:scaling>
          <c:orientation val="minMax"/>
          <c:max val="4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308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35288700470780687"/>
          <c:y val="4.5071399632262296E-2"/>
          <c:w val="0.24355951445288621"/>
          <c:h val="0.2117812247095219"/>
        </c:manualLayout>
      </c:layout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" b="1" dirty="0"/>
              <a:t>Donante cadáver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480833333333314"/>
          <c:y val="0.16249775385285944"/>
          <c:w val="0.85632803030303195"/>
          <c:h val="0.61426771779980804"/>
        </c:manualLayout>
      </c:layout>
      <c:barChart>
        <c:barDir val="col"/>
        <c:grouping val="clustered"/>
        <c:ser>
          <c:idx val="0"/>
          <c:order val="0"/>
          <c:tx>
            <c:strRef>
              <c:f>Hoja1!$A$2</c:f>
              <c:strCache>
                <c:ptCount val="1"/>
                <c:pt idx="0">
                  <c:v>1 año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Pacientes</c:v>
                </c:pt>
                <c:pt idx="1">
                  <c:v>Injerto</c:v>
                </c:pt>
                <c:pt idx="2">
                  <c:v>Injerto censurada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>
                  <c:v>95.6</c:v>
                </c:pt>
                <c:pt idx="1">
                  <c:v>91.1</c:v>
                </c:pt>
                <c:pt idx="2">
                  <c:v>95.3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D8-4142-A505-76F8E6355263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5 años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Pacientes</c:v>
                </c:pt>
                <c:pt idx="1">
                  <c:v>Injerto</c:v>
                </c:pt>
                <c:pt idx="2">
                  <c:v>Injerto censurada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87.5</c:v>
                </c:pt>
                <c:pt idx="1">
                  <c:v>79.900000000000006</c:v>
                </c:pt>
                <c:pt idx="2">
                  <c:v>91.4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D8-4142-A505-76F8E6355263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10 años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Pacientes</c:v>
                </c:pt>
                <c:pt idx="1">
                  <c:v>Injerto</c:v>
                </c:pt>
                <c:pt idx="2">
                  <c:v>Injerto censurada</c:v>
                </c:pt>
              </c:strCache>
            </c:strRef>
          </c:cat>
          <c:val>
            <c:numRef>
              <c:f>Hoja1!$B$4:$D$4</c:f>
              <c:numCache>
                <c:formatCode>General</c:formatCode>
                <c:ptCount val="3"/>
                <c:pt idx="0">
                  <c:v>75.599999999999994</c:v>
                </c:pt>
                <c:pt idx="1">
                  <c:v>64.599999999999994</c:v>
                </c:pt>
                <c:pt idx="2">
                  <c:v>85.6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D8-4142-A505-76F8E6355263}"/>
            </c:ext>
          </c:extLst>
        </c:ser>
        <c:dLbls>
          <c:showVal val="1"/>
        </c:dLbls>
        <c:gapWidth val="199"/>
        <c:axId val="81918592"/>
        <c:axId val="81944960"/>
      </c:barChart>
      <c:catAx>
        <c:axId val="81918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1944960"/>
        <c:crosses val="autoZero"/>
        <c:auto val="1"/>
        <c:lblAlgn val="ctr"/>
        <c:lblOffset val="100"/>
      </c:catAx>
      <c:valAx>
        <c:axId val="819449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191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" b="1"/>
              <a:t>Donante vivo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56204545454547"/>
          <c:y val="0.15323449803149689"/>
          <c:w val="0.88198459595959589"/>
          <c:h val="0.62335357799750635"/>
        </c:manualLayout>
      </c:layout>
      <c:barChart>
        <c:barDir val="col"/>
        <c:grouping val="clustered"/>
        <c:ser>
          <c:idx val="0"/>
          <c:order val="0"/>
          <c:tx>
            <c:strRef>
              <c:f>Hoja1!$A$2</c:f>
              <c:strCache>
                <c:ptCount val="1"/>
                <c:pt idx="0">
                  <c:v>1 año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Pacientes</c:v>
                </c:pt>
                <c:pt idx="1">
                  <c:v>Injerto</c:v>
                </c:pt>
                <c:pt idx="2">
                  <c:v>Injerto censurada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>
                  <c:v>100</c:v>
                </c:pt>
                <c:pt idx="1">
                  <c:v>97.6</c:v>
                </c:pt>
                <c:pt idx="2">
                  <c:v>97.6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44-4422-82DF-86CA01AF7579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5 años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Pacientes</c:v>
                </c:pt>
                <c:pt idx="1">
                  <c:v>Injerto</c:v>
                </c:pt>
                <c:pt idx="2">
                  <c:v>Injerto censurada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97</c:v>
                </c:pt>
                <c:pt idx="1">
                  <c:v>91.8</c:v>
                </c:pt>
                <c:pt idx="2">
                  <c:v>94.6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44-4422-82DF-86CA01AF7579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10 años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Pacientes</c:v>
                </c:pt>
                <c:pt idx="1">
                  <c:v>Injerto</c:v>
                </c:pt>
                <c:pt idx="2">
                  <c:v>Injerto censurada</c:v>
                </c:pt>
              </c:strCache>
            </c:strRef>
          </c:cat>
          <c:val>
            <c:numRef>
              <c:f>Hoja1!$B$4:$D$4</c:f>
              <c:numCache>
                <c:formatCode>General</c:formatCode>
                <c:ptCount val="3"/>
                <c:pt idx="0">
                  <c:v>92.1</c:v>
                </c:pt>
                <c:pt idx="1">
                  <c:v>82.1</c:v>
                </c:pt>
                <c:pt idx="2">
                  <c:v>89.2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44-4422-82DF-86CA01AF7579}"/>
            </c:ext>
          </c:extLst>
        </c:ser>
        <c:dLbls>
          <c:showVal val="1"/>
        </c:dLbls>
        <c:gapWidth val="199"/>
        <c:axId val="81990784"/>
        <c:axId val="81992320"/>
      </c:barChart>
      <c:catAx>
        <c:axId val="81990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1992320"/>
        <c:crosses val="autoZero"/>
        <c:auto val="1"/>
        <c:lblAlgn val="ctr"/>
        <c:lblOffset val="100"/>
      </c:catAx>
      <c:valAx>
        <c:axId val="819923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199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5"/>
  <c:chart>
    <c:plotArea>
      <c:layout>
        <c:manualLayout>
          <c:layoutTarget val="inner"/>
          <c:xMode val="edge"/>
          <c:yMode val="edge"/>
          <c:x val="4.4156624987514118E-2"/>
          <c:y val="4.2907106033664058E-2"/>
          <c:w val="0.93764173261795125"/>
          <c:h val="0.78295638942164925"/>
        </c:manualLayout>
      </c:layout>
      <c:bar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Adulto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2">
                  <a:lumMod val="75000"/>
                </a:schemeClr>
              </a:solidFill>
            </a:ln>
          </c:spPr>
          <c:cat>
            <c:strRef>
              <c:f>Hoja1!$A$7:$A$44</c:f>
              <c:strCache>
                <c:ptCount val="38"/>
                <c:pt idx="0">
                  <c:v>84</c:v>
                </c:pt>
                <c:pt idx="1">
                  <c:v>85</c:v>
                </c:pt>
                <c:pt idx="2">
                  <c:v>86</c:v>
                </c:pt>
                <c:pt idx="3">
                  <c:v>87</c:v>
                </c:pt>
                <c:pt idx="4">
                  <c:v>88</c:v>
                </c:pt>
                <c:pt idx="5">
                  <c:v>89</c:v>
                </c:pt>
                <c:pt idx="6">
                  <c:v>90</c:v>
                </c:pt>
                <c:pt idx="7">
                  <c:v>91</c:v>
                </c:pt>
                <c:pt idx="8">
                  <c:v>92</c:v>
                </c:pt>
                <c:pt idx="9">
                  <c:v>93</c:v>
                </c:pt>
                <c:pt idx="10">
                  <c:v>94</c:v>
                </c:pt>
                <c:pt idx="11">
                  <c:v>95</c:v>
                </c:pt>
                <c:pt idx="12">
                  <c:v>96</c:v>
                </c:pt>
                <c:pt idx="13">
                  <c:v>97</c:v>
                </c:pt>
                <c:pt idx="14">
                  <c:v>98</c:v>
                </c:pt>
                <c:pt idx="15">
                  <c:v>99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6</c:v>
                </c:pt>
                <c:pt idx="23">
                  <c:v>7</c:v>
                </c:pt>
                <c:pt idx="24">
                  <c:v>8</c:v>
                </c:pt>
                <c:pt idx="25">
                  <c:v>9</c:v>
                </c:pt>
                <c:pt idx="26">
                  <c:v>10</c:v>
                </c:pt>
                <c:pt idx="27">
                  <c:v>11</c:v>
                </c:pt>
                <c:pt idx="28">
                  <c:v>12</c:v>
                </c:pt>
                <c:pt idx="29">
                  <c:v>13</c:v>
                </c:pt>
                <c:pt idx="30">
                  <c:v>14</c:v>
                </c:pt>
                <c:pt idx="31">
                  <c:v>15</c:v>
                </c:pt>
                <c:pt idx="32">
                  <c:v>16</c:v>
                </c:pt>
                <c:pt idx="33">
                  <c:v>17</c:v>
                </c:pt>
                <c:pt idx="34">
                  <c:v>18</c:v>
                </c:pt>
                <c:pt idx="35">
                  <c:v>19</c:v>
                </c:pt>
                <c:pt idx="36">
                  <c:v>20</c:v>
                </c:pt>
                <c:pt idx="37">
                  <c:v>21</c:v>
                </c:pt>
              </c:strCache>
            </c:strRef>
          </c:cat>
          <c:val>
            <c:numRef>
              <c:f>Hoja1!$B$7:$B$44</c:f>
              <c:numCache>
                <c:formatCode>General</c:formatCode>
                <c:ptCount val="38"/>
                <c:pt idx="0">
                  <c:v>4</c:v>
                </c:pt>
                <c:pt idx="1">
                  <c:v>11</c:v>
                </c:pt>
                <c:pt idx="2">
                  <c:v>4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6</c:v>
                </c:pt>
                <c:pt idx="14">
                  <c:v>1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2</c:v>
                </c:pt>
                <c:pt idx="21">
                  <c:v>5</c:v>
                </c:pt>
                <c:pt idx="22">
                  <c:v>7</c:v>
                </c:pt>
                <c:pt idx="23">
                  <c:v>24</c:v>
                </c:pt>
                <c:pt idx="24">
                  <c:v>23</c:v>
                </c:pt>
                <c:pt idx="25">
                  <c:v>39</c:v>
                </c:pt>
                <c:pt idx="26">
                  <c:v>31</c:v>
                </c:pt>
                <c:pt idx="27">
                  <c:v>44</c:v>
                </c:pt>
                <c:pt idx="28">
                  <c:v>58</c:v>
                </c:pt>
                <c:pt idx="29">
                  <c:v>43</c:v>
                </c:pt>
                <c:pt idx="30">
                  <c:v>50</c:v>
                </c:pt>
                <c:pt idx="31">
                  <c:v>49</c:v>
                </c:pt>
                <c:pt idx="32">
                  <c:v>41</c:v>
                </c:pt>
                <c:pt idx="33">
                  <c:v>42</c:v>
                </c:pt>
                <c:pt idx="34">
                  <c:v>37</c:v>
                </c:pt>
                <c:pt idx="35">
                  <c:v>30</c:v>
                </c:pt>
                <c:pt idx="36">
                  <c:v>20</c:v>
                </c:pt>
                <c:pt idx="37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73-474F-9406-09B801EF9DC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Infantil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2">
                  <a:lumMod val="75000"/>
                </a:schemeClr>
              </a:solidFill>
            </a:ln>
          </c:spPr>
          <c:cat>
            <c:strRef>
              <c:f>Hoja1!$A$7:$A$44</c:f>
              <c:strCache>
                <c:ptCount val="38"/>
                <c:pt idx="0">
                  <c:v>84</c:v>
                </c:pt>
                <c:pt idx="1">
                  <c:v>85</c:v>
                </c:pt>
                <c:pt idx="2">
                  <c:v>86</c:v>
                </c:pt>
                <c:pt idx="3">
                  <c:v>87</c:v>
                </c:pt>
                <c:pt idx="4">
                  <c:v>88</c:v>
                </c:pt>
                <c:pt idx="5">
                  <c:v>89</c:v>
                </c:pt>
                <c:pt idx="6">
                  <c:v>90</c:v>
                </c:pt>
                <c:pt idx="7">
                  <c:v>91</c:v>
                </c:pt>
                <c:pt idx="8">
                  <c:v>92</c:v>
                </c:pt>
                <c:pt idx="9">
                  <c:v>93</c:v>
                </c:pt>
                <c:pt idx="10">
                  <c:v>94</c:v>
                </c:pt>
                <c:pt idx="11">
                  <c:v>95</c:v>
                </c:pt>
                <c:pt idx="12">
                  <c:v>96</c:v>
                </c:pt>
                <c:pt idx="13">
                  <c:v>97</c:v>
                </c:pt>
                <c:pt idx="14">
                  <c:v>98</c:v>
                </c:pt>
                <c:pt idx="15">
                  <c:v>99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6</c:v>
                </c:pt>
                <c:pt idx="23">
                  <c:v>7</c:v>
                </c:pt>
                <c:pt idx="24">
                  <c:v>8</c:v>
                </c:pt>
                <c:pt idx="25">
                  <c:v>9</c:v>
                </c:pt>
                <c:pt idx="26">
                  <c:v>10</c:v>
                </c:pt>
                <c:pt idx="27">
                  <c:v>11</c:v>
                </c:pt>
                <c:pt idx="28">
                  <c:v>12</c:v>
                </c:pt>
                <c:pt idx="29">
                  <c:v>13</c:v>
                </c:pt>
                <c:pt idx="30">
                  <c:v>14</c:v>
                </c:pt>
                <c:pt idx="31">
                  <c:v>15</c:v>
                </c:pt>
                <c:pt idx="32">
                  <c:v>16</c:v>
                </c:pt>
                <c:pt idx="33">
                  <c:v>17</c:v>
                </c:pt>
                <c:pt idx="34">
                  <c:v>18</c:v>
                </c:pt>
                <c:pt idx="35">
                  <c:v>19</c:v>
                </c:pt>
                <c:pt idx="36">
                  <c:v>20</c:v>
                </c:pt>
                <c:pt idx="37">
                  <c:v>21</c:v>
                </c:pt>
              </c:strCache>
            </c:strRef>
          </c:cat>
          <c:val>
            <c:numRef>
              <c:f>Hoja1!$C$7:$C$44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1</c:v>
                </c:pt>
                <c:pt idx="26">
                  <c:v>3</c:v>
                </c:pt>
                <c:pt idx="27">
                  <c:v>5</c:v>
                </c:pt>
                <c:pt idx="28">
                  <c:v>5</c:v>
                </c:pt>
                <c:pt idx="29">
                  <c:v>8</c:v>
                </c:pt>
                <c:pt idx="30">
                  <c:v>3</c:v>
                </c:pt>
                <c:pt idx="31">
                  <c:v>4</c:v>
                </c:pt>
                <c:pt idx="32">
                  <c:v>3</c:v>
                </c:pt>
                <c:pt idx="33">
                  <c:v>3</c:v>
                </c:pt>
                <c:pt idx="34">
                  <c:v>2</c:v>
                </c:pt>
                <c:pt idx="35">
                  <c:v>1</c:v>
                </c:pt>
                <c:pt idx="36">
                  <c:v>7</c:v>
                </c:pt>
                <c:pt idx="3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73-474F-9406-09B801EF9DC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Cruzado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c:spPr>
          <c:cat>
            <c:strRef>
              <c:f>Hoja1!$A$7:$A$44</c:f>
              <c:strCache>
                <c:ptCount val="38"/>
                <c:pt idx="0">
                  <c:v>84</c:v>
                </c:pt>
                <c:pt idx="1">
                  <c:v>85</c:v>
                </c:pt>
                <c:pt idx="2">
                  <c:v>86</c:v>
                </c:pt>
                <c:pt idx="3">
                  <c:v>87</c:v>
                </c:pt>
                <c:pt idx="4">
                  <c:v>88</c:v>
                </c:pt>
                <c:pt idx="5">
                  <c:v>89</c:v>
                </c:pt>
                <c:pt idx="6">
                  <c:v>90</c:v>
                </c:pt>
                <c:pt idx="7">
                  <c:v>91</c:v>
                </c:pt>
                <c:pt idx="8">
                  <c:v>92</c:v>
                </c:pt>
                <c:pt idx="9">
                  <c:v>93</c:v>
                </c:pt>
                <c:pt idx="10">
                  <c:v>94</c:v>
                </c:pt>
                <c:pt idx="11">
                  <c:v>95</c:v>
                </c:pt>
                <c:pt idx="12">
                  <c:v>96</c:v>
                </c:pt>
                <c:pt idx="13">
                  <c:v>97</c:v>
                </c:pt>
                <c:pt idx="14">
                  <c:v>98</c:v>
                </c:pt>
                <c:pt idx="15">
                  <c:v>99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6</c:v>
                </c:pt>
                <c:pt idx="23">
                  <c:v>7</c:v>
                </c:pt>
                <c:pt idx="24">
                  <c:v>8</c:v>
                </c:pt>
                <c:pt idx="25">
                  <c:v>9</c:v>
                </c:pt>
                <c:pt idx="26">
                  <c:v>10</c:v>
                </c:pt>
                <c:pt idx="27">
                  <c:v>11</c:v>
                </c:pt>
                <c:pt idx="28">
                  <c:v>12</c:v>
                </c:pt>
                <c:pt idx="29">
                  <c:v>13</c:v>
                </c:pt>
                <c:pt idx="30">
                  <c:v>14</c:v>
                </c:pt>
                <c:pt idx="31">
                  <c:v>15</c:v>
                </c:pt>
                <c:pt idx="32">
                  <c:v>16</c:v>
                </c:pt>
                <c:pt idx="33">
                  <c:v>17</c:v>
                </c:pt>
                <c:pt idx="34">
                  <c:v>18</c:v>
                </c:pt>
                <c:pt idx="35">
                  <c:v>19</c:v>
                </c:pt>
                <c:pt idx="36">
                  <c:v>20</c:v>
                </c:pt>
                <c:pt idx="37">
                  <c:v>21</c:v>
                </c:pt>
              </c:strCache>
            </c:strRef>
          </c:cat>
          <c:val>
            <c:numRef>
              <c:f>Hoja1!$D$7:$D$44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2</c:v>
                </c:pt>
                <c:pt idx="28">
                  <c:v>7</c:v>
                </c:pt>
                <c:pt idx="29">
                  <c:v>9</c:v>
                </c:pt>
                <c:pt idx="30">
                  <c:v>11</c:v>
                </c:pt>
                <c:pt idx="31">
                  <c:v>7</c:v>
                </c:pt>
                <c:pt idx="32">
                  <c:v>2</c:v>
                </c:pt>
                <c:pt idx="33">
                  <c:v>2</c:v>
                </c:pt>
                <c:pt idx="34">
                  <c:v>3</c:v>
                </c:pt>
                <c:pt idx="35">
                  <c:v>3</c:v>
                </c:pt>
                <c:pt idx="36">
                  <c:v>2</c:v>
                </c:pt>
                <c:pt idx="37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73-474F-9406-09B801EF9DC9}"/>
            </c:ext>
          </c:extLst>
        </c:ser>
        <c:dLbls/>
        <c:gapWidth val="51"/>
        <c:overlap val="100"/>
        <c:axId val="86966272"/>
        <c:axId val="86967808"/>
      </c:barChart>
      <c:catAx>
        <c:axId val="86966272"/>
        <c:scaling>
          <c:orientation val="minMax"/>
        </c:scaling>
        <c:axPos val="b"/>
        <c:numFmt formatCode="@" sourceLinked="0"/>
        <c:tickLblPos val="nextTo"/>
        <c:txPr>
          <a:bodyPr rot="0" vert="horz"/>
          <a:lstStyle/>
          <a:p>
            <a:pPr>
              <a:defRPr sz="1200" b="1"/>
            </a:pPr>
            <a:endParaRPr lang="es-ES"/>
          </a:p>
        </c:txPr>
        <c:crossAx val="86967808"/>
        <c:crosses val="autoZero"/>
        <c:auto val="1"/>
        <c:lblAlgn val="ctr"/>
        <c:lblOffset val="100"/>
        <c:tickLblSkip val="1"/>
      </c:catAx>
      <c:valAx>
        <c:axId val="86967808"/>
        <c:scaling>
          <c:orientation val="minMax"/>
          <c:max val="7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869662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421864890829131"/>
          <c:y val="5.4059830543826924E-2"/>
          <c:w val="0.39156258548303563"/>
          <c:h val="7.897059149699133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dPt>
            <c:idx val="0"/>
            <c:spPr>
              <a:solidFill>
                <a:schemeClr val="accent3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BB-46ED-81C7-5507D1A799C0}"/>
              </c:ext>
            </c:extLst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BB-46ED-81C7-5507D1A799C0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BB-46ED-81C7-5507D1A799C0}"/>
              </c:ext>
            </c:extLst>
          </c:dPt>
          <c:dPt>
            <c:idx val="3"/>
            <c:spPr>
              <a:solidFill>
                <a:schemeClr val="accent2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BB-46ED-81C7-5507D1A799C0}"/>
              </c:ext>
            </c:extLst>
          </c:dPt>
          <c:dPt>
            <c:idx val="4"/>
            <c:spPr>
              <a:solidFill>
                <a:schemeClr val="accent1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BB-46ED-81C7-5507D1A799C0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BB-46ED-81C7-5507D1A799C0}"/>
              </c:ext>
            </c:extLst>
          </c:dPt>
          <c:dLbls>
            <c:dLbl>
              <c:idx val="4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/>
                  </a:pPr>
                  <a:endParaRPr lang="es-E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V. Rocío (adulto)</c:v>
                </c:pt>
                <c:pt idx="1">
                  <c:v>H Regional de Málaga</c:v>
                </c:pt>
                <c:pt idx="2">
                  <c:v>Puerta del Mar</c:v>
                </c:pt>
                <c:pt idx="3">
                  <c:v>Virgen de las Nieves</c:v>
                </c:pt>
                <c:pt idx="4">
                  <c:v>Reina Sofía</c:v>
                </c:pt>
                <c:pt idx="5">
                  <c:v>V. Rocío (infantil)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193</c:v>
                </c:pt>
                <c:pt idx="1">
                  <c:v>183</c:v>
                </c:pt>
                <c:pt idx="2">
                  <c:v>132</c:v>
                </c:pt>
                <c:pt idx="3">
                  <c:v>123</c:v>
                </c:pt>
                <c:pt idx="4">
                  <c:v>61</c:v>
                </c:pt>
                <c:pt idx="5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4BB-46ED-81C7-5507D1A799C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cat>
            <c:strRef>
              <c:f>Hoja1!$A$2:$A$7</c:f>
              <c:strCache>
                <c:ptCount val="6"/>
                <c:pt idx="0">
                  <c:v>V. Rocío (adulto)</c:v>
                </c:pt>
                <c:pt idx="1">
                  <c:v>H Regional de Málaga</c:v>
                </c:pt>
                <c:pt idx="2">
                  <c:v>Puerta del Mar</c:v>
                </c:pt>
                <c:pt idx="3">
                  <c:v>Virgen de las Nieves</c:v>
                </c:pt>
                <c:pt idx="4">
                  <c:v>Reina Sofía</c:v>
                </c:pt>
                <c:pt idx="5">
                  <c:v>V. Rocío (infantil)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67B-4CF4-8E95-E58704F0FE09}"/>
            </c:ext>
          </c:extLst>
        </c:ser>
        <c:dLbls/>
        <c:gapWidth val="100"/>
        <c:overlap val="57"/>
        <c:axId val="87372928"/>
        <c:axId val="87374464"/>
      </c:barChart>
      <c:catAx>
        <c:axId val="873729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87374464"/>
        <c:crosses val="autoZero"/>
        <c:auto val="1"/>
        <c:lblAlgn val="ctr"/>
        <c:lblOffset val="100"/>
      </c:catAx>
      <c:valAx>
        <c:axId val="873744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87372928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title>
      <c:tx>
        <c:rich>
          <a:bodyPr/>
          <a:lstStyle/>
          <a:p>
            <a:pPr>
              <a:defRPr lang="es-ES_tradnl"/>
            </a:pPr>
            <a:r>
              <a:rPr lang="en-US" sz="2800" dirty="0" err="1"/>
              <a:t>Tx</a:t>
            </a:r>
            <a:r>
              <a:rPr lang="en-US" sz="2800" dirty="0"/>
              <a:t> </a:t>
            </a:r>
            <a:r>
              <a:rPr lang="en-US" sz="2800" dirty="0" err="1"/>
              <a:t>combinados</a:t>
            </a:r>
            <a:r>
              <a:rPr lang="en-US" sz="2800" dirty="0"/>
              <a:t> con </a:t>
            </a:r>
            <a:r>
              <a:rPr lang="en-US" sz="2800" dirty="0" err="1"/>
              <a:t>riñón</a:t>
            </a:r>
            <a:endParaRPr lang="en-US" sz="2800" dirty="0"/>
          </a:p>
          <a:p>
            <a:pPr>
              <a:defRPr lang="es-ES_tradnl"/>
            </a:pPr>
            <a:r>
              <a:rPr lang="en-US" sz="2800" dirty="0"/>
              <a:t> 1984-2021</a:t>
            </a:r>
          </a:p>
        </c:rich>
      </c:tx>
      <c:layout>
        <c:manualLayout>
          <c:xMode val="edge"/>
          <c:yMode val="edge"/>
          <c:x val="0.31304126901252038"/>
          <c:y val="1.2529728507421251E-2"/>
        </c:manualLayout>
      </c:layout>
      <c:spPr>
        <a:ln w="15875">
          <a:noFill/>
        </a:ln>
      </c:sp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Tx combinados con riñón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  <a:effectLst>
              <a:outerShdw blurRad="190500" dist="101600" dir="5400000" rotWithShape="0">
                <a:srgbClr val="000000">
                  <a:alpha val="35000"/>
                </a:srgbClr>
              </a:outerShdw>
            </a:effectLst>
          </c:spPr>
          <c:explosion val="7"/>
          <c:dPt>
            <c:idx val="0"/>
            <c:explosion val="8"/>
            <c:spPr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190500" dist="1016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0A-47DF-AC58-40EB726EC171}"/>
              </c:ext>
            </c:extLst>
          </c:dPt>
          <c:dPt>
            <c:idx val="1"/>
            <c:spPr>
              <a:solidFill>
                <a:srgbClr val="FFC000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190500" dist="1016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0A-47DF-AC58-40EB726EC171}"/>
              </c:ext>
            </c:extLst>
          </c:dPt>
          <c:dPt>
            <c:idx val="2"/>
            <c:spPr>
              <a:solidFill>
                <a:schemeClr val="accent2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190500" dist="1016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0A-47DF-AC58-40EB726EC171}"/>
              </c:ext>
            </c:extLst>
          </c:dPt>
          <c:dPt>
            <c:idx val="3"/>
            <c:spPr>
              <a:solidFill>
                <a:schemeClr val="accent3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190500" dist="1016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0A-47DF-AC58-40EB726EC171}"/>
              </c:ext>
            </c:extLst>
          </c:dPt>
          <c:dLbls>
            <c:dLbl>
              <c:idx val="0"/>
              <c:layout>
                <c:manualLayout>
                  <c:x val="0.20922410969951738"/>
                  <c:y val="-4.7074288661661219E-3"/>
                </c:manualLayout>
              </c:layout>
              <c:tx>
                <c:rich>
                  <a:bodyPr/>
                  <a:lstStyle/>
                  <a:p>
                    <a:pPr>
                      <a:defRPr lang="es-ES_tradnl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000" dirty="0" err="1">
                        <a:solidFill>
                          <a:schemeClr val="bg1"/>
                        </a:solidFill>
                      </a:rPr>
                      <a:t>Páncreas</a:t>
                    </a:r>
                    <a:r>
                      <a:rPr lang="en-US" sz="2000" dirty="0">
                        <a:solidFill>
                          <a:schemeClr val="bg1"/>
                        </a:solidFill>
                      </a:rPr>
                      <a:t>
448</a:t>
                    </a:r>
                    <a:endParaRPr lang="en-US" sz="2000" dirty="0"/>
                  </a:p>
                </c:rich>
              </c:tx>
              <c:spPr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F0A-47DF-AC58-40EB726EC17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lang="es-ES_tradnl" b="1">
                        <a:solidFill>
                          <a:schemeClr val="tx1"/>
                        </a:solidFill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Pulmón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1</a:t>
                    </a:r>
                  </a:p>
                </c:rich>
              </c:tx>
              <c:spPr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F0A-47DF-AC58-40EB726EC17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lang="es-ES_tradnl" b="1">
                        <a:solidFill>
                          <a:schemeClr val="tx1"/>
                        </a:solidFill>
                      </a:defRPr>
                    </a:pPr>
                    <a:r>
                      <a:rPr lang="en-US" dirty="0" err="1">
                        <a:solidFill>
                          <a:schemeClr val="tx1"/>
                        </a:solidFill>
                      </a:rPr>
                      <a:t>Corazón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14</a:t>
                    </a:r>
                  </a:p>
                </c:rich>
              </c:tx>
              <c:spPr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F0A-47DF-AC58-40EB726EC171}"/>
                </c:ext>
              </c:extLst>
            </c:dLbl>
            <c:dLbl>
              <c:idx val="3"/>
              <c:layout>
                <c:manualLayout>
                  <c:x val="-0.15607835413430332"/>
                  <c:y val="5.3816663828568896E-3"/>
                </c:manualLayout>
              </c:layout>
              <c:tx>
                <c:rich>
                  <a:bodyPr/>
                  <a:lstStyle/>
                  <a:p>
                    <a:pPr>
                      <a:defRPr lang="es-ES_tradnl" b="1">
                        <a:solidFill>
                          <a:schemeClr val="bg1"/>
                        </a:solidFill>
                        <a:effectLst/>
                      </a:defRPr>
                    </a:pPr>
                    <a:r>
                      <a:rPr lang="en-US" sz="2000" b="1" dirty="0" err="1">
                        <a:solidFill>
                          <a:schemeClr val="bg1"/>
                        </a:solidFill>
                      </a:rPr>
                      <a:t>Hígado</a:t>
                    </a:r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
116</a:t>
                    </a:r>
                  </a:p>
                </c:rich>
              </c:tx>
              <c:spPr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F0A-47DF-AC58-40EB726EC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_tradnl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showCatNam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Páncreas</c:v>
                </c:pt>
                <c:pt idx="1">
                  <c:v>pulmón</c:v>
                </c:pt>
                <c:pt idx="2">
                  <c:v>corazón</c:v>
                </c:pt>
                <c:pt idx="3">
                  <c:v>Hígado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448</c:v>
                </c:pt>
                <c:pt idx="1">
                  <c:v>1</c:v>
                </c:pt>
                <c:pt idx="2">
                  <c:v>14</c:v>
                </c:pt>
                <c:pt idx="3">
                  <c:v>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F0A-47DF-AC58-40EB726EC171}"/>
            </c:ext>
          </c:extLst>
        </c:ser>
        <c:dLbls/>
        <c:firstSliceAng val="128"/>
      </c:pieChart>
    </c:plotArea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autoTitleDeleted val="1"/>
    <c:plotArea>
      <c:layout>
        <c:manualLayout>
          <c:layoutTarget val="inner"/>
          <c:xMode val="edge"/>
          <c:yMode val="edge"/>
          <c:x val="0.16816446238421026"/>
          <c:y val="0.11168481663632203"/>
          <c:w val="0.50818070585431541"/>
          <c:h val="0.81488537053779475"/>
        </c:manualLayout>
      </c:layout>
      <c:pieChart>
        <c:ser>
          <c:idx val="0"/>
          <c:order val="0"/>
          <c:tx>
            <c:strRef>
              <c:f>Hoja1!$B$1</c:f>
              <c:strCache>
                <c:ptCount val="1"/>
                <c:pt idx="0">
                  <c:v>Nº de injertos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  <a:effectLst>
              <a:outerShdw blurRad="177800" dist="88900" dir="5400000" rotWithShape="0">
                <a:srgbClr val="000000">
                  <a:alpha val="35000"/>
                </a:srgbClr>
              </a:outerShdw>
            </a:effectLst>
          </c:spPr>
          <c:explosion val="1"/>
          <c:dPt>
            <c:idx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0-DA24-4916-8042-75F6818E3056}"/>
              </c:ext>
            </c:extLst>
          </c:dPt>
          <c:dPt>
            <c:idx val="1"/>
            <c:explosion val="12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177800" dist="889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A24-4916-8042-75F6818E3056}"/>
              </c:ext>
            </c:extLst>
          </c:dPt>
          <c:dPt>
            <c:idx val="2"/>
            <c:explosion val="8"/>
            <c:spPr>
              <a:solidFill>
                <a:srgbClr val="FFC000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177800" dist="889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A24-4916-8042-75F6818E3056}"/>
              </c:ext>
            </c:extLst>
          </c:dPt>
          <c:dPt>
            <c:idx val="4"/>
            <c:spPr>
              <a:gradFill>
                <a:gsLst>
                  <a:gs pos="0">
                    <a:schemeClr val="accent3"/>
                  </a:gs>
                  <a:gs pos="50000">
                    <a:schemeClr val="accent3"/>
                  </a:gs>
                  <a:gs pos="100000">
                    <a:schemeClr val="accent3"/>
                  </a:gs>
                </a:gsLst>
                <a:lin ang="5400000" scaled="0"/>
              </a:gra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177800" dist="889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A24-4916-8042-75F6818E305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lang="es-ES_tradnl" b="1">
                        <a:solidFill>
                          <a:schemeClr val="bg1"/>
                        </a:solidFill>
                        <a:effectLst/>
                      </a:defRPr>
                    </a:pPr>
                    <a:r>
                      <a:rPr lang="en-US" dirty="0"/>
                      <a:t>Uno: 8.027</a:t>
                    </a:r>
                  </a:p>
                </c:rich>
              </c:tx>
              <c:spPr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A24-4916-8042-75F6818E3056}"/>
                </c:ext>
              </c:extLst>
            </c:dLbl>
            <c:dLbl>
              <c:idx val="1"/>
              <c:layout>
                <c:manualLayout>
                  <c:x val="-0.11399552197611662"/>
                  <c:y val="-0.14243749351838086"/>
                </c:manualLayout>
              </c:layout>
              <c:tx>
                <c:rich>
                  <a:bodyPr/>
                  <a:lstStyle/>
                  <a:p>
                    <a:pPr>
                      <a:defRPr lang="es-ES_tradnl" b="1">
                        <a:solidFill>
                          <a:schemeClr val="bg1"/>
                        </a:solidFill>
                        <a:effectLst/>
                      </a:defRPr>
                    </a:pPr>
                    <a:r>
                      <a:rPr lang="en-US" b="1" dirty="0"/>
                      <a:t>Dos: 999</a:t>
                    </a:r>
                  </a:p>
                </c:rich>
              </c:tx>
              <c:spPr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A24-4916-8042-75F6818E3056}"/>
                </c:ext>
              </c:extLst>
            </c:dLbl>
            <c:dLbl>
              <c:idx val="2"/>
              <c:layout>
                <c:manualLayout>
                  <c:x val="3.0114958845895077E-2"/>
                  <c:y val="-3.3844275024646483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Tres:  116   (1.3%)</a:t>
                    </a:r>
                  </a:p>
                </c:rich>
              </c:tx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A24-4916-8042-75F6818E3056}"/>
                </c:ext>
              </c:extLst>
            </c:dLbl>
            <c:dLbl>
              <c:idx val="3"/>
              <c:layout>
                <c:manualLayout>
                  <c:x val="-0.14419762879685738"/>
                  <c:y val="-7.88466180898404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Cuatro: 15 </a:t>
                    </a:r>
                  </a:p>
                </c:rich>
              </c:tx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A24-4916-8042-75F6818E3056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24-4916-8042-75F6818E3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_tradnl" b="1">
                    <a:effectLst/>
                  </a:defRPr>
                </a:pPr>
                <a:endParaRPr lang="es-ES"/>
              </a:p>
            </c:txPr>
            <c:showVal val="1"/>
            <c:showCatNam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Uno</c:v>
                </c:pt>
                <c:pt idx="1">
                  <c:v>Dos</c:v>
                </c:pt>
                <c:pt idx="2">
                  <c:v>Tres</c:v>
                </c:pt>
                <c:pt idx="3">
                  <c:v>Cuatro</c:v>
                </c:pt>
                <c:pt idx="4">
                  <c:v>Cinco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8027</c:v>
                </c:pt>
                <c:pt idx="1">
                  <c:v>999</c:v>
                </c:pt>
                <c:pt idx="2">
                  <c:v>116</c:v>
                </c:pt>
                <c:pt idx="3">
                  <c:v>15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A24-4916-8042-75F6818E3056}"/>
            </c:ext>
          </c:extLst>
        </c:ser>
        <c:dLbls/>
        <c:firstSliceAng val="167"/>
      </c:pieChart>
    </c:plotArea>
    <c:legend>
      <c:legendPos val="r"/>
      <c:layout/>
      <c:txPr>
        <a:bodyPr/>
        <a:lstStyle/>
        <a:p>
          <a:pPr>
            <a:defRPr lang="es-ES_tradnl"/>
          </a:pPr>
          <a:endParaRPr lang="es-E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autoTitleDeleted val="1"/>
    <c:plotArea>
      <c:layout/>
      <c:lineChart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Edad receptor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D9-4DFB-A39A-21A199F88C23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D9-4DFB-A39A-21A199F88C23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D9-4DFB-A39A-21A199F88C23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D9-4DFB-A39A-21A199F88C23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D9-4DFB-A39A-21A199F88C23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D9-4DFB-A39A-21A199F88C23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D9-4DFB-A39A-21A199F88C23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D9-4DFB-A39A-21A199F88C23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D9-4DFB-A39A-21A199F88C23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D9-4DFB-A39A-21A199F88C23}"/>
                </c:ext>
              </c:extLst>
            </c:dLbl>
            <c:dLbl>
              <c:idx val="2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2D9-4DFB-A39A-21A199F88C23}"/>
                </c:ext>
              </c:extLst>
            </c:dLbl>
            <c:dLbl>
              <c:idx val="2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D9-4DFB-A39A-21A199F88C23}"/>
                </c:ext>
              </c:extLst>
            </c:dLbl>
            <c:dLbl>
              <c:idx val="2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2D9-4DFB-A39A-21A199F88C23}"/>
                </c:ext>
              </c:extLst>
            </c:dLbl>
            <c:dLbl>
              <c:idx val="3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D9-4DFB-A39A-21A199F88C23}"/>
                </c:ext>
              </c:extLst>
            </c:dLbl>
            <c:dLbl>
              <c:idx val="3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2D9-4DFB-A39A-21A199F88C23}"/>
                </c:ext>
              </c:extLst>
            </c:dLbl>
            <c:dLbl>
              <c:idx val="3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2D9-4DFB-A39A-21A199F88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_tradnl" sz="1300" b="1"/>
                </a:pPr>
                <a:endParaRPr lang="es-ES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Hoja1!$A$8:$A$45</c:f>
              <c:numCache>
                <c:formatCode>General</c:formatCode>
                <c:ptCount val="38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</c:numCache>
            </c:numRef>
          </c:cat>
          <c:val>
            <c:numRef>
              <c:f>Hoja1!$B$8:$B$45</c:f>
              <c:numCache>
                <c:formatCode>0</c:formatCode>
                <c:ptCount val="38"/>
                <c:pt idx="0">
                  <c:v>38.287500000000001</c:v>
                </c:pt>
                <c:pt idx="1">
                  <c:v>38.054421768707357</c:v>
                </c:pt>
                <c:pt idx="2">
                  <c:v>38.482558139534959</c:v>
                </c:pt>
                <c:pt idx="3">
                  <c:v>39.233082706766915</c:v>
                </c:pt>
                <c:pt idx="4">
                  <c:v>38.786764705882284</c:v>
                </c:pt>
                <c:pt idx="5">
                  <c:v>36.684210526315788</c:v>
                </c:pt>
                <c:pt idx="6">
                  <c:v>41.644444444444339</c:v>
                </c:pt>
                <c:pt idx="7">
                  <c:v>39.11971830985923</c:v>
                </c:pt>
                <c:pt idx="8">
                  <c:v>40.80729166666648</c:v>
                </c:pt>
                <c:pt idx="9">
                  <c:v>39.754385964912274</c:v>
                </c:pt>
                <c:pt idx="10">
                  <c:v>42.277486910994767</c:v>
                </c:pt>
                <c:pt idx="11">
                  <c:v>43.396624472573841</c:v>
                </c:pt>
                <c:pt idx="12">
                  <c:v>44.742738589211605</c:v>
                </c:pt>
                <c:pt idx="13">
                  <c:v>43.439688715953295</c:v>
                </c:pt>
                <c:pt idx="14">
                  <c:v>43.646464646464644</c:v>
                </c:pt>
                <c:pt idx="15">
                  <c:v>44.509259259259245</c:v>
                </c:pt>
                <c:pt idx="16">
                  <c:v>45.048951048951139</c:v>
                </c:pt>
                <c:pt idx="17">
                  <c:v>47.078616352201259</c:v>
                </c:pt>
                <c:pt idx="18">
                  <c:v>47.775700934579596</c:v>
                </c:pt>
                <c:pt idx="19">
                  <c:v>46.673913043478329</c:v>
                </c:pt>
                <c:pt idx="20">
                  <c:v>47.009063444108762</c:v>
                </c:pt>
                <c:pt idx="21">
                  <c:v>47.003174603174607</c:v>
                </c:pt>
                <c:pt idx="22">
                  <c:v>48.668523676880262</c:v>
                </c:pt>
                <c:pt idx="23">
                  <c:v>48.9789156626506</c:v>
                </c:pt>
                <c:pt idx="24">
                  <c:v>49.471098265895954</c:v>
                </c:pt>
                <c:pt idx="25">
                  <c:v>48.755376344086109</c:v>
                </c:pt>
                <c:pt idx="26">
                  <c:v>50.531055900621119</c:v>
                </c:pt>
                <c:pt idx="27">
                  <c:v>50.718826405867944</c:v>
                </c:pt>
                <c:pt idx="28">
                  <c:v>51.765625000000064</c:v>
                </c:pt>
                <c:pt idx="29">
                  <c:v>52.020151133501329</c:v>
                </c:pt>
                <c:pt idx="30">
                  <c:v>51.785234899328863</c:v>
                </c:pt>
                <c:pt idx="31">
                  <c:v>52</c:v>
                </c:pt>
                <c:pt idx="32">
                  <c:v>53.1</c:v>
                </c:pt>
                <c:pt idx="33">
                  <c:v>54.8</c:v>
                </c:pt>
                <c:pt idx="34">
                  <c:v>54.58</c:v>
                </c:pt>
                <c:pt idx="35">
                  <c:v>55</c:v>
                </c:pt>
                <c:pt idx="36">
                  <c:v>55</c:v>
                </c:pt>
                <c:pt idx="37">
                  <c:v>54.92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2D9-4DFB-A39A-21A199F88C23}"/>
            </c:ext>
          </c:extLst>
        </c:ser>
        <c:dLbls>
          <c:showVal val="1"/>
        </c:dLbls>
        <c:marker val="1"/>
        <c:axId val="39618816"/>
        <c:axId val="89477120"/>
      </c:lineChart>
      <c:catAx>
        <c:axId val="39618816"/>
        <c:scaling>
          <c:orientation val="minMax"/>
        </c:scaling>
        <c:axPos val="b"/>
        <c:numFmt formatCode="0" sourceLinked="0"/>
        <c:tickLblPos val="nextTo"/>
        <c:txPr>
          <a:bodyPr/>
          <a:lstStyle/>
          <a:p>
            <a:pPr>
              <a:defRPr lang="es-ES_tradnl" sz="1200" b="1"/>
            </a:pPr>
            <a:endParaRPr lang="es-ES"/>
          </a:p>
        </c:txPr>
        <c:crossAx val="89477120"/>
        <c:crosses val="autoZero"/>
        <c:auto val="1"/>
        <c:lblAlgn val="ctr"/>
        <c:lblOffset val="100"/>
        <c:tickLblSkip val="1"/>
        <c:tickMarkSkip val="2"/>
      </c:catAx>
      <c:valAx>
        <c:axId val="89477120"/>
        <c:scaling>
          <c:orientation val="minMax"/>
          <c:max val="70"/>
          <c:min val="20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" sourceLinked="1"/>
        <c:tickLblPos val="nextTo"/>
        <c:txPr>
          <a:bodyPr/>
          <a:lstStyle/>
          <a:p>
            <a:pPr>
              <a:defRPr lang="es-ES_tradnl" sz="1600" b="1"/>
            </a:pPr>
            <a:endParaRPr lang="es-ES"/>
          </a:p>
        </c:txPr>
        <c:crossAx val="39618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7"/>
  <c:chart>
    <c:autoTitleDeleted val="1"/>
    <c:plotArea>
      <c:layout/>
      <c:lineChart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Edad donante</c:v>
                </c:pt>
              </c:strCache>
            </c:strRef>
          </c:tx>
          <c:spPr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51000"/>
                </a:prst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_tradnl" sz="1300" b="1"/>
                </a:pPr>
                <a:endParaRPr lang="es-ES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Hoja1!$B$2:$B$17</c:f>
              <c:numCache>
                <c:formatCode>0</c:formatCode>
                <c:ptCount val="16"/>
                <c:pt idx="0">
                  <c:v>44.360795454545446</c:v>
                </c:pt>
                <c:pt idx="1">
                  <c:v>49.106796116504938</c:v>
                </c:pt>
                <c:pt idx="2">
                  <c:v>48.699690402476783</c:v>
                </c:pt>
                <c:pt idx="3">
                  <c:v>47.518072289156628</c:v>
                </c:pt>
                <c:pt idx="4">
                  <c:v>50.43642611683849</c:v>
                </c:pt>
                <c:pt idx="5">
                  <c:v>53.539944903581265</c:v>
                </c:pt>
                <c:pt idx="6">
                  <c:v>53.151436031331521</c:v>
                </c:pt>
                <c:pt idx="7">
                  <c:v>55.414492753623072</c:v>
                </c:pt>
                <c:pt idx="8">
                  <c:v>53.948186528497395</c:v>
                </c:pt>
                <c:pt idx="9">
                  <c:v>54</c:v>
                </c:pt>
                <c:pt idx="10">
                  <c:v>55.2</c:v>
                </c:pt>
                <c:pt idx="11">
                  <c:v>56</c:v>
                </c:pt>
                <c:pt idx="12">
                  <c:v>56.18</c:v>
                </c:pt>
                <c:pt idx="13">
                  <c:v>57</c:v>
                </c:pt>
                <c:pt idx="14">
                  <c:v>56</c:v>
                </c:pt>
                <c:pt idx="15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F5-476C-A183-F8D4AF47BB56}"/>
            </c:ext>
          </c:extLst>
        </c:ser>
        <c:dLbls/>
        <c:marker val="1"/>
        <c:axId val="91050368"/>
        <c:axId val="91051904"/>
      </c:lineChart>
      <c:catAx>
        <c:axId val="9105036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s-ES_tradnl" sz="1700" b="1"/>
            </a:pPr>
            <a:endParaRPr lang="es-ES"/>
          </a:p>
        </c:txPr>
        <c:crossAx val="91051904"/>
        <c:crosses val="autoZero"/>
        <c:auto val="1"/>
        <c:lblAlgn val="ctr"/>
        <c:lblOffset val="100"/>
      </c:catAx>
      <c:valAx>
        <c:axId val="91051904"/>
        <c:scaling>
          <c:orientation val="minMax"/>
          <c:max val="70"/>
          <c:min val="20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" sourceLinked="1"/>
        <c:tickLblPos val="nextTo"/>
        <c:txPr>
          <a:bodyPr/>
          <a:lstStyle/>
          <a:p>
            <a:pPr>
              <a:defRPr lang="es-ES_tradnl" sz="1700" b="1"/>
            </a:pPr>
            <a:endParaRPr lang="es-ES"/>
          </a:p>
        </c:txPr>
        <c:crossAx val="91050368"/>
        <c:crosses val="autoZero"/>
        <c:crossBetween val="between"/>
      </c:valAx>
      <c:spPr>
        <a:ln>
          <a:noFill/>
        </a:ln>
        <a:scene3d>
          <a:camera prst="orthographicFront"/>
          <a:lightRig rig="threePt" dir="t"/>
        </a:scene3d>
        <a:sp3d prstMaterial="dkEdge"/>
      </c:spPr>
    </c:plotArea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2688487512810687"/>
          <c:y val="0.24251351471394633"/>
          <c:w val="0.82806111533980165"/>
          <c:h val="0.64102599875976263"/>
        </c:manualLayout>
      </c:layout>
      <c:lineChart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Edad máxima receptor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-2.2199274823928451E-2"/>
                  <c:y val="-5.333740687684452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D7-4C8D-9928-E8D425C802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1"/>
                    </a:solidFill>
                  </a:defRPr>
                </a:pPr>
                <a:endParaRPr lang="es-ES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Hoja1!$B$2:$B$17</c:f>
              <c:numCache>
                <c:formatCode>General</c:formatCode>
                <c:ptCount val="16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76</c:v>
                </c:pt>
                <c:pt idx="5">
                  <c:v>78</c:v>
                </c:pt>
                <c:pt idx="6">
                  <c:v>77</c:v>
                </c:pt>
                <c:pt idx="7">
                  <c:v>81</c:v>
                </c:pt>
                <c:pt idx="8">
                  <c:v>77</c:v>
                </c:pt>
                <c:pt idx="9">
                  <c:v>77</c:v>
                </c:pt>
                <c:pt idx="10">
                  <c:v>83</c:v>
                </c:pt>
                <c:pt idx="11">
                  <c:v>81</c:v>
                </c:pt>
                <c:pt idx="12">
                  <c:v>80</c:v>
                </c:pt>
                <c:pt idx="13">
                  <c:v>80</c:v>
                </c:pt>
                <c:pt idx="14">
                  <c:v>79</c:v>
                </c:pt>
                <c:pt idx="15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D7-4C8D-9928-E8D425C802B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Edad máxima donante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-1.6121444618883141E-2"/>
                  <c:y val="3.752219244089245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D7-4C8D-9928-E8D425C802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2"/>
                    </a:solidFill>
                  </a:defRPr>
                </a:pPr>
                <a:endParaRPr lang="es-ES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Hoja1!$C$2:$C$17</c:f>
              <c:numCache>
                <c:formatCode>General</c:formatCode>
                <c:ptCount val="16"/>
                <c:pt idx="0">
                  <c:v>76</c:v>
                </c:pt>
                <c:pt idx="1">
                  <c:v>75</c:v>
                </c:pt>
                <c:pt idx="2">
                  <c:v>79</c:v>
                </c:pt>
                <c:pt idx="3">
                  <c:v>78</c:v>
                </c:pt>
                <c:pt idx="4">
                  <c:v>79</c:v>
                </c:pt>
                <c:pt idx="5">
                  <c:v>82</c:v>
                </c:pt>
                <c:pt idx="6">
                  <c:v>79</c:v>
                </c:pt>
                <c:pt idx="7">
                  <c:v>82</c:v>
                </c:pt>
                <c:pt idx="8">
                  <c:v>82</c:v>
                </c:pt>
                <c:pt idx="9">
                  <c:v>81</c:v>
                </c:pt>
                <c:pt idx="10">
                  <c:v>84</c:v>
                </c:pt>
                <c:pt idx="11">
                  <c:v>85</c:v>
                </c:pt>
                <c:pt idx="12">
                  <c:v>83</c:v>
                </c:pt>
                <c:pt idx="13">
                  <c:v>83</c:v>
                </c:pt>
                <c:pt idx="14">
                  <c:v>83</c:v>
                </c:pt>
                <c:pt idx="15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D7-4C8D-9928-E8D425C802B3}"/>
            </c:ext>
          </c:extLst>
        </c:ser>
        <c:dLbls>
          <c:showVal val="1"/>
        </c:dLbls>
        <c:marker val="1"/>
        <c:axId val="89961216"/>
        <c:axId val="89962752"/>
      </c:lineChart>
      <c:catAx>
        <c:axId val="89961216"/>
        <c:scaling>
          <c:orientation val="minMax"/>
        </c:scaling>
        <c:axPos val="b"/>
        <c:numFmt formatCode="General" sourceLinked="0"/>
        <c:tickLblPos val="nextTo"/>
        <c:spPr>
          <a:ln/>
        </c:spPr>
        <c:txPr>
          <a:bodyPr/>
          <a:lstStyle/>
          <a:p>
            <a:pPr>
              <a:defRPr sz="1400" b="1" baseline="0"/>
            </a:pPr>
            <a:endParaRPr lang="es-ES"/>
          </a:p>
        </c:txPr>
        <c:crossAx val="89962752"/>
        <c:crosses val="autoZero"/>
        <c:auto val="1"/>
        <c:lblAlgn val="ctr"/>
        <c:lblOffset val="100"/>
      </c:catAx>
      <c:valAx>
        <c:axId val="89962752"/>
        <c:scaling>
          <c:orientation val="minMax"/>
          <c:min val="30"/>
        </c:scaling>
        <c:axPos val="l"/>
        <c:majorGridlines>
          <c:spPr>
            <a:ln>
              <a:prstDash val="sysDot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es-ES"/>
          </a:p>
        </c:txPr>
        <c:crossAx val="8996121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800" b="1"/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0.93376</cdr:x>
      <cdr:y>0.18473</cdr:y>
    </cdr:from>
    <cdr:to>
      <cdr:x>0.9921</cdr:x>
      <cdr:y>0.23091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8068626" y="864096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0.23612</cdr:x>
      <cdr:y>0</cdr:y>
    </cdr:from>
    <cdr:to>
      <cdr:x>0.92846</cdr:x>
      <cdr:y>0.18471</cdr:y>
    </cdr:to>
    <cdr:sp macro="" textlink="">
      <cdr:nvSpPr>
        <cdr:cNvPr id="2" name="2 Rectángulo redondeado"/>
        <cdr:cNvSpPr/>
      </cdr:nvSpPr>
      <cdr:spPr>
        <a:xfrm xmlns:a="http://schemas.openxmlformats.org/drawingml/2006/main">
          <a:off x="1620796" y="-593301"/>
          <a:ext cx="4752528" cy="93610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E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0.47428</cdr:x>
      <cdr:y>0.65281</cdr:y>
    </cdr:from>
    <cdr:to>
      <cdr:x>0.59711</cdr:x>
      <cdr:y>0.73228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534734" y="3034119"/>
          <a:ext cx="91541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b="1" dirty="0">
              <a:solidFill>
                <a:schemeClr val="tx1"/>
              </a:solidFill>
            </a:rPr>
            <a:t>10.9%</a:t>
          </a:r>
        </a:p>
      </cdr:txBody>
    </cdr:sp>
  </cdr:relSizeAnchor>
  <cdr:relSizeAnchor xmlns:cdr="http://schemas.openxmlformats.org/drawingml/2006/chartDrawing">
    <cdr:from>
      <cdr:x>0</cdr:x>
      <cdr:y>0.19033</cdr:y>
    </cdr:from>
    <cdr:to>
      <cdr:x>0.4058</cdr:x>
      <cdr:y>0.28329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-1313562" y="884607"/>
          <a:ext cx="3024363" cy="432056"/>
        </a:xfrm>
        <a:prstGeom xmlns:a="http://schemas.openxmlformats.org/drawingml/2006/main" prst="rect">
          <a:avLst/>
        </a:prstGeom>
        <a:ln xmlns:a="http://schemas.openxmlformats.org/drawingml/2006/main" w="19050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2400" b="1" dirty="0"/>
        </a:p>
      </cdr:txBody>
    </cdr:sp>
  </cdr:relSizeAnchor>
  <cdr:relSizeAnchor xmlns:cdr="http://schemas.openxmlformats.org/drawingml/2006/chartDrawing">
    <cdr:from>
      <cdr:x>0.3889</cdr:x>
      <cdr:y>0.96698</cdr:y>
    </cdr:from>
    <cdr:to>
      <cdr:x>0.46892</cdr:x>
      <cdr:y>0.99797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898398" y="4494299"/>
          <a:ext cx="596421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0.58454</cdr:x>
      <cdr:y>0.00645</cdr:y>
    </cdr:from>
    <cdr:to>
      <cdr:x>1</cdr:x>
      <cdr:y>0.14588</cdr:y>
    </cdr:to>
    <cdr:sp macro="" textlink="">
      <cdr:nvSpPr>
        <cdr:cNvPr id="5" name="4 Rectángulo redondeado"/>
        <cdr:cNvSpPr/>
      </cdr:nvSpPr>
      <cdr:spPr>
        <a:xfrm xmlns:a="http://schemas.openxmlformats.org/drawingml/2006/main">
          <a:off x="4356497" y="29965"/>
          <a:ext cx="3096344" cy="64807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E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Retrasplante 12.4 %</a:t>
          </a:r>
        </a:p>
      </cdr:txBody>
    </cdr:sp>
  </cdr:relSizeAnchor>
  <cdr:relSizeAnchor xmlns:cdr="http://schemas.openxmlformats.org/drawingml/2006/chartDrawing">
    <cdr:from>
      <cdr:x>0.1664</cdr:x>
      <cdr:y>0.87233</cdr:y>
    </cdr:from>
    <cdr:to>
      <cdr:x>0.29201</cdr:x>
      <cdr:y>0.93901</cdr:y>
    </cdr:to>
    <cdr:sp macro="" textlink="">
      <cdr:nvSpPr>
        <cdr:cNvPr id="6" name="CuadroTexto 5">
          <a:extLst xmlns:a="http://schemas.openxmlformats.org/drawingml/2006/main">
            <a:ext uri="{FF2B5EF4-FFF2-40B4-BE49-F238E27FC236}">
              <a16:creationId xmlns:a16="http://schemas.microsoft.com/office/drawing/2014/main" xmlns="" id="{29D4C1CF-A6C7-4F09-ABE9-A6C2FDEFD2AD}"/>
            </a:ext>
          </a:extLst>
        </cdr:cNvPr>
        <cdr:cNvSpPr txBox="1"/>
      </cdr:nvSpPr>
      <cdr:spPr>
        <a:xfrm xmlns:a="http://schemas.openxmlformats.org/drawingml/2006/main">
          <a:off x="1240181" y="4054358"/>
          <a:ext cx="936104" cy="309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b="1" dirty="0"/>
            <a:t>Cinco: 1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0.21732</cdr:x>
      <cdr:y>0</cdr:y>
    </cdr:from>
    <cdr:to>
      <cdr:x>0.29328</cdr:x>
      <cdr:y>0.01027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xmlns="" id="{E898365C-2883-454F-825E-8A215CD103F2}"/>
            </a:ext>
          </a:extLst>
        </cdr:cNvPr>
        <cdr:cNvSpPr/>
      </cdr:nvSpPr>
      <cdr:spPr>
        <a:xfrm xmlns:a="http://schemas.openxmlformats.org/drawingml/2006/main">
          <a:off x="1439689" y="-1537809"/>
          <a:ext cx="503237" cy="46038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endParaRPr lang="es-E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0.44291</cdr:x>
      <cdr:y>0.25</cdr:y>
    </cdr:from>
    <cdr:to>
      <cdr:x>0.47666</cdr:x>
      <cdr:y>0.475</cdr:y>
    </cdr:to>
    <cdr:sp macro="" textlink="">
      <cdr:nvSpPr>
        <cdr:cNvPr id="2" name="Cerrar llave 1">
          <a:extLst xmlns:a="http://schemas.openxmlformats.org/drawingml/2006/main">
            <a:ext uri="{FF2B5EF4-FFF2-40B4-BE49-F238E27FC236}">
              <a16:creationId xmlns:a16="http://schemas.microsoft.com/office/drawing/2014/main" xmlns="" id="{656231AF-3712-41FC-80F4-F8390FECA1A3}"/>
            </a:ext>
          </a:extLst>
        </cdr:cNvPr>
        <cdr:cNvSpPr/>
      </cdr:nvSpPr>
      <cdr:spPr>
        <a:xfrm xmlns:a="http://schemas.openxmlformats.org/drawingml/2006/main">
          <a:off x="3779875" y="1440160"/>
          <a:ext cx="288028" cy="1296144"/>
        </a:xfrm>
        <a:prstGeom xmlns:a="http://schemas.openxmlformats.org/drawingml/2006/main" prst="rightBrace">
          <a:avLst>
            <a:gd name="adj1" fmla="val 8333"/>
            <a:gd name="adj2" fmla="val 47359"/>
          </a:avLst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0.15921</cdr:x>
      <cdr:y>0.82251</cdr:y>
    </cdr:from>
    <cdr:to>
      <cdr:x>0.36338</cdr:x>
      <cdr:y>0.8802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123045" y="4106996"/>
          <a:ext cx="14401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>
              <a:solidFill>
                <a:schemeClr val="bg1"/>
              </a:solidFill>
            </a:rPr>
            <a:t>85      106     68</a:t>
          </a:r>
        </a:p>
      </cdr:txBody>
    </cdr:sp>
  </cdr:relSizeAnchor>
  <cdr:relSizeAnchor xmlns:cdr="http://schemas.openxmlformats.org/drawingml/2006/chartDrawing">
    <cdr:from>
      <cdr:x>0.55734</cdr:x>
      <cdr:y>0.82251</cdr:y>
    </cdr:from>
    <cdr:to>
      <cdr:x>0.7513</cdr:x>
      <cdr:y>0.89462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931357" y="4106996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>
              <a:solidFill>
                <a:schemeClr val="bg1"/>
              </a:solidFill>
            </a:rPr>
            <a:t>70     173     85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F001C-3C49-458F-B230-6C906B82520B}" type="datetimeFigureOut">
              <a:rPr lang="es-ES_tradnl" smtClean="0"/>
              <a:pPr/>
              <a:t>21/04/2022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6AAA9-364D-4BB2-A924-15178C4C707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35411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E4148-8B16-4DAB-B9ED-50A73B44BE89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mantiene la edad media del receptor en</a:t>
            </a:r>
            <a:r>
              <a:rPr lang="es-ES" baseline="0" dirty="0"/>
              <a:t> los 3 últimos años en 55 años (en 2021 54,92)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179925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Máxima edad donante del año 2019: 83 años; 2020: 83 años, 2021: 79</a:t>
            </a:r>
          </a:p>
          <a:p>
            <a:r>
              <a:rPr lang="es-ES" dirty="0"/>
              <a:t>(datos recogidos desde 2006 porque es</a:t>
            </a:r>
            <a:r>
              <a:rPr lang="es-ES" baseline="0" dirty="0"/>
              <a:t> cuando empieza el modulo de donantes</a:t>
            </a:r>
            <a:r>
              <a:rPr lang="es-ES" dirty="0"/>
              <a:t>)</a:t>
            </a:r>
          </a:p>
          <a:p>
            <a:r>
              <a:rPr lang="es-ES" dirty="0"/>
              <a:t>Están incluidos donantes vivos y cadáver. Si se hace solo con donantes cadáver, año 2021 los datos son iguales, media 55.18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>
                <a:solidFill>
                  <a:prstClr val="black"/>
                </a:solidFill>
              </a:rPr>
              <a:pPr/>
              <a:t>13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827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Aumento</a:t>
            </a:r>
            <a:r>
              <a:rPr lang="es-ES" baseline="0" dirty="0"/>
              <a:t> de la edad media de donante y receptor. En el último año la edad media del donante ha bajado un poco probablemente por la selección más rigurosa durante la pandemia</a:t>
            </a:r>
          </a:p>
          <a:p>
            <a:r>
              <a:rPr lang="es-ES" baseline="0" dirty="0"/>
              <a:t>En 2019, edad máxima donante 83 años, edad máxima de receptor 80 años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/>
              <a:t>En 2020, edad máxima donante 83 años, edad máxima de receptor 79 años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/>
              <a:t>En 2021, edad máxima donante 79 años, edad máxima de receptor 81 años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522311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453655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Receptores mayores de 65 años. Evolución en los últimos 25 años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678740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Análisis solo adultos</a:t>
            </a:r>
          </a:p>
          <a:p>
            <a:r>
              <a:rPr lang="es-ES" dirty="0"/>
              <a:t>2019: Tx</a:t>
            </a:r>
            <a:r>
              <a:rPr lang="es-ES" baseline="0" dirty="0"/>
              <a:t> de donantes en asistolia 34.7 % del total y 36.8 % de los de cadáver.</a:t>
            </a:r>
          </a:p>
          <a:p>
            <a:r>
              <a:rPr lang="es-ES" baseline="0" dirty="0"/>
              <a:t>2020: Tx de donante en asistolia 29.7% del total y 31.5 % de los de cadáver</a:t>
            </a:r>
          </a:p>
          <a:p>
            <a:r>
              <a:rPr lang="es-ES" baseline="0" dirty="0"/>
              <a:t>2021: </a:t>
            </a:r>
            <a:r>
              <a:rPr lang="es-ES" dirty="0"/>
              <a:t>Tx</a:t>
            </a:r>
            <a:r>
              <a:rPr lang="es-ES" baseline="0" dirty="0"/>
              <a:t> de donantes en asistolia 34.3 % del total y 37.4 % de los de cadáver.</a:t>
            </a:r>
          </a:p>
          <a:p>
            <a:r>
              <a:rPr lang="es-ES" baseline="0" dirty="0"/>
              <a:t>En Málaga 2021 29.1 % del total y 31.4 % de los tx de cadáver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>
                <a:solidFill>
                  <a:prstClr val="black"/>
                </a:solidFill>
              </a:rPr>
              <a:pPr/>
              <a:t>17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187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Porcentajes</a:t>
            </a:r>
            <a:r>
              <a:rPr lang="es-ES" baseline="0" dirty="0"/>
              <a:t> de toda la serie Diálisis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3586770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Tx en adultos ( incluidos D vivos)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Los porcentajes son solo del año 2021 (se mantiene estable el % de tx anticipados, algo más elevado en 2021 el % de pacientes que vienen de peritoneal)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20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3605469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2019 el 8.5% de los tx de donante cadáver y el 60.6 % de los de donante vivo ha sido anticipado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En 2020 el 8.3% de los tx de donante cadáver y el 59.09 % de los de donante vivo ha sido anticipado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En 2021 el 7.3 % de los tx de donante cadáver y el 46.5 % de los de donante vivo han sido anticipados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(ligera disminución de % de tx anticipado respecto a años anticipados, probablemente también efecto de la pandemia)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3694071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/>
              <a:t>Esta tabla son solo tx cadáver</a:t>
            </a:r>
          </a:p>
          <a:p>
            <a:r>
              <a:rPr lang="es-ES" baseline="0" dirty="0"/>
              <a:t>El grupo A siempre tenia mayor probabilidad de tx, en los últimos años esto se ha igualado y en 2020 supera el GSO en porcentaje al A</a:t>
            </a:r>
          </a:p>
          <a:p>
            <a:r>
              <a:rPr lang="es-ES" baseline="0" dirty="0"/>
              <a:t>2020 GS donantes AB 2.6%, B 13.4%, O 48.2 % A 35.8%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23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12749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362858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Incluye: tx solo cadáver, adulto, primer tx y descartados los de ERCA porque no tenemos cuando se incluyen en lista de espera</a:t>
            </a:r>
          </a:p>
          <a:p>
            <a:r>
              <a:rPr lang="es-ES" dirty="0"/>
              <a:t>Las medias y medianas escritas corresponden a 2006 y 2021</a:t>
            </a:r>
          </a:p>
          <a:p>
            <a:r>
              <a:rPr lang="es-ES" dirty="0"/>
              <a:t>Aumento del tiempo de espera en os 2 últimos años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24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86460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Datos</a:t>
            </a:r>
            <a:r>
              <a:rPr lang="es-ES" baseline="0" dirty="0"/>
              <a:t>: solo adultos, cadáver, primer injerto renal, </a:t>
            </a:r>
          </a:p>
          <a:p>
            <a:r>
              <a:rPr lang="es-ES" baseline="0" dirty="0"/>
              <a:t>Ha aumentado la mediana de tiempo de espera en todos los grupos excepto en el B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25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3250939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Adultos, solo tx de cadáver (1 trasplante)</a:t>
            </a:r>
          </a:p>
          <a:p>
            <a:r>
              <a:rPr lang="es-ES_tradnl" dirty="0"/>
              <a:t>Mediana Grupo O 2 años, Grupo A 1.2 años, Grupo B 1.5 años, Grupo AB 1.1 años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26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970749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3D11AD-19C1-47E5-A3FD-A6865D71190E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ES" altLang="es-E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6D092-7B84-4A27-8805-63379B6C0F79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Azul: causas predominantemente inmunológicas</a:t>
            </a:r>
          </a:p>
          <a:p>
            <a:r>
              <a:rPr lang="es-ES" dirty="0"/>
              <a:t>Verde: causas</a:t>
            </a:r>
            <a:r>
              <a:rPr lang="es-ES" baseline="0" dirty="0"/>
              <a:t> predominantemente quirúrgicas o técnicas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72601-2B06-421F-BE17-72E960E5186A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87952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196F70-9F55-42AC-8A95-5DDCDB96ED25}" type="slidenum">
              <a:rPr lang="es-ES" sz="1200">
                <a:latin typeface="Calibri" pitchFamily="34" charset="0"/>
              </a:rPr>
              <a:pPr algn="r"/>
              <a:t>31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>
                <a:solidFill>
                  <a:srgbClr val="FF0000"/>
                </a:solidFill>
              </a:rPr>
              <a:t>Descenso de la muerte CV e incremento de las muertes por infecciones</a:t>
            </a:r>
          </a:p>
          <a:p>
            <a:pPr eaLnBrk="1" hangingPunct="1">
              <a:spcBef>
                <a:spcPct val="0"/>
              </a:spcBef>
            </a:pPr>
            <a:r>
              <a:rPr lang="es-ES" dirty="0">
                <a:solidFill>
                  <a:srgbClr val="FF0000"/>
                </a:solidFill>
              </a:rPr>
              <a:t>Las neoplasias como causa de muerte más o menos estable</a:t>
            </a:r>
          </a:p>
          <a:p>
            <a:pPr eaLnBrk="1" hangingPunct="1">
              <a:spcBef>
                <a:spcPct val="0"/>
              </a:spcBef>
            </a:pPr>
            <a:r>
              <a:rPr lang="es-ES" dirty="0">
                <a:solidFill>
                  <a:srgbClr val="FF0000"/>
                </a:solidFill>
              </a:rPr>
              <a:t>Los periodos son de año del trasplante, no de año de muerte (Consultado con Dr. Hernández)</a:t>
            </a:r>
          </a:p>
        </p:txBody>
      </p:sp>
    </p:spTree>
    <p:extLst>
      <p:ext uri="{BB962C8B-B14F-4D97-AF65-F5344CB8AC3E}">
        <p14:creationId xmlns:p14="http://schemas.microsoft.com/office/powerpoint/2010/main" xmlns="" val="2626322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196F70-9F55-42AC-8A95-5DDCDB96ED25}" type="slidenum">
              <a:rPr lang="es-ES" sz="1200">
                <a:latin typeface="Calibri" pitchFamily="34" charset="0"/>
              </a:rPr>
              <a:pPr algn="r"/>
              <a:t>32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baseline="0" dirty="0">
                <a:solidFill>
                  <a:srgbClr val="FF0000"/>
                </a:solidFill>
              </a:rPr>
              <a:t>Año </a:t>
            </a:r>
            <a:r>
              <a:rPr lang="es-ES" baseline="0" dirty="0" err="1">
                <a:solidFill>
                  <a:srgbClr val="FF0000"/>
                </a:solidFill>
              </a:rPr>
              <a:t>exitus</a:t>
            </a:r>
            <a:r>
              <a:rPr lang="es-ES" baseline="0" dirty="0">
                <a:solidFill>
                  <a:srgbClr val="FF0000"/>
                </a:solidFill>
              </a:rPr>
              <a:t> </a:t>
            </a:r>
            <a:r>
              <a:rPr lang="es-ES" b="1" baseline="0" dirty="0">
                <a:solidFill>
                  <a:srgbClr val="FF0000"/>
                </a:solidFill>
              </a:rPr>
              <a:t>2018-2019    2020-2021</a:t>
            </a:r>
          </a:p>
          <a:p>
            <a:pPr eaLnBrk="1" hangingPunct="1">
              <a:spcBef>
                <a:spcPct val="0"/>
              </a:spcBef>
            </a:pPr>
            <a:r>
              <a:rPr lang="es-ES" baseline="0" dirty="0">
                <a:solidFill>
                  <a:srgbClr val="FF0000"/>
                </a:solidFill>
              </a:rPr>
              <a:t>                 (N=395)         (N=517)</a:t>
            </a:r>
          </a:p>
          <a:p>
            <a:pPr eaLnBrk="1" hangingPunct="1">
              <a:spcBef>
                <a:spcPct val="0"/>
              </a:spcBef>
            </a:pPr>
            <a:r>
              <a:rPr lang="es-ES" baseline="0" dirty="0">
                <a:solidFill>
                  <a:srgbClr val="FF0000"/>
                </a:solidFill>
              </a:rPr>
              <a:t>CV              21.7 (85)       14.1 (70)</a:t>
            </a:r>
          </a:p>
          <a:p>
            <a:pPr eaLnBrk="1" hangingPunct="1">
              <a:spcBef>
                <a:spcPct val="0"/>
              </a:spcBef>
            </a:pPr>
            <a:r>
              <a:rPr lang="es-ES" baseline="0" dirty="0" err="1">
                <a:solidFill>
                  <a:srgbClr val="FF0000"/>
                </a:solidFill>
              </a:rPr>
              <a:t>Infec</a:t>
            </a:r>
            <a:r>
              <a:rPr lang="es-ES" baseline="0" dirty="0">
                <a:solidFill>
                  <a:srgbClr val="FF0000"/>
                </a:solidFill>
              </a:rPr>
              <a:t>          27.1 (106)      34.9 (173)</a:t>
            </a:r>
          </a:p>
          <a:p>
            <a:pPr eaLnBrk="1" hangingPunct="1">
              <a:spcBef>
                <a:spcPct val="0"/>
              </a:spcBef>
            </a:pPr>
            <a:r>
              <a:rPr lang="es-ES" baseline="0" dirty="0">
                <a:solidFill>
                  <a:srgbClr val="FF0000"/>
                </a:solidFill>
              </a:rPr>
              <a:t>Neo            17.4 (68)        17.2 (85)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Tx cadáver y adultos</a:t>
            </a:r>
          </a:p>
          <a:p>
            <a:r>
              <a:rPr lang="es-ES" dirty="0"/>
              <a:t>Si se compara 2000-2010 con 2011-2021 la p&lt;0.001</a:t>
            </a:r>
          </a:p>
          <a:p>
            <a:r>
              <a:rPr lang="es-ES" dirty="0"/>
              <a:t>Si se compara 1984</a:t>
            </a:r>
            <a:r>
              <a:rPr lang="es-ES" baseline="0" dirty="0"/>
              <a:t> -1999 con 2000-2010 P= 0.286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385731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Tx de cadáver, adultos</a:t>
            </a:r>
          </a:p>
          <a:p>
            <a:r>
              <a:rPr lang="es-ES" dirty="0"/>
              <a:t>1984-1999 vs 2000-2010, P&lt; 0.001</a:t>
            </a:r>
          </a:p>
          <a:p>
            <a:r>
              <a:rPr lang="es-ES" dirty="0"/>
              <a:t>2000-2010 vs 2011-2021, p &lt; 0.001</a:t>
            </a:r>
          </a:p>
          <a:p>
            <a:r>
              <a:rPr lang="es-ES" dirty="0"/>
              <a:t>999 -1984 vs2011-2021 , p =0.002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57759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Máximo en 2018 (609 Tx) en 2019 (575), en 2020 (417), en 2021 (480)</a:t>
            </a:r>
          </a:p>
          <a:p>
            <a:r>
              <a:rPr lang="es-ES" dirty="0"/>
              <a:t>En la base de datos (enviada por la Coordinación Autonómica en febrero 2022) hay recogidos 12.371 casos </a:t>
            </a:r>
          </a:p>
          <a:p>
            <a:r>
              <a:rPr lang="es-ES" dirty="0"/>
              <a:t>De 1978 a 1983: 302 tx en Andalucía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2532235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Adultos,</a:t>
            </a:r>
            <a:r>
              <a:rPr lang="es-ES" baseline="0" dirty="0"/>
              <a:t> tx cadáver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502569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Adultos,</a:t>
            </a:r>
            <a:r>
              <a:rPr lang="es-ES" baseline="0" dirty="0"/>
              <a:t> tx cadáver. A partir del periodo 2010-2014 va disminuyendo la supervivencia del injerto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4691790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ANZDATA (2019)</a:t>
            </a:r>
          </a:p>
          <a:p>
            <a:r>
              <a:rPr lang="es-ES" dirty="0"/>
              <a:t>SV pacientes: 1 año 98%, 5 años 90%</a:t>
            </a:r>
          </a:p>
          <a:p>
            <a:r>
              <a:rPr lang="es-ES" dirty="0"/>
              <a:t>SV injertos (no censurada): 1 año 94%, 5 años 83 %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477140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otas 1">
            <a:extLst>
              <a:ext uri="{FF2B5EF4-FFF2-40B4-BE49-F238E27FC236}">
                <a16:creationId xmlns:a16="http://schemas.microsoft.com/office/drawing/2014/main" xmlns="" id="{73BC8096-57D8-4E13-B1F9-C2A6D88BF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807994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3DDCF-BB1A-4B37-B91D-D25B7E6D7006}" type="slidenum">
              <a:rPr lang="es-ES" smtClean="0"/>
              <a:pPr/>
              <a:t>39</a:t>
            </a:fld>
            <a:endParaRPr lang="es-E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653078-7C85-4718-82E2-8095EB092859}" type="slidenum">
              <a:rPr lang="es-ES" smtClean="0"/>
              <a:pPr/>
              <a:t>40</a:t>
            </a:fld>
            <a:endParaRPr lang="es-E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_tradnl" dirty="0"/>
              <a:t>Becarios y médicos y casas comerciales que han colaborado o colaboran en la recogida de datos y/o mantenimiento del Registro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7C9514-2730-44E0-A799-DC57B0A2DC4A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_tradnl" dirty="0"/>
              <a:t>Estos son los números</a:t>
            </a:r>
            <a:r>
              <a:rPr lang="es-ES_tradnl" baseline="0" dirty="0"/>
              <a:t> según los datos del SICATA (en realidad según la página del SAS faltarían 13 </a:t>
            </a:r>
            <a:r>
              <a:rPr lang="es-ES_tradnl" baseline="0" dirty="0" err="1"/>
              <a:t>tx</a:t>
            </a:r>
            <a:r>
              <a:rPr lang="es-ES_tradnl" baseline="0" dirty="0"/>
              <a:t>)</a:t>
            </a:r>
          </a:p>
          <a:p>
            <a:pPr eaLnBrk="1" hangingPunct="1"/>
            <a:endParaRPr lang="es-ES_tradnl" baseline="0" dirty="0"/>
          </a:p>
          <a:p>
            <a:pPr eaLnBrk="1" hangingPunct="1"/>
            <a:r>
              <a:rPr lang="es-ES_tradnl" baseline="0" dirty="0"/>
              <a:t>Otros (12): San Cecilio 9,  Virgen Macarena 2 y Virgen de las Nieves Infantil 1</a:t>
            </a:r>
          </a:p>
          <a:p>
            <a:pPr eaLnBrk="1" hangingPunct="1"/>
            <a:endParaRPr lang="es-ES_tradnl" baseline="0" dirty="0"/>
          </a:p>
          <a:p>
            <a:pPr eaLnBrk="1" hangingPunct="1"/>
            <a:r>
              <a:rPr lang="es-ES_tradnl" baseline="0" dirty="0" err="1"/>
              <a:t>Tx</a:t>
            </a:r>
            <a:r>
              <a:rPr lang="es-ES_tradnl" baseline="0" dirty="0"/>
              <a:t> en Málaga desde 17/01/1979 a 31/12/1983: 80 Total a 31/12/2021 : 3667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372821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BB9CEB-A9E0-456F-81E4-38FEB1798A76}" type="slidenum">
              <a:rPr lang="es-ES" sz="1200">
                <a:latin typeface="Calibri" pitchFamily="34" charset="0"/>
              </a:rPr>
              <a:pPr algn="r"/>
              <a:t>7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z="1100" b="0" dirty="0"/>
              <a:t>TRDV todos los años (estos son datos del SICATA, hay alguna pequeña variación con los datos de algunas presentaciones de </a:t>
            </a:r>
            <a:r>
              <a:rPr lang="es-ES" sz="1100" b="0"/>
              <a:t>las coordinaciones)</a:t>
            </a:r>
            <a:endParaRPr lang="es-ES" sz="1100" b="0" dirty="0"/>
          </a:p>
          <a:p>
            <a:pPr eaLnBrk="1" hangingPunct="1">
              <a:spcBef>
                <a:spcPct val="0"/>
              </a:spcBef>
            </a:pPr>
            <a:r>
              <a:rPr lang="es-ES" sz="1100" b="0" dirty="0"/>
              <a:t>&lt;1984: 11 TR. 1984-2005: 64TR</a:t>
            </a:r>
          </a:p>
          <a:p>
            <a:pPr eaLnBrk="1" hangingPunct="1">
              <a:spcBef>
                <a:spcPct val="0"/>
              </a:spcBef>
            </a:pPr>
            <a:r>
              <a:rPr lang="es-ES" sz="1100" b="0" dirty="0"/>
              <a:t>No hay cruces en pediátricos. En Andalucía se han</a:t>
            </a:r>
            <a:r>
              <a:rPr lang="es-ES" sz="1100" b="0" baseline="0" dirty="0"/>
              <a:t> realizado 23.5% de los TR cruzados de España </a:t>
            </a:r>
            <a:endParaRPr lang="es-ES" sz="1100" b="0" dirty="0"/>
          </a:p>
          <a:p>
            <a:pPr algn="just" fontAlgn="auto">
              <a:spcBef>
                <a:spcPct val="8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100" b="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Desde 1979 todos los años se realizó algún TRDV, en número testimonial hasta 2006. A partir de este año, se produce un aumento muy significativo en el número de TRDV:</a:t>
            </a:r>
          </a:p>
          <a:p>
            <a:pPr marL="742950" lvl="1" indent="-285750" algn="just" fontAlgn="auto">
              <a:lnSpc>
                <a:spcPct val="50000"/>
              </a:lnSpc>
              <a:spcBef>
                <a:spcPct val="8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100" b="0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1978-1983: 11 TRDV  (TR en Andalucía. Informe 1984)</a:t>
            </a:r>
          </a:p>
          <a:p>
            <a:pPr marL="742950" lvl="1" indent="-285750" algn="just" fontAlgn="auto">
              <a:lnSpc>
                <a:spcPct val="50000"/>
              </a:lnSpc>
              <a:spcBef>
                <a:spcPct val="8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100" b="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Etapa histórica (1984-2005): 64 TRDV</a:t>
            </a:r>
          </a:p>
          <a:p>
            <a:pPr marL="742950" lvl="1" indent="-285750" algn="just" fontAlgn="auto">
              <a:lnSpc>
                <a:spcPct val="50000"/>
              </a:lnSpc>
              <a:spcBef>
                <a:spcPct val="8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100" b="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Etapa actual (2006-2020): 640</a:t>
            </a:r>
            <a:r>
              <a:rPr lang="es-ES" sz="1100" b="0" baseline="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100" b="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TRDV </a:t>
            </a:r>
          </a:p>
          <a:p>
            <a:pPr marL="171450" lvl="0" indent="-171450" algn="just" fontAlgn="auto">
              <a:lnSpc>
                <a:spcPct val="50000"/>
              </a:lnSpc>
              <a:spcBef>
                <a:spcPct val="8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100" b="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Descenso desde los 70 de 2012 a los 31 de 2020 (evolución similar a la nacional)</a:t>
            </a:r>
          </a:p>
          <a:p>
            <a:pPr eaLnBrk="1" hangingPunct="1">
              <a:spcBef>
                <a:spcPct val="0"/>
              </a:spcBef>
            </a:pPr>
            <a:endParaRPr lang="es-ES" sz="1100" b="0" dirty="0"/>
          </a:p>
        </p:txBody>
      </p:sp>
    </p:spTree>
    <p:extLst>
      <p:ext uri="{BB962C8B-B14F-4D97-AF65-F5344CB8AC3E}">
        <p14:creationId xmlns:p14="http://schemas.microsoft.com/office/powerpoint/2010/main" xmlns="" val="272950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Con los datos del SICATA. Incluye los infantiles</a:t>
            </a:r>
          </a:p>
          <a:p>
            <a:r>
              <a:rPr lang="es-ES" dirty="0"/>
              <a:t>Málaga desde 1978 hasta 31/12/1983 : 4 tx de donante vivo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>
                <a:solidFill>
                  <a:prstClr val="black"/>
                </a:solidFill>
              </a:rPr>
              <a:pPr/>
              <a:t>8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68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41081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Cinco 1  0.01 % El paciente con 5 trasplantes se ha trasplantado por ultima vez en Cádiz (total 3 trasplantes de cadáver y 2 de vivo)</a:t>
            </a:r>
          </a:p>
          <a:p>
            <a:r>
              <a:rPr lang="es-ES" dirty="0"/>
              <a:t>Retrasplante 12.2 %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923246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CBD6E-CCA2-4D1D-82A8-BFEE12314A45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21/04/2022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01550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21/04/2022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16934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21/04/2022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90360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21/04/2022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77862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21/04/2022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284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21/04/2022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04998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21/04/2022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38397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21/04/2022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99755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21/04/2022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60125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21/04/2022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68620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21/04/2022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4445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63C7-28B2-49CA-B959-111BF315114D}" type="datetimeFigureOut">
              <a:rPr lang="es-ES_tradnl" smtClean="0"/>
              <a:pPr/>
              <a:t>21/04/2022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47188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hart" Target="../charts/char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22375" y="5517232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2">
                    <a:lumMod val="75000"/>
                  </a:schemeClr>
                </a:solidFill>
              </a:rPr>
              <a:t>Mercedes Cabello Díaz</a:t>
            </a:r>
          </a:p>
          <a:p>
            <a:pPr algn="ctr"/>
            <a:r>
              <a:rPr lang="es-ES" sz="2000" b="1" dirty="0">
                <a:solidFill>
                  <a:schemeClr val="tx2">
                    <a:lumMod val="75000"/>
                  </a:schemeClr>
                </a:solidFill>
              </a:rPr>
              <a:t>UGC Nefrología Hospital Regional Universitario</a:t>
            </a:r>
          </a:p>
          <a:p>
            <a:pPr algn="ctr"/>
            <a:r>
              <a:rPr lang="es-ES" sz="2000" b="1" dirty="0">
                <a:solidFill>
                  <a:schemeClr val="tx2">
                    <a:lumMod val="75000"/>
                  </a:schemeClr>
                </a:solidFill>
              </a:rPr>
              <a:t> Málaga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55576" y="2944196"/>
            <a:ext cx="7848872" cy="147732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chemeClr val="tx2">
                    <a:lumMod val="75000"/>
                  </a:schemeClr>
                </a:solidFill>
              </a:rPr>
              <a:t>REGISTRO ANDALUZ </a:t>
            </a:r>
          </a:p>
          <a:p>
            <a:pPr algn="ctr"/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ES" sz="3800" b="1" dirty="0">
                <a:solidFill>
                  <a:schemeClr val="tx2">
                    <a:lumMod val="75000"/>
                  </a:schemeClr>
                </a:solidFill>
              </a:rPr>
              <a:t>Módulo Trasplante Renal y Donación</a:t>
            </a:r>
          </a:p>
        </p:txBody>
      </p:sp>
      <p:pic>
        <p:nvPicPr>
          <p:cNvPr id="6" name="Picture 2" descr="Sic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712846" cy="168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2F4E56A5-B33B-4A0D-A250-686C7AE47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26" r="30312" b="8053"/>
          <a:stretch/>
        </p:blipFill>
        <p:spPr bwMode="auto">
          <a:xfrm>
            <a:off x="357205" y="325104"/>
            <a:ext cx="3948104" cy="180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601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1439287435"/>
              </p:ext>
            </p:extLst>
          </p:nvPr>
        </p:nvGraphicFramePr>
        <p:xfrm>
          <a:off x="1174326" y="1246850"/>
          <a:ext cx="7452841" cy="464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071180" y="2827514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(87.7%)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716016" y="28058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b="1" dirty="0"/>
          </a:p>
        </p:txBody>
      </p:sp>
      <p:pic>
        <p:nvPicPr>
          <p:cNvPr id="8" name="Picture 2" descr="Sic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871762" cy="116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699792" y="161675"/>
            <a:ext cx="518457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Número de injertos por pacientes</a:t>
            </a:r>
          </a:p>
          <a:p>
            <a:pPr algn="ctr"/>
            <a:r>
              <a:rPr lang="es-ES" sz="2800" b="1" dirty="0"/>
              <a:t>2000-2021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411761" y="161675"/>
            <a:ext cx="6192688" cy="954107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0099D4F-F697-44A8-9AFC-0BB5D9D63A06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148186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77050" y="6524625"/>
            <a:ext cx="2087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_tradnl" sz="1400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1571604" y="2060848"/>
            <a:ext cx="5880716" cy="2088232"/>
          </a:xfrm>
          <a:solidFill>
            <a:schemeClr val="tx2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s-ES" sz="3200" b="1" dirty="0"/>
              <a:t>CARACTERÍSTICAS DEMOGRÁFICAS  </a:t>
            </a:r>
          </a:p>
        </p:txBody>
      </p:sp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pic>
        <p:nvPicPr>
          <p:cNvPr id="11" name="Picture 2" descr="Sic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7630"/>
            <a:ext cx="1871762" cy="116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4550E5C-0A8B-4B62-825C-AA5D54E8DE8B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3808" y="404664"/>
            <a:ext cx="5544616" cy="8721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_tradnl" sz="2800" b="1" dirty="0"/>
              <a:t>Edad media del receptor (adultos)</a:t>
            </a:r>
            <a:br>
              <a:rPr lang="es-ES_tradnl" sz="2800" b="1" dirty="0"/>
            </a:br>
            <a:r>
              <a:rPr lang="es-ES_tradnl" sz="2800" b="1" dirty="0"/>
              <a:t>1984-2021</a:t>
            </a: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3895283393"/>
              </p:ext>
            </p:extLst>
          </p:nvPr>
        </p:nvGraphicFramePr>
        <p:xfrm>
          <a:off x="251520" y="1412776"/>
          <a:ext cx="84969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pic>
        <p:nvPicPr>
          <p:cNvPr id="9" name="Picture 2" descr="Sic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42" y="116631"/>
            <a:ext cx="1871762" cy="116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2411760" y="260648"/>
            <a:ext cx="6537155" cy="1152128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E549473-599F-4D53-B836-1D3B0EAF9988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350811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1607" y="219668"/>
            <a:ext cx="6192688" cy="954107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2800" b="1" dirty="0"/>
              <a:t>Edad media del donante renal (adultos) </a:t>
            </a:r>
            <a:br>
              <a:rPr lang="es-ES_tradnl" sz="2800" b="1" dirty="0"/>
            </a:br>
            <a:r>
              <a:rPr lang="es-ES_tradnl" sz="2800" b="1" dirty="0"/>
              <a:t>2006-2021</a:t>
            </a: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2916612062"/>
              </p:ext>
            </p:extLst>
          </p:nvPr>
        </p:nvGraphicFramePr>
        <p:xfrm>
          <a:off x="1043607" y="1700808"/>
          <a:ext cx="770068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1F497D">
                    <a:lumMod val="75000"/>
                  </a:srgbClr>
                </a:solidFill>
              </a:rPr>
              <a:t>SICATA - Trasplante renal 2021 </a:t>
            </a:r>
          </a:p>
        </p:txBody>
      </p:sp>
      <p:pic>
        <p:nvPicPr>
          <p:cNvPr id="8" name="Picture 2" descr="Sic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42" y="116631"/>
            <a:ext cx="1871762" cy="116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2411760" y="116631"/>
            <a:ext cx="6537155" cy="116018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C599EBB-841E-4401-ABB5-3E93D000B0F6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371252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 rot="16200000">
            <a:off x="409890" y="3590583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años</a:t>
            </a:r>
            <a:endParaRPr lang="es-ES" sz="2000" b="1" dirty="0"/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xmlns="" val="3790833717"/>
              </p:ext>
            </p:extLst>
          </p:nvPr>
        </p:nvGraphicFramePr>
        <p:xfrm>
          <a:off x="251520" y="1412776"/>
          <a:ext cx="8712968" cy="480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107950" y="6561851"/>
            <a:ext cx="2663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SICATA - Trasplante renal 2021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907704" y="332656"/>
            <a:ext cx="7056784" cy="851297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Edad máxima Receptor y Donante (adultos)</a:t>
            </a:r>
          </a:p>
          <a:p>
            <a:pPr algn="ctr"/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2006-2021</a:t>
            </a:r>
          </a:p>
        </p:txBody>
      </p:sp>
      <p:pic>
        <p:nvPicPr>
          <p:cNvPr id="9" name="Picture 2" descr="Sic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42" y="116632"/>
            <a:ext cx="1663046" cy="103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7B4CE39-D0D0-462E-AF35-7E9C96B4CDF6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3122024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1189846389"/>
              </p:ext>
            </p:extLst>
          </p:nvPr>
        </p:nvGraphicFramePr>
        <p:xfrm>
          <a:off x="337308" y="1556792"/>
          <a:ext cx="8568952" cy="4744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373478" y="332655"/>
            <a:ext cx="7663018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700" b="1" dirty="0"/>
              <a:t>Trasplante renal adultos. Grupos de edad receptores </a:t>
            </a:r>
          </a:p>
          <a:p>
            <a:pPr algn="ctr"/>
            <a:r>
              <a:rPr lang="es-ES_tradnl" sz="2800" b="1" dirty="0"/>
              <a:t>1984-2021</a:t>
            </a:r>
          </a:p>
        </p:txBody>
      </p:sp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</a:t>
            </a:r>
          </a:p>
        </p:txBody>
      </p:sp>
      <p:pic>
        <p:nvPicPr>
          <p:cNvPr id="8" name="Picture 2" descr="Sic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83" y="27678"/>
            <a:ext cx="1375014" cy="85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1367632" y="260648"/>
            <a:ext cx="7668864" cy="102611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F5A3ADF-16E0-464C-B483-DF5A483657A5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17682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3345058064"/>
              </p:ext>
            </p:extLst>
          </p:nvPr>
        </p:nvGraphicFramePr>
        <p:xfrm>
          <a:off x="337308" y="1556792"/>
          <a:ext cx="8568952" cy="4744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</a:t>
            </a:r>
          </a:p>
        </p:txBody>
      </p:sp>
      <p:pic>
        <p:nvPicPr>
          <p:cNvPr id="8" name="Picture 2" descr="Sic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83" y="27678"/>
            <a:ext cx="1375014" cy="85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F5A3ADF-16E0-464C-B483-DF5A483657A5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xmlns="" id="{4E20A212-4259-41F0-8628-F74E3E4218F3}"/>
              </a:ext>
            </a:extLst>
          </p:cNvPr>
          <p:cNvSpPr txBox="1"/>
          <p:nvPr/>
        </p:nvSpPr>
        <p:spPr>
          <a:xfrm>
            <a:off x="2746648" y="143705"/>
            <a:ext cx="5065712" cy="1055687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chemeClr val="tx1"/>
                </a:solidFill>
              </a:rPr>
              <a:t>Receptores mayores de 65 años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chemeClr val="tx1"/>
                </a:solidFill>
              </a:rPr>
              <a:t>1997-2021</a:t>
            </a:r>
          </a:p>
        </p:txBody>
      </p:sp>
      <p:graphicFrame>
        <p:nvGraphicFramePr>
          <p:cNvPr id="11" name="2 Gráfico">
            <a:extLst>
              <a:ext uri="{FF2B5EF4-FFF2-40B4-BE49-F238E27FC236}">
                <a16:creationId xmlns:a16="http://schemas.microsoft.com/office/drawing/2014/main" xmlns="" id="{BEA0B84B-3196-4006-9BAF-832E5FFE6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8813183"/>
              </p:ext>
            </p:extLst>
          </p:nvPr>
        </p:nvGraphicFramePr>
        <p:xfrm>
          <a:off x="971600" y="1537809"/>
          <a:ext cx="6840760" cy="441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D66E8A4-0A0B-484F-8538-32D58A3EF817}"/>
              </a:ext>
            </a:extLst>
          </p:cNvPr>
          <p:cNvSpPr txBox="1"/>
          <p:nvPr/>
        </p:nvSpPr>
        <p:spPr>
          <a:xfrm>
            <a:off x="3419872" y="13407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/>
              <a:t>Nº</a:t>
            </a:r>
            <a:r>
              <a:rPr lang="es-ES" b="1" i="1" dirty="0"/>
              <a:t> absoluto de </a:t>
            </a:r>
            <a:r>
              <a:rPr lang="es-ES" b="1" i="1" dirty="0" err="1"/>
              <a:t>TxR</a:t>
            </a:r>
            <a:r>
              <a:rPr lang="es-ES" b="1" i="1" dirty="0"/>
              <a:t> &gt;=65 años</a:t>
            </a:r>
          </a:p>
        </p:txBody>
      </p:sp>
    </p:spTree>
    <p:extLst>
      <p:ext uri="{BB962C8B-B14F-4D97-AF65-F5344CB8AC3E}">
        <p14:creationId xmlns:p14="http://schemas.microsoft.com/office/powerpoint/2010/main" xmlns="" val="629499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3182699558"/>
              </p:ext>
            </p:extLst>
          </p:nvPr>
        </p:nvGraphicFramePr>
        <p:xfrm>
          <a:off x="436187" y="1118716"/>
          <a:ext cx="8422856" cy="511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301453" y="188640"/>
            <a:ext cx="6991104" cy="1055608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Trasplante renal (adultos). Tipos de Donantes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2006-2021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07950" y="6525344"/>
            <a:ext cx="2663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1200" i="1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</a:rPr>
              <a:t>SICATA - Trasplante renal 2021 </a:t>
            </a:r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-1554266" y="3441754"/>
            <a:ext cx="366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black"/>
                </a:solidFill>
              </a:rPr>
              <a:t>Nº de TR según tipo de donante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15145" y="1843671"/>
            <a:ext cx="3024336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2021</a:t>
            </a:r>
          </a:p>
          <a:p>
            <a:r>
              <a:rPr lang="es-ES" b="1" dirty="0"/>
              <a:t>Tx de D. asistolia: </a:t>
            </a:r>
          </a:p>
          <a:p>
            <a:r>
              <a:rPr lang="es-ES" b="1" dirty="0"/>
              <a:t>   34.3 % del total  </a:t>
            </a:r>
          </a:p>
          <a:p>
            <a:r>
              <a:rPr lang="es-ES" b="1" dirty="0"/>
              <a:t>   37.4 % de los tx cadáver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1D0C069-6561-4856-A460-B25F18201D29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718795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291CF02-F5E9-492B-87A1-7B090C8B7F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4040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D0D4AA8-3694-455E-AE89-28F87B4F66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5654"/>
            <a:ext cx="9144000" cy="9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871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4275142915"/>
              </p:ext>
            </p:extLst>
          </p:nvPr>
        </p:nvGraphicFramePr>
        <p:xfrm>
          <a:off x="963810" y="1276814"/>
          <a:ext cx="7272513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Rectángulo"/>
          <p:cNvSpPr/>
          <p:nvPr/>
        </p:nvSpPr>
        <p:spPr>
          <a:xfrm>
            <a:off x="2195736" y="145058"/>
            <a:ext cx="6480720" cy="95410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_tradnl" sz="2800" dirty="0"/>
              <a:t>TRS antes del trasplante (%) Adultos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_tradnl" sz="2800" dirty="0"/>
              <a:t>1984-2021 </a:t>
            </a:r>
          </a:p>
        </p:txBody>
      </p:sp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pic>
        <p:nvPicPr>
          <p:cNvPr id="9" name="Picture 2" descr="Sic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42" y="116632"/>
            <a:ext cx="1266989" cy="78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2627313" y="143098"/>
            <a:ext cx="6321602" cy="112566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1597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77050" y="6524625"/>
            <a:ext cx="2087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_tradnl" sz="1400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2643198" y="1352540"/>
            <a:ext cx="3500438" cy="6477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s-ES" sz="3200" b="1" dirty="0"/>
              <a:t>CONTENIDO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071538" y="2500306"/>
            <a:ext cx="7460902" cy="21390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es-ES" sz="2800" b="1" dirty="0"/>
              <a:t>  Actividad trasplantadora</a:t>
            </a:r>
          </a:p>
          <a:p>
            <a:pPr algn="l"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es-ES" sz="2800" b="1" dirty="0"/>
              <a:t>  Características demográficas </a:t>
            </a:r>
          </a:p>
          <a:p>
            <a:pPr algn="l"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es-ES" sz="2800" b="1" dirty="0"/>
              <a:t>  Supervivencia del paciente y del injerto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98785" y="6437408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SICATA - Trasplante renal 2021 </a:t>
            </a:r>
          </a:p>
        </p:txBody>
      </p:sp>
      <p:pic>
        <p:nvPicPr>
          <p:cNvPr id="12" name="Picture 2" descr="Sic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7630"/>
            <a:ext cx="2159794" cy="133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9724558-A07F-40F8-AF3D-89AC6118F5BC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2556998097"/>
              </p:ext>
            </p:extLst>
          </p:nvPr>
        </p:nvGraphicFramePr>
        <p:xfrm>
          <a:off x="0" y="1556792"/>
          <a:ext cx="8358246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8294705" y="1646802"/>
            <a:ext cx="741791" cy="257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2021</a:t>
            </a:r>
          </a:p>
          <a:p>
            <a:endParaRPr lang="es-ES_tradnl" sz="1600" b="1" dirty="0"/>
          </a:p>
          <a:p>
            <a:r>
              <a:rPr lang="es-ES_tradnl" sz="1600" b="1" dirty="0"/>
              <a:t>11.0%</a:t>
            </a:r>
          </a:p>
          <a:p>
            <a:endParaRPr lang="es-ES_tradnl" sz="1600" b="1" dirty="0"/>
          </a:p>
          <a:p>
            <a:r>
              <a:rPr lang="es-ES_tradnl" sz="1600" b="1" dirty="0"/>
              <a:t>19.2%</a:t>
            </a:r>
          </a:p>
          <a:p>
            <a:endParaRPr lang="es-ES_tradnl" sz="1600" b="1" dirty="0"/>
          </a:p>
          <a:p>
            <a:endParaRPr lang="es-ES_tradnl" sz="1600" b="1" dirty="0"/>
          </a:p>
          <a:p>
            <a:endParaRPr lang="es-ES_tradnl" sz="1600" b="1" dirty="0"/>
          </a:p>
          <a:p>
            <a:endParaRPr lang="es-ES_tradnl" sz="1600" b="1" dirty="0"/>
          </a:p>
          <a:p>
            <a:r>
              <a:rPr lang="es-ES_tradnl" sz="1600" b="1" dirty="0"/>
              <a:t>69.7%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49539" y="260648"/>
            <a:ext cx="5745612" cy="95410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2800" b="1" dirty="0"/>
              <a:t>TRS antes del trasplante (adultos) (%)</a:t>
            </a:r>
          </a:p>
          <a:p>
            <a:pPr algn="ctr"/>
            <a:r>
              <a:rPr lang="es-ES_tradnl" sz="2800" b="1" dirty="0"/>
              <a:t>1984-2021</a:t>
            </a:r>
          </a:p>
        </p:txBody>
      </p:sp>
      <p:sp>
        <p:nvSpPr>
          <p:cNvPr id="11" name="Text Box 63"/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pic>
        <p:nvPicPr>
          <p:cNvPr id="14" name="Picture 2" descr="Sic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42" y="116631"/>
            <a:ext cx="1626422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2524640" y="260647"/>
            <a:ext cx="6007800" cy="954107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323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2067815812"/>
              </p:ext>
            </p:extLst>
          </p:nvPr>
        </p:nvGraphicFramePr>
        <p:xfrm>
          <a:off x="611560" y="1772816"/>
          <a:ext cx="791060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1691680" y="260647"/>
            <a:ext cx="7200800" cy="1026115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403648" y="260647"/>
            <a:ext cx="7639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2800" b="1" dirty="0">
                <a:solidFill>
                  <a:prstClr val="black"/>
                </a:solidFill>
              </a:rPr>
              <a:t>TRS antes del tx (%) según tipo de donante</a:t>
            </a:r>
          </a:p>
          <a:p>
            <a:pPr lvl="0" algn="ctr"/>
            <a:r>
              <a:rPr lang="es-ES_tradnl" sz="2800" b="1" dirty="0">
                <a:solidFill>
                  <a:prstClr val="black"/>
                </a:solidFill>
              </a:rPr>
              <a:t>2006-2021</a:t>
            </a:r>
          </a:p>
        </p:txBody>
      </p:sp>
      <p:pic>
        <p:nvPicPr>
          <p:cNvPr id="5" name="Picture 2" descr="Sic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42" y="116632"/>
            <a:ext cx="1303006" cy="8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1907704" y="2284298"/>
            <a:ext cx="2376264" cy="5040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2021 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Tx anticipado: 7,3 %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293818" y="2284298"/>
            <a:ext cx="2376264" cy="5040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2021 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Tx anticipado: 46,5 %</a:t>
            </a:r>
          </a:p>
        </p:txBody>
      </p:sp>
      <p:sp>
        <p:nvSpPr>
          <p:cNvPr id="9" name="Text Box 63">
            <a:extLst>
              <a:ext uri="{FF2B5EF4-FFF2-40B4-BE49-F238E27FC236}">
                <a16:creationId xmlns:a16="http://schemas.microsoft.com/office/drawing/2014/main" xmlns="" id="{1C4916A8-3383-4B47-A1D1-2538C2669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53200"/>
            <a:ext cx="2519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1EF34D4-8A52-4DFD-8CD3-8C1B04E64675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28432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02354" y="281223"/>
            <a:ext cx="6941773" cy="9541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2800" b="1" dirty="0"/>
              <a:t>Trasplantes renales según grupos sanguíneos </a:t>
            </a:r>
          </a:p>
          <a:p>
            <a:pPr algn="ctr"/>
            <a:r>
              <a:rPr lang="es-ES_tradnl" sz="2800" b="1" dirty="0"/>
              <a:t>2000-2021</a:t>
            </a: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3041738227"/>
              </p:ext>
            </p:extLst>
          </p:nvPr>
        </p:nvGraphicFramePr>
        <p:xfrm>
          <a:off x="1524000" y="1397000"/>
          <a:ext cx="6576392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Sic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42" y="116632"/>
            <a:ext cx="1447022" cy="8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2002354" y="260648"/>
            <a:ext cx="6946561" cy="108012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0A1D9D4-130E-4E0B-BD89-37AC15DAF394}"/>
              </a:ext>
            </a:extLst>
          </p:cNvPr>
          <p:cNvSpPr txBox="1"/>
          <p:nvPr/>
        </p:nvSpPr>
        <p:spPr>
          <a:xfrm>
            <a:off x="323528" y="1844825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Solo Tx de donante cadáver</a:t>
            </a:r>
          </a:p>
        </p:txBody>
      </p:sp>
      <p:sp>
        <p:nvSpPr>
          <p:cNvPr id="10" name="Text Box 63">
            <a:extLst>
              <a:ext uri="{FF2B5EF4-FFF2-40B4-BE49-F238E27FC236}">
                <a16:creationId xmlns:a16="http://schemas.microsoft.com/office/drawing/2014/main" xmlns="" id="{A86185F8-E47F-4810-9190-D53FA32D7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36906EC-737D-487D-9837-61FB574DC063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3884072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3970927522"/>
              </p:ext>
            </p:extLst>
          </p:nvPr>
        </p:nvGraphicFramePr>
        <p:xfrm>
          <a:off x="395534" y="1340768"/>
          <a:ext cx="799289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Rectángulo"/>
          <p:cNvSpPr/>
          <p:nvPr/>
        </p:nvSpPr>
        <p:spPr>
          <a:xfrm>
            <a:off x="1619673" y="168276"/>
            <a:ext cx="6917006" cy="95410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Trasplantes renales según grupos sanguíneos </a:t>
            </a:r>
          </a:p>
          <a:p>
            <a:pPr algn="ctr"/>
            <a:r>
              <a:rPr lang="es-ES_tradn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2000-2021</a:t>
            </a:r>
          </a:p>
        </p:txBody>
      </p:sp>
      <p:pic>
        <p:nvPicPr>
          <p:cNvPr id="13" name="Picture 2" descr="Sic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8275"/>
            <a:ext cx="1195487" cy="74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1619674" y="141273"/>
            <a:ext cx="7169975" cy="98111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 Rectángulo"/>
          <p:cNvSpPr/>
          <p:nvPr/>
        </p:nvSpPr>
        <p:spPr>
          <a:xfrm>
            <a:off x="8268276" y="2420888"/>
            <a:ext cx="78400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b="1" dirty="0">
              <a:solidFill>
                <a:schemeClr val="tx1"/>
              </a:solidFill>
            </a:endParaRPr>
          </a:p>
          <a:p>
            <a:r>
              <a:rPr lang="es-ES" sz="1600" b="1" dirty="0">
                <a:solidFill>
                  <a:schemeClr val="tx1"/>
                </a:solidFill>
              </a:rPr>
              <a:t>2021</a:t>
            </a:r>
          </a:p>
          <a:p>
            <a:endParaRPr lang="es-ES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450" b="1" dirty="0">
                <a:solidFill>
                  <a:schemeClr val="tx1"/>
                </a:solidFill>
              </a:rPr>
              <a:t>45.5 %</a:t>
            </a:r>
          </a:p>
          <a:p>
            <a:pPr>
              <a:lnSpc>
                <a:spcPct val="150000"/>
              </a:lnSpc>
            </a:pPr>
            <a:r>
              <a:rPr lang="es-ES" sz="1450" b="1" dirty="0">
                <a:solidFill>
                  <a:schemeClr val="tx1"/>
                </a:solidFill>
              </a:rPr>
              <a:t>38.9 %</a:t>
            </a:r>
          </a:p>
          <a:p>
            <a:pPr>
              <a:lnSpc>
                <a:spcPct val="150000"/>
              </a:lnSpc>
            </a:pPr>
            <a:r>
              <a:rPr lang="es-ES" sz="1450" b="1" dirty="0">
                <a:solidFill>
                  <a:schemeClr val="tx1"/>
                </a:solidFill>
              </a:rPr>
              <a:t>10.5 %</a:t>
            </a:r>
          </a:p>
          <a:p>
            <a:pPr>
              <a:lnSpc>
                <a:spcPct val="150000"/>
              </a:lnSpc>
            </a:pPr>
            <a:r>
              <a:rPr lang="es-ES" sz="1450" b="1" dirty="0">
                <a:solidFill>
                  <a:schemeClr val="tx1"/>
                </a:solidFill>
              </a:rPr>
              <a:t>  5.0 %</a:t>
            </a:r>
          </a:p>
          <a:p>
            <a:endParaRPr lang="es-ES" dirty="0"/>
          </a:p>
        </p:txBody>
      </p:sp>
      <p:sp>
        <p:nvSpPr>
          <p:cNvPr id="9" name="Text Box 63">
            <a:extLst>
              <a:ext uri="{FF2B5EF4-FFF2-40B4-BE49-F238E27FC236}">
                <a16:creationId xmlns:a16="http://schemas.microsoft.com/office/drawing/2014/main" xmlns="" id="{9E0ACF88-02F4-4818-BEC3-EB933F6C2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CBAB4FA-48F5-483B-BAB8-274BFB967C10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368939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2154889928"/>
              </p:ext>
            </p:extLst>
          </p:nvPr>
        </p:nvGraphicFramePr>
        <p:xfrm>
          <a:off x="1115616" y="1700808"/>
          <a:ext cx="741682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907704" y="332656"/>
            <a:ext cx="6678070" cy="1055608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Tiempo en TRS (1</a:t>
            </a:r>
            <a:r>
              <a:rPr lang="es-ES" sz="2800" b="1" baseline="30000" dirty="0"/>
              <a:t>er</a:t>
            </a:r>
            <a:r>
              <a:rPr lang="es-ES" sz="2800" b="1" dirty="0"/>
              <a:t> injerto, adultos)</a:t>
            </a:r>
          </a:p>
          <a:p>
            <a:pPr algn="ctr"/>
            <a:r>
              <a:rPr lang="es-ES" sz="2800" b="1" dirty="0"/>
              <a:t>2006-2021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673960" y="2806656"/>
            <a:ext cx="1299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Media  20.9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48578" y="3452963"/>
            <a:ext cx="100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Meses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113794" y="6180150"/>
            <a:ext cx="1917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Año de trasplante</a:t>
            </a:r>
          </a:p>
        </p:txBody>
      </p:sp>
      <p:sp>
        <p:nvSpPr>
          <p:cNvPr id="11" name="5 CuadroTexto"/>
          <p:cNvSpPr txBox="1"/>
          <p:nvPr/>
        </p:nvSpPr>
        <p:spPr>
          <a:xfrm>
            <a:off x="7472318" y="4167363"/>
            <a:ext cx="1299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Mediana 17</a:t>
            </a:r>
          </a:p>
        </p:txBody>
      </p:sp>
      <p:sp>
        <p:nvSpPr>
          <p:cNvPr id="12" name="5 CuadroTexto"/>
          <p:cNvSpPr txBox="1"/>
          <p:nvPr/>
        </p:nvSpPr>
        <p:spPr>
          <a:xfrm>
            <a:off x="1731241" y="1748957"/>
            <a:ext cx="1272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Media  26,9</a:t>
            </a:r>
          </a:p>
        </p:txBody>
      </p:sp>
      <p:sp>
        <p:nvSpPr>
          <p:cNvPr id="13" name="5 CuadroTexto"/>
          <p:cNvSpPr txBox="1"/>
          <p:nvPr/>
        </p:nvSpPr>
        <p:spPr>
          <a:xfrm>
            <a:off x="1720570" y="3283686"/>
            <a:ext cx="1272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Mediana 21</a:t>
            </a:r>
          </a:p>
        </p:txBody>
      </p:sp>
      <p:pic>
        <p:nvPicPr>
          <p:cNvPr id="14" name="Picture 2" descr="Sic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1" y="168276"/>
            <a:ext cx="1311746" cy="81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3">
            <a:extLst>
              <a:ext uri="{FF2B5EF4-FFF2-40B4-BE49-F238E27FC236}">
                <a16:creationId xmlns:a16="http://schemas.microsoft.com/office/drawing/2014/main" xmlns="" id="{62AB1AA0-A502-4505-B096-15BF59F45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8E0C6F7-2D53-4C97-B5CC-1DBCCCAA2EE3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1498757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79712" y="249220"/>
            <a:ext cx="6624736" cy="15323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Tiempo en TRS (adultos, 1</a:t>
            </a:r>
            <a:r>
              <a:rPr lang="es-ES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</a:t>
            </a: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injerto) según grupo sanguíneo </a:t>
            </a:r>
          </a:p>
          <a:p>
            <a:pPr algn="ctr"/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2006-2021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xmlns="" val="66940790"/>
              </p:ext>
            </p:extLst>
          </p:nvPr>
        </p:nvGraphicFramePr>
        <p:xfrm>
          <a:off x="992436" y="1519836"/>
          <a:ext cx="7386614" cy="466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/>
          <p:cNvSpPr txBox="1"/>
          <p:nvPr/>
        </p:nvSpPr>
        <p:spPr>
          <a:xfrm rot="16200000">
            <a:off x="-430135" y="3831918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Mediana en TRS (meses)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837531" y="618386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Año de trasplante</a:t>
            </a:r>
          </a:p>
        </p:txBody>
      </p:sp>
      <p:pic>
        <p:nvPicPr>
          <p:cNvPr id="9" name="Picture 2" descr="Sic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1" y="168276"/>
            <a:ext cx="1367705" cy="84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3">
            <a:extLst>
              <a:ext uri="{FF2B5EF4-FFF2-40B4-BE49-F238E27FC236}">
                <a16:creationId xmlns:a16="http://schemas.microsoft.com/office/drawing/2014/main" xmlns="" id="{2B93CA60-CC87-489A-97E5-6DB88A703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A3D5A12-E0D1-43D0-B7D2-20F10A9EF6DD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205306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67631" y="116632"/>
            <a:ext cx="7646437" cy="95410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Tiempo en TRS en adultos según grupos sanguíneos (cadáver, 1</a:t>
            </a:r>
            <a:r>
              <a:rPr lang="es-ES_tradnl" sz="2800" b="1" baseline="30000" dirty="0"/>
              <a:t>er</a:t>
            </a:r>
            <a:r>
              <a:rPr lang="es-ES_tradnl" sz="2800" b="1" dirty="0"/>
              <a:t> tx) 2007-2021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7874436"/>
              </p:ext>
            </p:extLst>
          </p:nvPr>
        </p:nvGraphicFramePr>
        <p:xfrm>
          <a:off x="323528" y="1600115"/>
          <a:ext cx="1391522" cy="232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8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1308">
                <a:tc>
                  <a:txBody>
                    <a:bodyPr/>
                    <a:lstStyle/>
                    <a:p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Media</a:t>
                      </a:r>
                    </a:p>
                    <a:p>
                      <a:pPr algn="ctr"/>
                      <a:r>
                        <a:rPr lang="es-ES_tradnl" sz="1800" b="1" dirty="0"/>
                        <a:t>Años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602">
                <a:tc>
                  <a:txBody>
                    <a:bodyPr/>
                    <a:lstStyle/>
                    <a:p>
                      <a:r>
                        <a:rPr lang="es-ES_tradnl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602">
                <a:tc>
                  <a:txBody>
                    <a:bodyPr/>
                    <a:lstStyle/>
                    <a:p>
                      <a:r>
                        <a:rPr lang="es-ES_tradnl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602">
                <a:tc>
                  <a:txBody>
                    <a:bodyPr/>
                    <a:lstStyle/>
                    <a:p>
                      <a:r>
                        <a:rPr lang="es-ES_tradnl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602">
                <a:tc>
                  <a:txBody>
                    <a:bodyPr/>
                    <a:lstStyle/>
                    <a:p>
                      <a:r>
                        <a:rPr lang="es-ES_tradnl" b="1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5" name="Picture 2" descr="Sic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42" y="116632"/>
            <a:ext cx="1158990" cy="71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907705" y="116632"/>
            <a:ext cx="6768752" cy="954107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Text Box 63">
            <a:extLst>
              <a:ext uri="{FF2B5EF4-FFF2-40B4-BE49-F238E27FC236}">
                <a16:creationId xmlns:a16="http://schemas.microsoft.com/office/drawing/2014/main" xmlns="" id="{BCFCD8EF-AB25-46AB-A4A8-45A7E964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0756979-7942-4FD5-B4B4-AF825B3320ED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5F24F54-A322-4E93-920C-7058E23D28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286" y="1426788"/>
            <a:ext cx="5953125" cy="4762500"/>
          </a:xfrm>
          <a:prstGeom prst="rect">
            <a:avLst/>
          </a:prstGeom>
        </p:spPr>
      </p:pic>
      <p:graphicFrame>
        <p:nvGraphicFramePr>
          <p:cNvPr id="12" name="9 Tabla">
            <a:extLst>
              <a:ext uri="{FF2B5EF4-FFF2-40B4-BE49-F238E27FC236}">
                <a16:creationId xmlns:a16="http://schemas.microsoft.com/office/drawing/2014/main" xmlns="" id="{7290A4AC-1EC8-432C-8333-23FF379AF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2356018"/>
              </p:ext>
            </p:extLst>
          </p:nvPr>
        </p:nvGraphicFramePr>
        <p:xfrm>
          <a:off x="323528" y="4093027"/>
          <a:ext cx="1584176" cy="232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9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1308">
                <a:tc>
                  <a:txBody>
                    <a:bodyPr/>
                    <a:lstStyle/>
                    <a:p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Mediana</a:t>
                      </a:r>
                    </a:p>
                    <a:p>
                      <a:pPr algn="ctr"/>
                      <a:r>
                        <a:rPr lang="es-ES_tradnl" sz="1800" b="1" dirty="0"/>
                        <a:t>Años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602">
                <a:tc>
                  <a:txBody>
                    <a:bodyPr/>
                    <a:lstStyle/>
                    <a:p>
                      <a:r>
                        <a:rPr lang="es-ES_tradnl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602">
                <a:tc>
                  <a:txBody>
                    <a:bodyPr/>
                    <a:lstStyle/>
                    <a:p>
                      <a:r>
                        <a:rPr lang="es-ES_tradnl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602">
                <a:tc>
                  <a:txBody>
                    <a:bodyPr/>
                    <a:lstStyle/>
                    <a:p>
                      <a:r>
                        <a:rPr lang="es-ES_tradnl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602">
                <a:tc>
                  <a:txBody>
                    <a:bodyPr/>
                    <a:lstStyle/>
                    <a:p>
                      <a:r>
                        <a:rPr lang="es-ES_tradnl" b="1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/>
                        <a:t>1.1</a:t>
                      </a:r>
                      <a:endParaRPr lang="es-ES_trad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1831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77050" y="6524625"/>
            <a:ext cx="2087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s-ES" altLang="es-ES" sz="1400"/>
          </a:p>
        </p:txBody>
      </p:sp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368057" y="1610040"/>
            <a:ext cx="8407885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80000"/>
              </a:spcBef>
            </a:pPr>
            <a:r>
              <a:rPr lang="es-ES" altLang="es-ES" sz="2400" b="1" dirty="0">
                <a:solidFill>
                  <a:schemeClr val="tx2">
                    <a:lumMod val="75000"/>
                  </a:schemeClr>
                </a:solidFill>
              </a:rPr>
              <a:t>La edad del donante y de los receptores que ha ido en aumento durante años, parece que ha alcanzado una cierta estabilización </a:t>
            </a:r>
          </a:p>
          <a:p>
            <a:pPr>
              <a:spcBef>
                <a:spcPct val="80000"/>
              </a:spcBef>
            </a:pPr>
            <a:r>
              <a:rPr lang="es-ES" altLang="es-ES" sz="2400" b="1" dirty="0">
                <a:solidFill>
                  <a:schemeClr val="tx2">
                    <a:lumMod val="75000"/>
                  </a:schemeClr>
                </a:solidFill>
              </a:rPr>
              <a:t>Incremento progresivo significativo de los tx de donantes en asistolia</a:t>
            </a:r>
          </a:p>
          <a:p>
            <a:endParaRPr lang="es-ES" altLang="es-ES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altLang="es-ES" sz="2400" b="1" dirty="0">
                <a:solidFill>
                  <a:schemeClr val="tx2">
                    <a:lumMod val="75000"/>
                  </a:schemeClr>
                </a:solidFill>
              </a:rPr>
              <a:t>El tiempo en LE para TR de los pacientes de grupo O sigue siendo superior al resto de los grupos, aunque con menor diferencia que años previos </a:t>
            </a:r>
          </a:p>
        </p:txBody>
      </p:sp>
      <p:sp>
        <p:nvSpPr>
          <p:cNvPr id="29702" name="Text Box 2"/>
          <p:cNvSpPr txBox="1">
            <a:spLocks noChangeArrowheads="1"/>
          </p:cNvSpPr>
          <p:nvPr/>
        </p:nvSpPr>
        <p:spPr bwMode="auto">
          <a:xfrm>
            <a:off x="7029450" y="6677025"/>
            <a:ext cx="2087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s-ES" altLang="es-ES" sz="140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19872" y="289972"/>
            <a:ext cx="3024187" cy="6477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/>
              <a:t>Conclusiones</a:t>
            </a:r>
          </a:p>
        </p:txBody>
      </p:sp>
      <p:pic>
        <p:nvPicPr>
          <p:cNvPr id="9" name="Picture 2" descr="Sic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7631"/>
            <a:ext cx="1259681" cy="78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3">
            <a:extLst>
              <a:ext uri="{FF2B5EF4-FFF2-40B4-BE49-F238E27FC236}">
                <a16:creationId xmlns:a16="http://schemas.microsoft.com/office/drawing/2014/main" xmlns="" id="{8691AA91-F2F8-4439-82C3-80A4AB6D2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43A18FE-0F67-4A57-8F9E-695AD81DF2C5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3642118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77050" y="6524625"/>
            <a:ext cx="2087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_tradnl" sz="14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714348" y="2708920"/>
            <a:ext cx="7746084" cy="1008112"/>
          </a:xfrm>
          <a:solidFill>
            <a:schemeClr val="tx2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s-ES" sz="3200" b="1" dirty="0"/>
              <a:t>Supervivencia del injerto y del paciente</a:t>
            </a:r>
          </a:p>
        </p:txBody>
      </p:sp>
      <p:pic>
        <p:nvPicPr>
          <p:cNvPr id="6" name="Picture 2" descr="Sic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7630"/>
            <a:ext cx="1655738" cy="102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3">
            <a:extLst>
              <a:ext uri="{FF2B5EF4-FFF2-40B4-BE49-F238E27FC236}">
                <a16:creationId xmlns:a16="http://schemas.microsoft.com/office/drawing/2014/main" xmlns="" id="{340C117F-E1F2-46E9-B8D2-02D284D2F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E47DA82-6427-42F1-8187-21ED2454FEB5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xmlns="" val="1238184395"/>
              </p:ext>
            </p:extLst>
          </p:nvPr>
        </p:nvGraphicFramePr>
        <p:xfrm>
          <a:off x="0" y="620688"/>
          <a:ext cx="853418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139952" y="2420888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20.7%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572000" y="3789040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7.4%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411760" y="221480"/>
            <a:ext cx="6120681" cy="1055608"/>
          </a:xfrm>
          <a:prstGeom prst="roundRect">
            <a:avLst/>
          </a:prstGeom>
          <a:noFill/>
          <a:ln w="25400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solidFill>
                  <a:schemeClr val="tx1"/>
                </a:solidFill>
              </a:rPr>
              <a:t>Causas de pérdida del injerto (adultos) </a:t>
            </a:r>
          </a:p>
          <a:p>
            <a:pPr algn="ctr"/>
            <a:r>
              <a:rPr lang="es-ES_tradnl" sz="2800" b="1" dirty="0">
                <a:solidFill>
                  <a:schemeClr val="tx1"/>
                </a:solidFill>
              </a:rPr>
              <a:t>1984-2021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9502"/>
            <a:ext cx="1512168" cy="93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errar llave 1">
            <a:extLst>
              <a:ext uri="{FF2B5EF4-FFF2-40B4-BE49-F238E27FC236}">
                <a16:creationId xmlns:a16="http://schemas.microsoft.com/office/drawing/2014/main" xmlns="" id="{B64C1D12-5EF6-4769-81F8-02BB97E89774}"/>
              </a:ext>
            </a:extLst>
          </p:cNvPr>
          <p:cNvSpPr/>
          <p:nvPr/>
        </p:nvSpPr>
        <p:spPr>
          <a:xfrm>
            <a:off x="4355976" y="3573016"/>
            <a:ext cx="144016" cy="811833"/>
          </a:xfrm>
          <a:prstGeom prst="rightBrac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ext Box 63">
            <a:extLst>
              <a:ext uri="{FF2B5EF4-FFF2-40B4-BE49-F238E27FC236}">
                <a16:creationId xmlns:a16="http://schemas.microsoft.com/office/drawing/2014/main" xmlns="" id="{579E379E-979B-48F1-980B-1C8836178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407B885-919B-4595-BD9A-E84B32768C28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109992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57356" y="2987101"/>
            <a:ext cx="5381794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3200" b="1" dirty="0"/>
              <a:t>ACTIVIDAD TRASPLANTADORA</a:t>
            </a:r>
          </a:p>
        </p:txBody>
      </p:sp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pic>
        <p:nvPicPr>
          <p:cNvPr id="8" name="Picture 2" descr="Sic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7630"/>
            <a:ext cx="2015778" cy="124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A77AB4F-EC43-4018-8291-BA218324A60E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3389839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4073341688"/>
              </p:ext>
            </p:extLst>
          </p:nvPr>
        </p:nvGraphicFramePr>
        <p:xfrm>
          <a:off x="899592" y="1196752"/>
          <a:ext cx="7488832" cy="462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9503"/>
            <a:ext cx="1728192" cy="107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83768" y="179095"/>
            <a:ext cx="6360677" cy="1055608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>
                <a:solidFill>
                  <a:schemeClr val="tx1"/>
                </a:solidFill>
              </a:rPr>
              <a:t>Causas de </a:t>
            </a:r>
            <a:r>
              <a:rPr lang="es-ES_tradnl" sz="2800" b="1" dirty="0" err="1">
                <a:solidFill>
                  <a:schemeClr val="tx1"/>
                </a:solidFill>
              </a:rPr>
              <a:t>exitus</a:t>
            </a:r>
            <a:r>
              <a:rPr lang="es-ES_tradnl" sz="2800" b="1" dirty="0">
                <a:solidFill>
                  <a:schemeClr val="tx1"/>
                </a:solidFill>
              </a:rPr>
              <a:t> paciente (%) adultos </a:t>
            </a:r>
          </a:p>
          <a:p>
            <a:pPr algn="ctr"/>
            <a:r>
              <a:rPr lang="es-ES_tradnl" sz="2800" b="1" dirty="0">
                <a:solidFill>
                  <a:schemeClr val="tx1"/>
                </a:solidFill>
              </a:rPr>
              <a:t>1984-2021</a:t>
            </a:r>
          </a:p>
        </p:txBody>
      </p:sp>
      <p:sp>
        <p:nvSpPr>
          <p:cNvPr id="10" name="Text Box 63">
            <a:extLst>
              <a:ext uri="{FF2B5EF4-FFF2-40B4-BE49-F238E27FC236}">
                <a16:creationId xmlns:a16="http://schemas.microsoft.com/office/drawing/2014/main" xmlns="" id="{556B6EE5-16DF-4F62-B6DD-F1AB5574E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3C40EEA-CE2A-454B-B975-8242DBB8B3E1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1964429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2824163" y="2301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es-ES_tradnl" sz="2800">
              <a:latin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601954" y="188640"/>
            <a:ext cx="7128793" cy="1055608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solidFill>
                  <a:schemeClr val="tx1"/>
                </a:solidFill>
              </a:rPr>
              <a:t>Causas de fallecimiento del paciente (adulto) </a:t>
            </a:r>
          </a:p>
          <a:p>
            <a:pPr algn="ctr"/>
            <a:r>
              <a:rPr lang="es-ES_tradnl" sz="2800" b="1" dirty="0">
                <a:solidFill>
                  <a:schemeClr val="tx1"/>
                </a:solidFill>
              </a:rPr>
              <a:t>Según etapas </a:t>
            </a:r>
          </a:p>
        </p:txBody>
      </p:sp>
      <p:graphicFrame>
        <p:nvGraphicFramePr>
          <p:cNvPr id="13" name="Gráfico 5"/>
          <p:cNvGraphicFramePr/>
          <p:nvPr>
            <p:extLst>
              <p:ext uri="{D42A27DB-BD31-4B8C-83A1-F6EECF244321}">
                <p14:modId xmlns:p14="http://schemas.microsoft.com/office/powerpoint/2010/main" xmlns="" val="3839444234"/>
              </p:ext>
            </p:extLst>
          </p:nvPr>
        </p:nvGraphicFramePr>
        <p:xfrm>
          <a:off x="1045092" y="1357298"/>
          <a:ext cx="7199316" cy="513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714348" y="3228945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96144" cy="80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3">
            <a:extLst>
              <a:ext uri="{FF2B5EF4-FFF2-40B4-BE49-F238E27FC236}">
                <a16:creationId xmlns:a16="http://schemas.microsoft.com/office/drawing/2014/main" xmlns="" id="{86D324F7-A710-4760-B496-0631643A2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071C8F3-2D33-4073-AA74-E782531A124B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4251131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2824163" y="2301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es-ES_tradnl" sz="2800">
              <a:latin typeface="Times New Roman" pitchFamily="18" charset="0"/>
            </a:endParaRPr>
          </a:p>
        </p:txBody>
      </p:sp>
      <p:graphicFrame>
        <p:nvGraphicFramePr>
          <p:cNvPr id="13" name="Gráfico 5"/>
          <p:cNvGraphicFramePr/>
          <p:nvPr>
            <p:extLst>
              <p:ext uri="{D42A27DB-BD31-4B8C-83A1-F6EECF244321}">
                <p14:modId xmlns:p14="http://schemas.microsoft.com/office/powerpoint/2010/main" xmlns="" val="1450858164"/>
              </p:ext>
            </p:extLst>
          </p:nvPr>
        </p:nvGraphicFramePr>
        <p:xfrm>
          <a:off x="1432731" y="1266220"/>
          <a:ext cx="7053816" cy="499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1226585" y="3481608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1" y="101767"/>
            <a:ext cx="1045810" cy="64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226585" y="188640"/>
            <a:ext cx="7809911" cy="93610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Fallecimiento del paciente 2018-2021</a:t>
            </a:r>
          </a:p>
          <a:p>
            <a:pPr algn="ctr"/>
            <a:r>
              <a:rPr lang="es-ES" sz="2800" b="1" dirty="0">
                <a:solidFill>
                  <a:schemeClr val="tx1"/>
                </a:solidFill>
              </a:rPr>
              <a:t>Causas</a:t>
            </a:r>
          </a:p>
        </p:txBody>
      </p:sp>
      <p:sp>
        <p:nvSpPr>
          <p:cNvPr id="9" name="Text Box 63">
            <a:extLst>
              <a:ext uri="{FF2B5EF4-FFF2-40B4-BE49-F238E27FC236}">
                <a16:creationId xmlns:a16="http://schemas.microsoft.com/office/drawing/2014/main" xmlns="" id="{4AE103DB-CB16-4463-9911-007292F2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38A428F-6C11-4D88-AD4B-FB8DDFD910B5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22900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9502"/>
            <a:ext cx="1656184" cy="102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7668344" y="5229200"/>
            <a:ext cx="12241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ES" sz="1600" b="1" i="1" dirty="0"/>
              <a:t> N=11.155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987824" y="332656"/>
            <a:ext cx="5616624" cy="864096"/>
          </a:xfrm>
          <a:prstGeom prst="rect">
            <a:avLst/>
          </a:prstGeo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2800" b="1" dirty="0"/>
              <a:t>Supervivencia Pacientes</a:t>
            </a:r>
            <a:r>
              <a:rPr lang="es-ES" altLang="es-ES" sz="2800" b="1" dirty="0">
                <a:solidFill>
                  <a:srgbClr val="FF0000"/>
                </a:solidFill>
              </a:rPr>
              <a:t> </a:t>
            </a:r>
            <a:r>
              <a:rPr lang="es-ES" altLang="es-ES" sz="2800" b="1" dirty="0"/>
              <a:t>por épocas (adultos, Tx cadáver)</a:t>
            </a:r>
            <a:endParaRPr lang="es-ES" altLang="es-ES" sz="2800" b="1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115616" y="6237312"/>
            <a:ext cx="3927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*Incluidos </a:t>
            </a:r>
            <a:r>
              <a:rPr lang="es-ES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exitus</a:t>
            </a:r>
            <a:r>
              <a:rPr lang="es-ES" sz="1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los 90 días tras fallo del injerto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2429592" y="224644"/>
            <a:ext cx="6537155" cy="108012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 Box 63">
            <a:extLst>
              <a:ext uri="{FF2B5EF4-FFF2-40B4-BE49-F238E27FC236}">
                <a16:creationId xmlns:a16="http://schemas.microsoft.com/office/drawing/2014/main" xmlns="" id="{5072777D-0BC4-41D8-A4C9-16D0B0624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E2DF979F-7097-4D65-BF9F-99FA7BC5BA14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3C2154E-72D2-4A74-B85B-FA581E7B988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4005" y="1417046"/>
            <a:ext cx="5953125" cy="4762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AA52D9B-A867-4109-99EB-A63FEBA6533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020072"/>
            <a:ext cx="1280271" cy="4938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2D1A905-965F-4ADA-B1FE-973217778D8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5651" y="3872413"/>
            <a:ext cx="1286367" cy="4938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40BD06-DED2-4633-8894-243451BE09A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08000" y="4898562"/>
            <a:ext cx="1280271" cy="499915"/>
          </a:xfrm>
          <a:prstGeom prst="rect">
            <a:avLst/>
          </a:prstGeom>
        </p:spPr>
      </p:pic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xmlns="" id="{0475EA4C-8AD0-4724-95B9-29C661B7C332}"/>
              </a:ext>
            </a:extLst>
          </p:cNvPr>
          <p:cNvCxnSpPr>
            <a:cxnSpLocks/>
          </p:cNvCxnSpPr>
          <p:nvPr/>
        </p:nvCxnSpPr>
        <p:spPr>
          <a:xfrm>
            <a:off x="3635896" y="3429000"/>
            <a:ext cx="792088" cy="439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6EDE9D86-52B7-41AB-8979-48268CC7F63C}"/>
              </a:ext>
            </a:extLst>
          </p:cNvPr>
          <p:cNvSpPr txBox="1"/>
          <p:nvPr/>
        </p:nvSpPr>
        <p:spPr>
          <a:xfrm>
            <a:off x="3646634" y="3507742"/>
            <a:ext cx="79208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/>
              <a:t>P&lt;0.001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xmlns="" id="{8FABB4F8-53C5-477D-83D2-F7F2B33FB754}"/>
              </a:ext>
            </a:extLst>
          </p:cNvPr>
          <p:cNvCxnSpPr>
            <a:cxnSpLocks/>
          </p:cNvCxnSpPr>
          <p:nvPr/>
        </p:nvCxnSpPr>
        <p:spPr>
          <a:xfrm>
            <a:off x="5171510" y="4240617"/>
            <a:ext cx="1248653" cy="657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A79142FE-C84D-48B7-9CBE-77A5B6DE02A7}"/>
              </a:ext>
            </a:extLst>
          </p:cNvPr>
          <p:cNvSpPr txBox="1"/>
          <p:nvPr/>
        </p:nvSpPr>
        <p:spPr>
          <a:xfrm>
            <a:off x="5411366" y="4437461"/>
            <a:ext cx="69663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/>
              <a:t>P=0.286</a:t>
            </a:r>
          </a:p>
        </p:txBody>
      </p:sp>
    </p:spTree>
    <p:extLst>
      <p:ext uri="{BB962C8B-B14F-4D97-AF65-F5344CB8AC3E}">
        <p14:creationId xmlns:p14="http://schemas.microsoft.com/office/powerpoint/2010/main" xmlns="" val="2550536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9502"/>
            <a:ext cx="1440159" cy="8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195736" y="274638"/>
            <a:ext cx="6948264" cy="850106"/>
          </a:xfrm>
          <a:prstGeom prst="rect">
            <a:avLst/>
          </a:prstGeo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2800" b="1" dirty="0"/>
              <a:t>Supervivencia del INJERTO (no censurada) </a:t>
            </a:r>
          </a:p>
          <a:p>
            <a:r>
              <a:rPr lang="es-ES" altLang="es-ES" sz="2800" b="1" dirty="0"/>
              <a:t>por ÉPOCAS (adultos, Tx cadáver)</a:t>
            </a:r>
            <a:endParaRPr lang="es-ES" altLang="es-ES" sz="2800" b="1" dirty="0">
              <a:solidFill>
                <a:srgbClr val="FF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23850" y="6165850"/>
            <a:ext cx="12238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ES" sz="1600" b="1" i="1" dirty="0"/>
              <a:t> N=11.155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2402141" y="153185"/>
            <a:ext cx="6418331" cy="1036155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1F90430-F2F7-4F02-9F08-B71E66746408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111D25D-E62F-412C-81C7-E489D9F97F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905" y="1457722"/>
            <a:ext cx="5953125" cy="4762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3FE4C73-C670-43C2-9122-E4D7271DD1A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6393" y="2687613"/>
            <a:ext cx="1432684" cy="53649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15AE716-CB4B-4F37-B594-C07154B139D2}"/>
              </a:ext>
            </a:extLst>
          </p:cNvPr>
          <p:cNvSpPr txBox="1"/>
          <p:nvPr/>
        </p:nvSpPr>
        <p:spPr>
          <a:xfrm>
            <a:off x="6660232" y="4323782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1984-1999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10DCF07C-5C48-4B8C-B5E4-3871D5E2ACF8}"/>
              </a:ext>
            </a:extLst>
          </p:cNvPr>
          <p:cNvSpPr txBox="1"/>
          <p:nvPr/>
        </p:nvSpPr>
        <p:spPr>
          <a:xfrm>
            <a:off x="2915816" y="3272013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2011-2021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18C2814-1619-4EE8-BBBA-8614BB5A349A}"/>
              </a:ext>
            </a:extLst>
          </p:cNvPr>
          <p:cNvSpPr txBox="1"/>
          <p:nvPr/>
        </p:nvSpPr>
        <p:spPr>
          <a:xfrm>
            <a:off x="2814170" y="4777137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1984 - 1999</a:t>
            </a:r>
            <a:r>
              <a:rPr lang="es-ES" sz="1400" b="1" dirty="0"/>
              <a:t> vs </a:t>
            </a:r>
            <a:r>
              <a:rPr lang="es-ES" sz="1400" b="1" dirty="0">
                <a:solidFill>
                  <a:srgbClr val="00CC00"/>
                </a:solidFill>
              </a:rPr>
              <a:t>2000 - 2010</a:t>
            </a:r>
            <a:r>
              <a:rPr lang="es-ES" sz="1400" b="1" dirty="0"/>
              <a:t> p &lt; 0.001</a:t>
            </a:r>
          </a:p>
          <a:p>
            <a:r>
              <a:rPr lang="es-ES" sz="1400" b="1" dirty="0">
                <a:solidFill>
                  <a:srgbClr val="00CC00"/>
                </a:solidFill>
              </a:rPr>
              <a:t>2000 - 2010</a:t>
            </a:r>
            <a:r>
              <a:rPr lang="es-ES" sz="1400" b="1" dirty="0"/>
              <a:t> vs </a:t>
            </a:r>
            <a:r>
              <a:rPr lang="es-ES" sz="1400" b="1" dirty="0">
                <a:solidFill>
                  <a:srgbClr val="FF0000"/>
                </a:solidFill>
              </a:rPr>
              <a:t>2011 - 2021</a:t>
            </a:r>
            <a:r>
              <a:rPr lang="es-ES" sz="1400" b="1" dirty="0"/>
              <a:t> p &lt; 0.001</a:t>
            </a:r>
          </a:p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1984 - 1999 </a:t>
            </a:r>
            <a:r>
              <a:rPr lang="es-ES" sz="1400" b="1" dirty="0"/>
              <a:t>vs </a:t>
            </a:r>
            <a:r>
              <a:rPr lang="es-ES" sz="1400" b="1" dirty="0">
                <a:solidFill>
                  <a:srgbClr val="FF0000"/>
                </a:solidFill>
              </a:rPr>
              <a:t>2011 - 2021</a:t>
            </a:r>
            <a:r>
              <a:rPr lang="es-ES" sz="1400" b="1" dirty="0"/>
              <a:t> p = 0.002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56431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9503"/>
            <a:ext cx="1512167" cy="93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051720" y="274638"/>
            <a:ext cx="7092280" cy="850106"/>
          </a:xfrm>
          <a:prstGeom prst="rect">
            <a:avLst/>
          </a:prstGeo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2800" b="1" dirty="0"/>
              <a:t>Supervivencia del INJERTO (censurada) </a:t>
            </a:r>
          </a:p>
          <a:p>
            <a:r>
              <a:rPr lang="es-ES" altLang="es-ES" sz="2800" b="1" dirty="0"/>
              <a:t>por ÉPOCAS (adultos, Tx cadáver)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23850" y="6165304"/>
            <a:ext cx="127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ES" sz="1600" b="1" i="1" dirty="0"/>
              <a:t> N=11.155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2123728" y="139503"/>
            <a:ext cx="6825187" cy="1152305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xmlns="" id="{32BB9175-46C9-4E7C-9A02-C72AC5E5C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3DF42ADD-3BFC-443E-A66C-4EB1ADA966FE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347F7EF-DED9-4ADB-A1BF-011E41BBE57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320499"/>
            <a:ext cx="5953125" cy="47625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C13BFF4-AE44-415A-8FD7-3923B2F43BEE}"/>
              </a:ext>
            </a:extLst>
          </p:cNvPr>
          <p:cNvSpPr txBox="1"/>
          <p:nvPr/>
        </p:nvSpPr>
        <p:spPr>
          <a:xfrm>
            <a:off x="2339752" y="4725144"/>
            <a:ext cx="290983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1984 - 1999</a:t>
            </a: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vs </a:t>
            </a: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2000 - 2010</a:t>
            </a: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 &lt; 0.001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2000 - 2010</a:t>
            </a: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vs </a:t>
            </a: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2011 - 2021</a:t>
            </a: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 = 0.002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1984 - 1999 </a:t>
            </a: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 </a:t>
            </a: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2011 - 2021</a:t>
            </a: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 &lt; 0.001</a:t>
            </a: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3A1F892-BE0A-4F15-8806-2F9C37896133}"/>
              </a:ext>
            </a:extLst>
          </p:cNvPr>
          <p:cNvSpPr txBox="1"/>
          <p:nvPr/>
        </p:nvSpPr>
        <p:spPr>
          <a:xfrm>
            <a:off x="6516216" y="414727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1984-1999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2E5252A9-634D-4D91-9820-88ACACAE2AA1}"/>
              </a:ext>
            </a:extLst>
          </p:cNvPr>
          <p:cNvSpPr txBox="1"/>
          <p:nvPr/>
        </p:nvSpPr>
        <p:spPr>
          <a:xfrm>
            <a:off x="5364088" y="306896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CC00"/>
                </a:solidFill>
              </a:rPr>
              <a:t>2000-2010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22E153D-DA38-45D9-91E5-909911B25B26}"/>
              </a:ext>
            </a:extLst>
          </p:cNvPr>
          <p:cNvSpPr txBox="1"/>
          <p:nvPr/>
        </p:nvSpPr>
        <p:spPr>
          <a:xfrm>
            <a:off x="3635896" y="19789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</a:rPr>
              <a:t>2011-2021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AC04EBDA-F139-4F11-9673-8BFC63FAFCE5}"/>
              </a:ext>
            </a:extLst>
          </p:cNvPr>
          <p:cNvCxnSpPr/>
          <p:nvPr/>
        </p:nvCxnSpPr>
        <p:spPr>
          <a:xfrm flipH="1">
            <a:off x="3491880" y="2206342"/>
            <a:ext cx="302791" cy="278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7895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9503"/>
            <a:ext cx="1512167" cy="93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051720" y="274638"/>
            <a:ext cx="7092280" cy="850106"/>
          </a:xfrm>
          <a:prstGeom prst="rect">
            <a:avLst/>
          </a:prstGeo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2800" b="1" dirty="0"/>
              <a:t>Supervivencia del INJERTO (censurada) </a:t>
            </a:r>
          </a:p>
          <a:p>
            <a:r>
              <a:rPr lang="es-ES" altLang="es-ES" sz="2800" b="1" dirty="0"/>
              <a:t>1990-2019 (adultos, Tx cadáver)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31701" y="6165304"/>
            <a:ext cx="11518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ES" sz="1600" b="1" i="1" dirty="0"/>
              <a:t> N=10.399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2123728" y="139503"/>
            <a:ext cx="6825187" cy="1152305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xmlns="" id="{32BB9175-46C9-4E7C-9A02-C72AC5E5C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F2DADEB-BBFB-4A5C-8F6C-19E044B6F5FD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AF52E73-9DCD-42C7-AB7E-80D95E5319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531480"/>
            <a:ext cx="59531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9298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60609D9B-5713-488E-BD6C-E1D122C253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41317538"/>
              </p:ext>
            </p:extLst>
          </p:nvPr>
        </p:nvGraphicFramePr>
        <p:xfrm>
          <a:off x="436763" y="2132856"/>
          <a:ext cx="3960001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70480311-F7C5-42F5-8D46-AEAE01AE6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4628647"/>
              </p:ext>
            </p:extLst>
          </p:nvPr>
        </p:nvGraphicFramePr>
        <p:xfrm>
          <a:off x="4747237" y="2132856"/>
          <a:ext cx="39600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B8B58283-ACFA-4BC4-8F2B-5D64D3275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9502"/>
            <a:ext cx="1512168" cy="93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A8B20729-4B45-494F-BFE3-C88A1C376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172" y="260648"/>
            <a:ext cx="6537156" cy="1317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62000" tIns="118800" rIns="162000" bIns="118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800" b="1" dirty="0">
                <a:latin typeface="+mn-lt"/>
              </a:rPr>
              <a:t>Supervivencia – TR (adultos)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2800" b="1" dirty="0">
                <a:latin typeface="+mn-lt"/>
              </a:rPr>
              <a:t>2000-2021</a:t>
            </a:r>
          </a:p>
        </p:txBody>
      </p:sp>
      <p:sp>
        <p:nvSpPr>
          <p:cNvPr id="10" name="9 Rectángulo redondeado">
            <a:extLst>
              <a:ext uri="{FF2B5EF4-FFF2-40B4-BE49-F238E27FC236}">
                <a16:creationId xmlns:a16="http://schemas.microsoft.com/office/drawing/2014/main" xmlns="" id="{1523AC48-CC33-4BDD-A8EF-6FF51E8462DB}"/>
              </a:ext>
            </a:extLst>
          </p:cNvPr>
          <p:cNvSpPr/>
          <p:nvPr/>
        </p:nvSpPr>
        <p:spPr>
          <a:xfrm>
            <a:off x="2411760" y="332656"/>
            <a:ext cx="6480719" cy="1152128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 Box 63">
            <a:extLst>
              <a:ext uri="{FF2B5EF4-FFF2-40B4-BE49-F238E27FC236}">
                <a16:creationId xmlns:a16="http://schemas.microsoft.com/office/drawing/2014/main" xmlns="" id="{F06C46B9-C515-472B-96BD-7E91B6217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17DCE9A-AF71-4035-957B-6408912F20F4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1621285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9502"/>
            <a:ext cx="1656184" cy="102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430770" y="200694"/>
            <a:ext cx="6537154" cy="832302"/>
          </a:xfrm>
          <a:prstGeom prst="rect">
            <a:avLst/>
          </a:prstGeo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2800" b="1" dirty="0"/>
              <a:t>SV trasplante Donantes fallecido vs vivo</a:t>
            </a:r>
          </a:p>
          <a:p>
            <a:r>
              <a:rPr lang="es-ES" altLang="es-ES" sz="2800" b="1" dirty="0"/>
              <a:t>2000-2021</a:t>
            </a:r>
            <a:r>
              <a:rPr lang="es-ES" altLang="es-ES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es-ES" altLang="es-ES" sz="2800" b="1" dirty="0">
                <a:solidFill>
                  <a:srgbClr val="FF0000"/>
                </a:solidFill>
              </a:rPr>
              <a:t> </a:t>
            </a:r>
            <a:r>
              <a:rPr lang="es-ES" altLang="es-ES" sz="2800" b="1" dirty="0"/>
              <a:t> </a:t>
            </a:r>
            <a:endParaRPr lang="es-ES" altLang="es-ES" sz="2800" b="1" dirty="0">
              <a:solidFill>
                <a:srgbClr val="FF0000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430769" y="47951"/>
            <a:ext cx="6537155" cy="108012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xmlns="" id="{DA1EDAC5-4525-4AE2-9D04-4C2308AA2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078" y="5157192"/>
            <a:ext cx="23762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ES" sz="1600" b="1" i="1" dirty="0"/>
              <a:t> D cadáver N= 7.778</a:t>
            </a:r>
          </a:p>
          <a:p>
            <a:pPr algn="l" eaLnBrk="1" hangingPunct="1">
              <a:spcBef>
                <a:spcPct val="50000"/>
              </a:spcBef>
            </a:pPr>
            <a:r>
              <a:rPr lang="es-ES" altLang="es-ES" sz="1600" b="1" i="1" dirty="0"/>
              <a:t>D vivo N=633 </a:t>
            </a:r>
          </a:p>
        </p:txBody>
      </p:sp>
      <p:sp>
        <p:nvSpPr>
          <p:cNvPr id="13" name="Text Box 63">
            <a:extLst>
              <a:ext uri="{FF2B5EF4-FFF2-40B4-BE49-F238E27FC236}">
                <a16:creationId xmlns:a16="http://schemas.microsoft.com/office/drawing/2014/main" xmlns="" id="{8F1F4E36-4D1E-41F9-8FF5-D73C4D340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F8AE2177-3F50-4B6A-89DA-71B86CB48F6D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C1DF7EC-F769-496D-B0DC-4A5CA6B938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847" r="1847"/>
          <a:stretch/>
        </p:blipFill>
        <p:spPr>
          <a:xfrm>
            <a:off x="2627313" y="3983243"/>
            <a:ext cx="3533505" cy="28268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EB01249-3283-44DA-BA3C-872B13A1AA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847" r="1847"/>
          <a:stretch/>
        </p:blipFill>
        <p:spPr>
          <a:xfrm>
            <a:off x="1619672" y="1151747"/>
            <a:ext cx="3533505" cy="28268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026AE3D-BD58-4298-B464-9C703BC7BF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625" r="407" b="4023"/>
          <a:stretch/>
        </p:blipFill>
        <p:spPr>
          <a:xfrm>
            <a:off x="5490187" y="1185739"/>
            <a:ext cx="365381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534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877050" y="6524625"/>
            <a:ext cx="2087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_tradnl" sz="14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635896" y="260648"/>
            <a:ext cx="3024187" cy="647700"/>
          </a:xfr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s-ES" sz="3200" b="1" dirty="0"/>
              <a:t>Conclusiones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31540" y="1556792"/>
            <a:ext cx="8280920" cy="4154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s-ES" sz="2400" b="1" dirty="0">
                <a:solidFill>
                  <a:schemeClr val="tx2">
                    <a:lumMod val="50000"/>
                  </a:schemeClr>
                </a:solidFill>
              </a:rPr>
              <a:t>La supervivencia del trasplante renal en Andalucía  es buena, similar a otros registros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endParaRPr lang="es-E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s-ES" sz="2400" b="1" dirty="0">
                <a:solidFill>
                  <a:schemeClr val="tx2">
                    <a:lumMod val="50000"/>
                  </a:schemeClr>
                </a:solidFill>
              </a:rPr>
              <a:t>Sin embargo, tanto la supervivencia del paciente como la del injerto tienden a disminuir en los últimos </a:t>
            </a:r>
            <a:r>
              <a:rPr lang="es-ES" sz="2400" b="1">
                <a:solidFill>
                  <a:schemeClr val="tx2">
                    <a:lumMod val="50000"/>
                  </a:schemeClr>
                </a:solidFill>
              </a:rPr>
              <a:t>años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endParaRPr lang="es-E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s-ES" sz="2400" b="1" dirty="0">
                <a:solidFill>
                  <a:schemeClr val="tx2">
                    <a:lumMod val="50000"/>
                  </a:schemeClr>
                </a:solidFill>
              </a:rPr>
              <a:t>En los dos últimos años ha habido un incremento de fallecimientos por causa infecciosa debido probablemente a la pandemia COVID 19</a:t>
            </a:r>
            <a:endParaRPr lang="es-E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107950" y="6553200"/>
            <a:ext cx="2519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800"/>
              </a:spcAft>
              <a:buFont typeface="Wingdings" pitchFamily="2" charset="2"/>
              <a:buNone/>
            </a:pPr>
            <a:endParaRPr lang="es-ES" sz="14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9503"/>
            <a:ext cx="1584176" cy="98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3">
            <a:extLst>
              <a:ext uri="{FF2B5EF4-FFF2-40B4-BE49-F238E27FC236}">
                <a16:creationId xmlns:a16="http://schemas.microsoft.com/office/drawing/2014/main" xmlns="" id="{155E339F-C806-42C0-B4A8-0A70CFA45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24163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08C0600-0433-4778-BEC9-BE903BCB9552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F40C9C8-F91D-43DE-A666-EB708D4AA7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121"/>
            <a:ext cx="9144000" cy="633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BFCAE43-BF0C-4945-9956-0AD180ACF78C}"/>
              </a:ext>
            </a:extLst>
          </p:cNvPr>
          <p:cNvSpPr/>
          <p:nvPr/>
        </p:nvSpPr>
        <p:spPr>
          <a:xfrm>
            <a:off x="611560" y="1412776"/>
            <a:ext cx="5040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29814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684213" y="1104910"/>
            <a:ext cx="4313237" cy="39703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200" b="1" i="1" dirty="0"/>
              <a:t>COLABORADORES DIRECTOS </a:t>
            </a:r>
            <a:r>
              <a:rPr lang="es-ES" sz="1200" i="1" dirty="0"/>
              <a:t>en los hospitales:</a:t>
            </a:r>
          </a:p>
          <a:p>
            <a:pPr algn="l">
              <a:spcBef>
                <a:spcPct val="50000"/>
              </a:spcBef>
            </a:pPr>
            <a:r>
              <a:rPr lang="es-ES" sz="1200" dirty="0"/>
              <a:t>H. Puerta del Mar- Cádiz: </a:t>
            </a:r>
          </a:p>
          <a:p>
            <a:pPr>
              <a:spcBef>
                <a:spcPct val="50000"/>
              </a:spcBef>
            </a:pPr>
            <a:r>
              <a:rPr lang="es-ES" sz="1200" b="1" dirty="0" err="1">
                <a:solidFill>
                  <a:srgbClr val="0070C0"/>
                </a:solidFill>
              </a:rPr>
              <a:t>Maria</a:t>
            </a:r>
            <a:r>
              <a:rPr lang="es-ES" sz="1200" b="1" dirty="0">
                <a:solidFill>
                  <a:srgbClr val="0070C0"/>
                </a:solidFill>
              </a:rPr>
              <a:t> Montero. Julia Torrado </a:t>
            </a:r>
            <a:r>
              <a:rPr lang="es-ES" sz="1200" b="1" dirty="0" err="1">
                <a:solidFill>
                  <a:srgbClr val="0070C0"/>
                </a:solidFill>
              </a:rPr>
              <a:t>Masero</a:t>
            </a:r>
            <a:r>
              <a:rPr lang="es-ES" sz="1200" dirty="0">
                <a:solidFill>
                  <a:srgbClr val="0070C0"/>
                </a:solidFill>
              </a:rPr>
              <a:t>, Teresa García </a:t>
            </a:r>
            <a:r>
              <a:rPr lang="es-ES" sz="1200" dirty="0" err="1">
                <a:solidFill>
                  <a:srgbClr val="0070C0"/>
                </a:solidFill>
              </a:rPr>
              <a:t>Alvarez</a:t>
            </a:r>
            <a:r>
              <a:rPr lang="es-ES" sz="1200" dirty="0">
                <a:solidFill>
                  <a:srgbClr val="0070C0"/>
                </a:solidFill>
              </a:rPr>
              <a:t>, Gabriela Sánchez Márquez</a:t>
            </a:r>
          </a:p>
          <a:p>
            <a:pPr algn="l">
              <a:spcBef>
                <a:spcPct val="50000"/>
              </a:spcBef>
            </a:pPr>
            <a:r>
              <a:rPr lang="es-ES" sz="1200" dirty="0">
                <a:solidFill>
                  <a:srgbClr val="000099"/>
                </a:solidFill>
              </a:rPr>
              <a:t> </a:t>
            </a:r>
            <a:r>
              <a:rPr lang="es-ES" sz="1200" dirty="0"/>
              <a:t>H. Reina Sofía - Córdoba: </a:t>
            </a:r>
          </a:p>
          <a:p>
            <a:pPr algn="l">
              <a:spcBef>
                <a:spcPct val="50000"/>
              </a:spcBef>
            </a:pPr>
            <a:r>
              <a:rPr lang="es-ES" sz="1200" b="1" dirty="0">
                <a:solidFill>
                  <a:srgbClr val="0070C0"/>
                </a:solidFill>
              </a:rPr>
              <a:t>Cristian </a:t>
            </a:r>
            <a:r>
              <a:rPr lang="es-ES" sz="1200" b="1" dirty="0" err="1">
                <a:solidFill>
                  <a:srgbClr val="0070C0"/>
                </a:solidFill>
              </a:rPr>
              <a:t>Rodelo</a:t>
            </a:r>
            <a:r>
              <a:rPr lang="es-ES" sz="1200" b="1" dirty="0">
                <a:solidFill>
                  <a:srgbClr val="0070C0"/>
                </a:solidFill>
              </a:rPr>
              <a:t>, Shaira Martínez </a:t>
            </a:r>
            <a:endParaRPr lang="es-ES" sz="1200" dirty="0">
              <a:solidFill>
                <a:srgbClr val="0070C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s-ES" sz="1200" dirty="0"/>
              <a:t>H. Virgen de las Nieves - Granada: </a:t>
            </a:r>
          </a:p>
          <a:p>
            <a:pPr algn="l">
              <a:spcBef>
                <a:spcPct val="50000"/>
              </a:spcBef>
            </a:pPr>
            <a:r>
              <a:rPr lang="es-ES" sz="1200" b="1" dirty="0">
                <a:solidFill>
                  <a:srgbClr val="0070C0"/>
                </a:solidFill>
              </a:rPr>
              <a:t>Mª Carmen de Gracia Guindo</a:t>
            </a:r>
            <a:r>
              <a:rPr lang="es-ES" sz="1200" dirty="0">
                <a:solidFill>
                  <a:srgbClr val="0070C0"/>
                </a:solidFill>
              </a:rPr>
              <a:t>, Almudena Pérez Marfil</a:t>
            </a:r>
          </a:p>
          <a:p>
            <a:pPr algn="l">
              <a:spcBef>
                <a:spcPct val="50000"/>
              </a:spcBef>
            </a:pPr>
            <a:r>
              <a:rPr lang="es-ES" sz="1200" dirty="0"/>
              <a:t>H. Carlos Haya - Málaga: </a:t>
            </a:r>
          </a:p>
          <a:p>
            <a:pPr algn="l">
              <a:spcBef>
                <a:spcPct val="50000"/>
              </a:spcBef>
            </a:pPr>
            <a:r>
              <a:rPr lang="es-ES" sz="1200" b="1" dirty="0">
                <a:solidFill>
                  <a:srgbClr val="0070C0"/>
                </a:solidFill>
              </a:rPr>
              <a:t>Pedro Ruiz Esteban</a:t>
            </a:r>
            <a:r>
              <a:rPr lang="es-ES" sz="1200" dirty="0">
                <a:solidFill>
                  <a:srgbClr val="0070C0"/>
                </a:solidFill>
              </a:rPr>
              <a:t>, Rosa Luz Martín López</a:t>
            </a:r>
          </a:p>
          <a:p>
            <a:pPr algn="l">
              <a:spcBef>
                <a:spcPct val="50000"/>
              </a:spcBef>
            </a:pPr>
            <a:r>
              <a:rPr lang="es-ES" sz="1200" dirty="0">
                <a:solidFill>
                  <a:schemeClr val="accent2"/>
                </a:solidFill>
              </a:rPr>
              <a:t> </a:t>
            </a:r>
            <a:r>
              <a:rPr lang="es-ES" sz="1200" dirty="0"/>
              <a:t>H. Virgen del Rocío – Sevilla: </a:t>
            </a:r>
          </a:p>
          <a:p>
            <a:pPr algn="l">
              <a:spcBef>
                <a:spcPct val="50000"/>
              </a:spcBef>
            </a:pPr>
            <a:r>
              <a:rPr lang="es-ES" sz="1200" b="1" dirty="0">
                <a:solidFill>
                  <a:srgbClr val="0070C0"/>
                </a:solidFill>
              </a:rPr>
              <a:t>Mercedes Toro Ramos</a:t>
            </a:r>
            <a:r>
              <a:rPr lang="es-ES" sz="1200" dirty="0">
                <a:solidFill>
                  <a:srgbClr val="0070C0"/>
                </a:solidFill>
              </a:rPr>
              <a:t>, M..A Pérez Valdivia, María Aguilar Rodríguez</a:t>
            </a:r>
          </a:p>
          <a:p>
            <a:pPr algn="l">
              <a:spcBef>
                <a:spcPct val="50000"/>
              </a:spcBef>
            </a:pPr>
            <a:r>
              <a:rPr lang="es-ES" sz="1200" dirty="0"/>
              <a:t>H. Virgen del Rocío (H. Infantil) – Sevilla: </a:t>
            </a:r>
          </a:p>
          <a:p>
            <a:pPr algn="l">
              <a:spcBef>
                <a:spcPct val="50000"/>
              </a:spcBef>
            </a:pPr>
            <a:r>
              <a:rPr lang="es-ES" sz="1200" b="1" dirty="0">
                <a:solidFill>
                  <a:srgbClr val="0070C0"/>
                </a:solidFill>
              </a:rPr>
              <a:t>Mercedes Toro Ramos</a:t>
            </a:r>
            <a:r>
              <a:rPr lang="es-ES" sz="1200" dirty="0">
                <a:solidFill>
                  <a:srgbClr val="0070C0"/>
                </a:solidFill>
              </a:rPr>
              <a:t>, M.A. Pérez Valdivia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220072" y="476673"/>
            <a:ext cx="3552460" cy="54476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200" b="1" i="1" dirty="0"/>
              <a:t>COMITÉ DE CONTROL  Y SEGUIMIENTO</a:t>
            </a:r>
          </a:p>
          <a:p>
            <a:pPr algn="l">
              <a:spcBef>
                <a:spcPct val="50000"/>
              </a:spcBef>
            </a:pPr>
            <a:r>
              <a:rPr lang="es-ES" sz="1200" dirty="0"/>
              <a:t>H. Puerta del Mar- Cádiz: </a:t>
            </a:r>
          </a:p>
          <a:p>
            <a:pPr algn="l">
              <a:spcBef>
                <a:spcPct val="50000"/>
              </a:spcBef>
            </a:pPr>
            <a:r>
              <a:rPr lang="es-ES" sz="1200" dirty="0">
                <a:solidFill>
                  <a:srgbClr val="0070C0"/>
                </a:solidFill>
              </a:rPr>
              <a:t>Mª Auxiliadora </a:t>
            </a:r>
            <a:r>
              <a:rPr lang="es-ES" sz="1200" dirty="0" err="1">
                <a:solidFill>
                  <a:srgbClr val="0070C0"/>
                </a:solidFill>
              </a:rPr>
              <a:t>Mazuecos</a:t>
            </a:r>
            <a:r>
              <a:rPr lang="es-ES" sz="1200" dirty="0">
                <a:solidFill>
                  <a:srgbClr val="0070C0"/>
                </a:solidFill>
              </a:rPr>
              <a:t> Blanca</a:t>
            </a:r>
          </a:p>
          <a:p>
            <a:pPr algn="l">
              <a:spcBef>
                <a:spcPct val="50000"/>
              </a:spcBef>
            </a:pPr>
            <a:r>
              <a:rPr lang="es-ES" sz="1200" dirty="0"/>
              <a:t>H. Reina Sofía - Córdoba: </a:t>
            </a:r>
          </a:p>
          <a:p>
            <a:pPr algn="l">
              <a:spcBef>
                <a:spcPct val="50000"/>
              </a:spcBef>
            </a:pPr>
            <a:r>
              <a:rPr lang="es-ES" sz="1200" dirty="0">
                <a:solidFill>
                  <a:srgbClr val="0070C0"/>
                </a:solidFill>
              </a:rPr>
              <a:t>Alberto Rodríguez </a:t>
            </a:r>
            <a:r>
              <a:rPr lang="es-ES" sz="1200" dirty="0" err="1">
                <a:solidFill>
                  <a:srgbClr val="0070C0"/>
                </a:solidFill>
              </a:rPr>
              <a:t>Benot</a:t>
            </a:r>
            <a:endParaRPr lang="es-ES" sz="1200" dirty="0">
              <a:solidFill>
                <a:srgbClr val="0070C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s-ES" sz="1200" dirty="0"/>
              <a:t>H. Virgen de las Nieves - Granada: </a:t>
            </a:r>
          </a:p>
          <a:p>
            <a:pPr algn="l">
              <a:spcBef>
                <a:spcPct val="50000"/>
              </a:spcBef>
            </a:pPr>
            <a:r>
              <a:rPr lang="es-ES" sz="1200" dirty="0">
                <a:solidFill>
                  <a:srgbClr val="0070C0"/>
                </a:solidFill>
              </a:rPr>
              <a:t>Antonio Osuna Ortega. Carmen de Gracia Guindo</a:t>
            </a:r>
          </a:p>
          <a:p>
            <a:pPr algn="l">
              <a:spcBef>
                <a:spcPct val="50000"/>
              </a:spcBef>
            </a:pPr>
            <a:r>
              <a:rPr lang="es-ES_tradnl" sz="1200" dirty="0"/>
              <a:t>H. C. de Jaén – Jaén:</a:t>
            </a:r>
          </a:p>
          <a:p>
            <a:pPr algn="l">
              <a:spcBef>
                <a:spcPct val="50000"/>
              </a:spcBef>
            </a:pPr>
            <a:r>
              <a:rPr lang="es-ES_tradnl" sz="1200" dirty="0">
                <a:solidFill>
                  <a:srgbClr val="0070C0"/>
                </a:solidFill>
              </a:rPr>
              <a:t>Francisco Borrego Utiel</a:t>
            </a:r>
            <a:endParaRPr lang="es-ES" sz="1200" dirty="0">
              <a:solidFill>
                <a:srgbClr val="0070C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s-ES" sz="1200" dirty="0"/>
              <a:t>H. Carlos Haya - Málaga: </a:t>
            </a:r>
          </a:p>
          <a:p>
            <a:pPr algn="l">
              <a:spcBef>
                <a:spcPct val="50000"/>
              </a:spcBef>
            </a:pPr>
            <a:r>
              <a:rPr lang="es-ES" sz="1200" dirty="0">
                <a:solidFill>
                  <a:srgbClr val="0070C0"/>
                </a:solidFill>
              </a:rPr>
              <a:t>Mercedes Cabello. Verónica López . Eugenia Sola</a:t>
            </a:r>
          </a:p>
          <a:p>
            <a:pPr algn="l">
              <a:spcBef>
                <a:spcPct val="50000"/>
              </a:spcBef>
            </a:pPr>
            <a:r>
              <a:rPr lang="es-ES" sz="1200" dirty="0"/>
              <a:t>H. Virgen del Rocío (H. Infantil) – Sevilla: </a:t>
            </a:r>
          </a:p>
          <a:p>
            <a:pPr algn="l">
              <a:spcBef>
                <a:spcPct val="50000"/>
              </a:spcBef>
            </a:pPr>
            <a:r>
              <a:rPr lang="es-ES" sz="1200" dirty="0">
                <a:solidFill>
                  <a:srgbClr val="0070C0"/>
                </a:solidFill>
              </a:rPr>
              <a:t>Rafael Bedoya Pérez</a:t>
            </a:r>
          </a:p>
          <a:p>
            <a:pPr algn="l">
              <a:spcBef>
                <a:spcPct val="50000"/>
              </a:spcBef>
            </a:pPr>
            <a:r>
              <a:rPr lang="es-ES" sz="1200" dirty="0"/>
              <a:t>H. Virgen del Rocío – Sevilla: </a:t>
            </a:r>
          </a:p>
          <a:p>
            <a:pPr algn="l">
              <a:spcBef>
                <a:spcPct val="50000"/>
              </a:spcBef>
            </a:pPr>
            <a:r>
              <a:rPr lang="es-ES" sz="1200" dirty="0">
                <a:solidFill>
                  <a:srgbClr val="0070C0"/>
                </a:solidFill>
              </a:rPr>
              <a:t>Gabriel Bernal Blanco. Miguel A. Gentil </a:t>
            </a:r>
            <a:r>
              <a:rPr lang="es-ES" sz="1200" dirty="0" err="1">
                <a:solidFill>
                  <a:srgbClr val="0070C0"/>
                </a:solidFill>
              </a:rPr>
              <a:t>Govantes</a:t>
            </a:r>
            <a:r>
              <a:rPr lang="es-ES" sz="1200" dirty="0">
                <a:solidFill>
                  <a:srgbClr val="0070C0"/>
                </a:solidFill>
              </a:rPr>
              <a:t>. </a:t>
            </a:r>
          </a:p>
          <a:p>
            <a:pPr algn="l">
              <a:spcBef>
                <a:spcPct val="50000"/>
              </a:spcBef>
            </a:pPr>
            <a:r>
              <a:rPr lang="es-ES" sz="1200" dirty="0"/>
              <a:t>Coordinación Autonómica de Trasplantes: </a:t>
            </a:r>
          </a:p>
          <a:p>
            <a:pPr algn="l">
              <a:spcBef>
                <a:spcPct val="50000"/>
              </a:spcBef>
            </a:pPr>
            <a:r>
              <a:rPr lang="es-ES" sz="12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oogle Sans"/>
              </a:rPr>
              <a:t>José Miguel Pérez Villares</a:t>
            </a:r>
            <a:r>
              <a:rPr lang="es-ES" sz="1200" b="0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es-ES" sz="1200" dirty="0">
                <a:solidFill>
                  <a:srgbClr val="0070C0"/>
                </a:solidFill>
              </a:rPr>
              <a:t>Manuel Alonso Gil. </a:t>
            </a:r>
          </a:p>
          <a:p>
            <a:pPr algn="l">
              <a:spcBef>
                <a:spcPct val="50000"/>
              </a:spcBef>
            </a:pPr>
            <a:r>
              <a:rPr lang="es-ES" sz="1200" i="1" dirty="0"/>
              <a:t>COORDINACIÓN DE DATOS</a:t>
            </a:r>
          </a:p>
          <a:p>
            <a:pPr algn="l">
              <a:spcBef>
                <a:spcPct val="50000"/>
              </a:spcBef>
            </a:pPr>
            <a:r>
              <a:rPr lang="es-ES" sz="1200" dirty="0">
                <a:solidFill>
                  <a:srgbClr val="0070C0"/>
                </a:solidFill>
              </a:rPr>
              <a:t>Pablo Castro de la Nuez </a:t>
            </a:r>
          </a:p>
        </p:txBody>
      </p:sp>
      <p:pic>
        <p:nvPicPr>
          <p:cNvPr id="52229" name="Picture 5" descr="b_home_02"/>
          <p:cNvPicPr>
            <a:picLocks noChangeAspect="1" noChangeArrowheads="1"/>
          </p:cNvPicPr>
          <p:nvPr/>
        </p:nvPicPr>
        <p:blipFill>
          <a:blip r:embed="rId3" cstate="print"/>
          <a:srcRect t="32534"/>
          <a:stretch>
            <a:fillRect/>
          </a:stretch>
        </p:blipFill>
        <p:spPr bwMode="auto">
          <a:xfrm>
            <a:off x="1714480" y="5000636"/>
            <a:ext cx="277814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Ro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296311"/>
            <a:ext cx="857256" cy="47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8" descr="NVS 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7" y="5704266"/>
            <a:ext cx="1857388" cy="35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9" descr="Genzyme_Transplant_Logo_%2D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639" y="6259150"/>
            <a:ext cx="10509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0" descr="pfiz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1" y="5986824"/>
            <a:ext cx="814367" cy="51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107951" y="6545262"/>
            <a:ext cx="230381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SICATA - Trasplante renal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7FD763F-FD85-4D30-8B85-41380E6AE978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4E35E6A-5066-4CF2-A535-BA2CFE14485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68" y="-9143"/>
            <a:ext cx="3120944" cy="115212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86313" y="5949280"/>
            <a:ext cx="5566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tx2">
                    <a:lumMod val="75000"/>
                  </a:schemeClr>
                </a:solidFill>
              </a:rPr>
              <a:t>Muchas 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5DCFA0C-9533-41C5-AC0D-B00CE0C88E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6828" y="1916832"/>
            <a:ext cx="6043529" cy="338437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497E4B8-8A2F-49B7-B4FD-03446DC6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8269" y="142672"/>
            <a:ext cx="1584176" cy="98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94225ED-557E-45E0-9D11-6E62763455BF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0283F4A-5013-49C7-B1BE-EDF45B6DADD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936" y="117232"/>
            <a:ext cx="2328856" cy="11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7734059"/>
              </p:ext>
            </p:extLst>
          </p:nvPr>
        </p:nvGraphicFramePr>
        <p:xfrm>
          <a:off x="107950" y="1816758"/>
          <a:ext cx="8640960" cy="467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Sic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7630"/>
            <a:ext cx="1943770" cy="120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31840" y="167630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prstClr val="black"/>
                </a:solidFill>
                <a:ea typeface="+mj-ea"/>
                <a:cs typeface="+mj-cs"/>
              </a:rPr>
              <a:t>Trasplante Renal en Andalucía</a:t>
            </a:r>
            <a:br>
              <a:rPr lang="es-ES_tradnl" sz="28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s-ES_tradnl" sz="2800" b="1" dirty="0">
                <a:solidFill>
                  <a:prstClr val="black"/>
                </a:solidFill>
                <a:ea typeface="+mj-ea"/>
                <a:cs typeface="+mj-cs"/>
              </a:rPr>
              <a:t>1984-2021</a:t>
            </a:r>
            <a:endParaRPr lang="es-ES" dirty="0"/>
          </a:p>
        </p:txBody>
      </p:sp>
      <p:sp>
        <p:nvSpPr>
          <p:cNvPr id="6" name="3 CuadroTexto"/>
          <p:cNvSpPr txBox="1"/>
          <p:nvPr/>
        </p:nvSpPr>
        <p:spPr>
          <a:xfrm>
            <a:off x="3131840" y="1332176"/>
            <a:ext cx="417896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1" dirty="0">
                <a:solidFill>
                  <a:schemeClr val="tx2">
                    <a:lumMod val="75000"/>
                  </a:schemeClr>
                </a:solidFill>
              </a:rPr>
              <a:t>12.371 trasplantes desde 1984 hasta 2021</a:t>
            </a:r>
          </a:p>
          <a:p>
            <a:r>
              <a:rPr lang="es-ES_tradnl" sz="1800" b="1" dirty="0">
                <a:solidFill>
                  <a:schemeClr val="tx2">
                    <a:lumMod val="75000"/>
                  </a:schemeClr>
                </a:solidFill>
              </a:rPr>
              <a:t>    11.842 adultos</a:t>
            </a:r>
          </a:p>
          <a:p>
            <a:r>
              <a:rPr lang="es-ES_tradnl" sz="1800" b="1" dirty="0">
                <a:solidFill>
                  <a:schemeClr val="tx2">
                    <a:lumMod val="75000"/>
                  </a:schemeClr>
                </a:solidFill>
              </a:rPr>
              <a:t>    529 niños (&lt;18 años)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07950" y="6453336"/>
            <a:ext cx="2435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s-ES" sz="1400" i="1" dirty="0">
                <a:solidFill>
                  <a:prstClr val="black"/>
                </a:solidFill>
              </a:rPr>
              <a:t>SICATA - Trasplante renal 2021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1D49ADB-1E83-48EE-BE5F-DCF2900A3271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116063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24581848"/>
              </p:ext>
            </p:extLst>
          </p:nvPr>
        </p:nvGraphicFramePr>
        <p:xfrm>
          <a:off x="272056" y="1234298"/>
          <a:ext cx="8381914" cy="502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482263" y="1988840"/>
            <a:ext cx="1797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2400" b="1" dirty="0">
                <a:latin typeface="Tahoma" pitchFamily="34" charset="0"/>
              </a:rPr>
              <a:t>n= 12.371</a:t>
            </a: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35496" y="6508576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pic>
        <p:nvPicPr>
          <p:cNvPr id="8" name="Picture 2" descr="Sic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621"/>
            <a:ext cx="1440160" cy="89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188823" y="195055"/>
            <a:ext cx="6465147" cy="1440160"/>
          </a:xfrm>
          <a:prstGeom prst="roundRect">
            <a:avLst>
              <a:gd name="adj" fmla="val 15626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/>
              <a:t> </a:t>
            </a:r>
          </a:p>
          <a:p>
            <a:pPr lvl="0" algn="ctr">
              <a:spcBef>
                <a:spcPct val="50000"/>
              </a:spcBef>
            </a:pPr>
            <a:endParaRPr lang="es-ES" sz="2800" b="1" dirty="0">
              <a:solidFill>
                <a:prstClr val="black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es-ES" sz="2800" b="1" dirty="0">
                <a:solidFill>
                  <a:prstClr val="black"/>
                </a:solidFill>
              </a:rPr>
              <a:t>Trasplantes renales adultos e infantil </a:t>
            </a:r>
          </a:p>
          <a:p>
            <a:pPr lvl="0" algn="ctr">
              <a:spcBef>
                <a:spcPct val="50000"/>
              </a:spcBef>
            </a:pPr>
            <a:r>
              <a:rPr lang="es-ES" sz="2800" b="1" dirty="0">
                <a:solidFill>
                  <a:prstClr val="black"/>
                </a:solidFill>
              </a:rPr>
              <a:t>1984-2021</a:t>
            </a:r>
          </a:p>
          <a:p>
            <a:pPr algn="ctr">
              <a:spcBef>
                <a:spcPct val="50000"/>
              </a:spcBef>
            </a:pPr>
            <a:r>
              <a:rPr lang="es-ES" b="1" dirty="0"/>
              <a:t>1984 - 2018</a:t>
            </a:r>
          </a:p>
          <a:p>
            <a:pPr>
              <a:spcBef>
                <a:spcPct val="50000"/>
              </a:spcBef>
            </a:pPr>
            <a:endParaRPr lang="es-ES" b="1" dirty="0"/>
          </a:p>
        </p:txBody>
      </p:sp>
      <p:sp>
        <p:nvSpPr>
          <p:cNvPr id="4" name="3 Rectángulo"/>
          <p:cNvSpPr/>
          <p:nvPr/>
        </p:nvSpPr>
        <p:spPr>
          <a:xfrm>
            <a:off x="2286000" y="31287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AD9EA0E-63F3-47F0-89B6-0C366D9ECC56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48915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2571695703"/>
              </p:ext>
            </p:extLst>
          </p:nvPr>
        </p:nvGraphicFramePr>
        <p:xfrm>
          <a:off x="251520" y="1446481"/>
          <a:ext cx="8568952" cy="4463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824163" y="2301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es-ES_tradnl" sz="2800">
              <a:latin typeface="Times New Roman" pitchFamily="18" charset="0"/>
            </a:endParaRPr>
          </a:p>
        </p:txBody>
      </p:sp>
      <p:sp>
        <p:nvSpPr>
          <p:cNvPr id="2053" name="Text Box 24"/>
          <p:cNvSpPr txBox="1">
            <a:spLocks noChangeArrowheads="1"/>
          </p:cNvSpPr>
          <p:nvPr/>
        </p:nvSpPr>
        <p:spPr bwMode="auto">
          <a:xfrm>
            <a:off x="107950" y="6525344"/>
            <a:ext cx="2663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SICATA - Trasplante renal 2021 </a:t>
            </a:r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1285852" y="2285992"/>
            <a:ext cx="2928958" cy="1975009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N = 746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Adulto: 687 (92.09%)</a:t>
            </a:r>
          </a:p>
          <a:p>
            <a:pPr lvl="1">
              <a:spcBef>
                <a:spcPct val="50000"/>
              </a:spcBef>
            </a:pPr>
            <a:r>
              <a:rPr lang="es-ES" sz="2000" dirty="0"/>
              <a:t>   Cruzados: 54</a:t>
            </a:r>
            <a:endParaRPr lang="es-E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Infantil: 59 (7.91%)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113147" y="230188"/>
            <a:ext cx="5581580" cy="10556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2800" b="1" dirty="0">
                <a:solidFill>
                  <a:schemeClr val="tx1"/>
                </a:solidFill>
              </a:rPr>
              <a:t>Trasplantes renales de donante vivo</a:t>
            </a:r>
          </a:p>
          <a:p>
            <a:pPr algn="ctr"/>
            <a:r>
              <a:rPr lang="es-ES_tradnl" sz="2800" b="1" dirty="0">
                <a:solidFill>
                  <a:schemeClr val="tx1"/>
                </a:solidFill>
              </a:rPr>
              <a:t>1984-2021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3BA20AB-55FE-4B67-B122-605BF2E31520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5B45307-B6FB-4771-8D00-1546079C0491}"/>
              </a:ext>
            </a:extLst>
          </p:cNvPr>
          <p:cNvSpPr txBox="1"/>
          <p:nvPr/>
        </p:nvSpPr>
        <p:spPr>
          <a:xfrm>
            <a:off x="1043608" y="5733256"/>
            <a:ext cx="317120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i="1" dirty="0"/>
              <a:t>Tx donante vivo 5.5 % del total </a:t>
            </a:r>
          </a:p>
        </p:txBody>
      </p:sp>
    </p:spTree>
    <p:extLst>
      <p:ext uri="{BB962C8B-B14F-4D97-AF65-F5344CB8AC3E}">
        <p14:creationId xmlns:p14="http://schemas.microsoft.com/office/powerpoint/2010/main" xmlns="" val="384869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350494737"/>
              </p:ext>
            </p:extLst>
          </p:nvPr>
        </p:nvGraphicFramePr>
        <p:xfrm>
          <a:off x="539552" y="1412776"/>
          <a:ext cx="8021096" cy="422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4348" y="5828244"/>
            <a:ext cx="994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</a:rPr>
              <a:t>N=746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07950" y="6525344"/>
            <a:ext cx="2735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i="1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</a:rPr>
              <a:t>SICATA - Trasplante renal 2021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835696" y="332656"/>
            <a:ext cx="6048672" cy="95410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Trasplantes renales de donante vivo</a:t>
            </a:r>
          </a:p>
          <a:p>
            <a:pPr algn="ctr"/>
            <a:r>
              <a:rPr lang="es-ES_tradnl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1984-2021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123729" y="260648"/>
            <a:ext cx="5616623" cy="107224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3F24C9C-F29C-45F2-9E53-AD2937617985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</p:spTree>
    <p:extLst>
      <p:ext uri="{BB962C8B-B14F-4D97-AF65-F5344CB8AC3E}">
        <p14:creationId xmlns:p14="http://schemas.microsoft.com/office/powerpoint/2010/main" xmlns="" val="15532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1590168435"/>
              </p:ext>
            </p:extLst>
          </p:nvPr>
        </p:nvGraphicFramePr>
        <p:xfrm>
          <a:off x="1078996" y="593301"/>
          <a:ext cx="6864424" cy="5067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84608" y="6159526"/>
            <a:ext cx="1309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n= 579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285984" y="5661248"/>
            <a:ext cx="445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Triple riñón-hígado-páncreas simultáneos (3)</a:t>
            </a: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107950" y="655320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SICATA - Trasplante renal 2021 </a:t>
            </a:r>
          </a:p>
        </p:txBody>
      </p:sp>
      <p:pic>
        <p:nvPicPr>
          <p:cNvPr id="8" name="Picture 2" descr="Sic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440160" cy="89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55816EB-B8A6-4EAF-B0B9-F364F9594221}"/>
              </a:ext>
            </a:extLst>
          </p:cNvPr>
          <p:cNvSpPr txBox="1"/>
          <p:nvPr/>
        </p:nvSpPr>
        <p:spPr>
          <a:xfrm>
            <a:off x="7188125" y="6460645"/>
            <a:ext cx="1800200" cy="3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i="1" dirty="0"/>
              <a:t>SAN Marbella 2022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89C7CCA-ECDE-49DE-855F-8A81382C00D0}"/>
              </a:ext>
            </a:extLst>
          </p:cNvPr>
          <p:cNvSpPr txBox="1"/>
          <p:nvPr/>
        </p:nvSpPr>
        <p:spPr>
          <a:xfrm>
            <a:off x="611560" y="1788587"/>
            <a:ext cx="295232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b="1" i="1" dirty="0"/>
              <a:t>Tx combinado 4.8 % del total </a:t>
            </a:r>
          </a:p>
        </p:txBody>
      </p:sp>
    </p:spTree>
    <p:extLst>
      <p:ext uri="{BB962C8B-B14F-4D97-AF65-F5344CB8AC3E}">
        <p14:creationId xmlns:p14="http://schemas.microsoft.com/office/powerpoint/2010/main" xmlns="" val="8300387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75317</TotalTime>
  <Words>2363</Words>
  <Application>Microsoft Office PowerPoint</Application>
  <PresentationFormat>Presentación en pantalla (4:3)</PresentationFormat>
  <Paragraphs>443</Paragraphs>
  <Slides>41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Diapositiva 1</vt:lpstr>
      <vt:lpstr>CONTENIDO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CARACTERÍSTICAS DEMOGRÁFICAS  </vt:lpstr>
      <vt:lpstr>Edad media del receptor (adultos) 1984-2021</vt:lpstr>
      <vt:lpstr>Edad media del donante renal (adultos)  2006-2021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Supervivencia del injerto y del paciente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Conclusiones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Registro de Trasplante Renal en Andalucía</dc:title>
  <dc:creator>Casa1</dc:creator>
  <cp:lastModifiedBy>cabellomercedes34p</cp:lastModifiedBy>
  <cp:revision>897</cp:revision>
  <dcterms:created xsi:type="dcterms:W3CDTF">2015-04-08T16:48:52Z</dcterms:created>
  <dcterms:modified xsi:type="dcterms:W3CDTF">2022-04-21T07:11:07Z</dcterms:modified>
</cp:coreProperties>
</file>