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notesSlides/notesSlide10.xml" ContentType="application/vnd.openxmlformats-officedocument.presentationml.notesSl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notesSlides/notesSlide11.xml" ContentType="application/vnd.openxmlformats-officedocument.presentationml.notesSlid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notesSlides/notesSlide12.xml" ContentType="application/vnd.openxmlformats-officedocument.presentationml.notesSlide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ppt/notesSlides/notesSlide13.xml" ContentType="application/vnd.openxmlformats-officedocument.presentationml.notesSlide+xml"/>
  <Override PartName="/ppt/charts/chart13.xml" ContentType="application/vnd.openxmlformats-officedocument.drawingml.chart+xml"/>
  <Override PartName="/ppt/theme/themeOverride13.xml" ContentType="application/vnd.openxmlformats-officedocument.themeOverride+xml"/>
  <Override PartName="/ppt/notesSlides/notesSlide14.xml" ContentType="application/vnd.openxmlformats-officedocument.presentationml.notesSlide+xml"/>
  <Override PartName="/ppt/charts/chart14.xml" ContentType="application/vnd.openxmlformats-officedocument.drawingml.chart+xml"/>
  <Override PartName="/ppt/theme/themeOverride14.xml" ContentType="application/vnd.openxmlformats-officedocument.themeOverride+xml"/>
  <Override PartName="/ppt/charts/chart15.xml" ContentType="application/vnd.openxmlformats-officedocument.drawingml.chart+xml"/>
  <Override PartName="/ppt/theme/themeOverride15.xml" ContentType="application/vnd.openxmlformats-officedocument.themeOverride+xml"/>
  <Override PartName="/ppt/notesSlides/notesSlide15.xml" ContentType="application/vnd.openxmlformats-officedocument.presentationml.notesSlide+xml"/>
  <Override PartName="/ppt/charts/chart16.xml" ContentType="application/vnd.openxmlformats-officedocument.drawingml.chart+xml"/>
  <Override PartName="/ppt/theme/themeOverride16.xml" ContentType="application/vnd.openxmlformats-officedocument.themeOverride+xml"/>
  <Override PartName="/ppt/notesSlides/notesSlide16.xml" ContentType="application/vnd.openxmlformats-officedocument.presentationml.notesSlide+xml"/>
  <Override PartName="/ppt/charts/chart17.xml" ContentType="application/vnd.openxmlformats-officedocument.drawingml.chart+xml"/>
  <Override PartName="/ppt/theme/themeOverride17.xml" ContentType="application/vnd.openxmlformats-officedocument.themeOverride+xml"/>
  <Override PartName="/ppt/notesSlides/notesSlide17.xml" ContentType="application/vnd.openxmlformats-officedocument.presentationml.notesSlide+xml"/>
  <Override PartName="/ppt/charts/chart18.xml" ContentType="application/vnd.openxmlformats-officedocument.drawingml.chart+xml"/>
  <Override PartName="/ppt/theme/themeOverride18.xml" ContentType="application/vnd.openxmlformats-officedocument.themeOverride+xml"/>
  <Override PartName="/ppt/notesSlides/notesSlide18.xml" ContentType="application/vnd.openxmlformats-officedocument.presentationml.notesSlide+xml"/>
  <Override PartName="/ppt/charts/chart19.xml" ContentType="application/vnd.openxmlformats-officedocument.drawingml.chart+xml"/>
  <Override PartName="/ppt/theme/themeOverride19.xml" ContentType="application/vnd.openxmlformats-officedocument.themeOverride+xml"/>
  <Override PartName="/ppt/notesSlides/notesSlide19.xml" ContentType="application/vnd.openxmlformats-officedocument.presentationml.notesSlide+xml"/>
  <Override PartName="/ppt/charts/chart20.xml" ContentType="application/vnd.openxmlformats-officedocument.drawingml.chart+xml"/>
  <Override PartName="/ppt/theme/themeOverride20.xml" ContentType="application/vnd.openxmlformats-officedocument.themeOverride+xml"/>
  <Override PartName="/ppt/notesSlides/notesSlide20.xml" ContentType="application/vnd.openxmlformats-officedocument.presentationml.notesSlide+xml"/>
  <Override PartName="/ppt/charts/chart21.xml" ContentType="application/vnd.openxmlformats-officedocument.drawingml.chart+xml"/>
  <Override PartName="/ppt/theme/themeOverride21.xml" ContentType="application/vnd.openxmlformats-officedocument.themeOverride+xml"/>
  <Override PartName="/ppt/charts/chart22.xml" ContentType="application/vnd.openxmlformats-officedocument.drawingml.chart+xml"/>
  <Override PartName="/ppt/theme/themeOverride22.xml" ContentType="application/vnd.openxmlformats-officedocument.themeOverride+xml"/>
  <Override PartName="/ppt/notesSlides/notesSlide21.xml" ContentType="application/vnd.openxmlformats-officedocument.presentationml.notesSlide+xml"/>
  <Override PartName="/ppt/charts/chart23.xml" ContentType="application/vnd.openxmlformats-officedocument.drawingml.chart+xml"/>
  <Override PartName="/ppt/theme/themeOverride23.xml" ContentType="application/vnd.openxmlformats-officedocument.themeOverride+xml"/>
  <Override PartName="/ppt/notesSlides/notesSlide22.xml" ContentType="application/vnd.openxmlformats-officedocument.presentationml.notesSlide+xml"/>
  <Override PartName="/ppt/charts/chart24.xml" ContentType="application/vnd.openxmlformats-officedocument.drawingml.chart+xml"/>
  <Override PartName="/ppt/theme/themeOverride24.xml" ContentType="application/vnd.openxmlformats-officedocument.themeOverride+xml"/>
  <Override PartName="/ppt/notesSlides/notesSlide23.xml" ContentType="application/vnd.openxmlformats-officedocument.presentationml.notesSlide+xml"/>
  <Override PartName="/ppt/charts/chart25.xml" ContentType="application/vnd.openxmlformats-officedocument.drawingml.chart+xml"/>
  <Override PartName="/ppt/theme/themeOverride25.xml" ContentType="application/vnd.openxmlformats-officedocument.themeOverride+xml"/>
  <Override PartName="/ppt/notesSlides/notesSlide24.xml" ContentType="application/vnd.openxmlformats-officedocument.presentationml.notesSlide+xml"/>
  <Override PartName="/ppt/charts/chart26.xml" ContentType="application/vnd.openxmlformats-officedocument.drawingml.chart+xml"/>
  <Override PartName="/ppt/theme/themeOverride26.xml" ContentType="application/vnd.openxmlformats-officedocument.themeOverride+xml"/>
  <Override PartName="/ppt/notesSlides/notesSlide25.xml" ContentType="application/vnd.openxmlformats-officedocument.presentationml.notesSlide+xml"/>
  <Override PartName="/ppt/charts/chart27.xml" ContentType="application/vnd.openxmlformats-officedocument.drawingml.chart+xml"/>
  <Override PartName="/ppt/theme/themeOverride27.xml" ContentType="application/vnd.openxmlformats-officedocument.themeOverride+xml"/>
  <Override PartName="/ppt/notesSlides/notesSlide26.xml" ContentType="application/vnd.openxmlformats-officedocument.presentationml.notesSlide+xml"/>
  <Override PartName="/ppt/charts/chart28.xml" ContentType="application/vnd.openxmlformats-officedocument.drawingml.chart+xml"/>
  <Override PartName="/ppt/theme/themeOverride28.xml" ContentType="application/vnd.openxmlformats-officedocument.themeOverride+xml"/>
  <Override PartName="/ppt/drawings/drawing1.xml" ContentType="application/vnd.openxmlformats-officedocument.drawingml.chartshapes+xml"/>
  <Override PartName="/ppt/charts/chart29.xml" ContentType="application/vnd.openxmlformats-officedocument.drawingml.chart+xml"/>
  <Override PartName="/ppt/theme/themeOverride29.xml" ContentType="application/vnd.openxmlformats-officedocument.themeOverride+xml"/>
  <Override PartName="/ppt/drawings/drawing2.xml" ContentType="application/vnd.openxmlformats-officedocument.drawingml.chartshapes+xml"/>
  <Override PartName="/ppt/notesSlides/notesSlide27.xml" ContentType="application/vnd.openxmlformats-officedocument.presentationml.notesSlide+xml"/>
  <Override PartName="/ppt/charts/chart30.xml" ContentType="application/vnd.openxmlformats-officedocument.drawingml.chart+xml"/>
  <Override PartName="/ppt/theme/themeOverride30.xml" ContentType="application/vnd.openxmlformats-officedocument.themeOverride+xml"/>
  <Override PartName="/ppt/notesSlides/notesSlide28.xml" ContentType="application/vnd.openxmlformats-officedocument.presentationml.notesSlide+xml"/>
  <Override PartName="/ppt/charts/chart31.xml" ContentType="application/vnd.openxmlformats-officedocument.drawingml.chart+xml"/>
  <Override PartName="/ppt/theme/themeOverride31.xml" ContentType="application/vnd.openxmlformats-officedocument.themeOverride+xml"/>
  <Override PartName="/ppt/drawings/drawing3.xml" ContentType="application/vnd.openxmlformats-officedocument.drawingml.chartshapes+xml"/>
  <Override PartName="/ppt/notesSlides/notesSlide29.xml" ContentType="application/vnd.openxmlformats-officedocument.presentationml.notesSlide+xml"/>
  <Override PartName="/ppt/charts/chart32.xml" ContentType="application/vnd.openxmlformats-officedocument.drawingml.chart+xml"/>
  <Override PartName="/ppt/theme/themeOverride32.xml" ContentType="application/vnd.openxmlformats-officedocument.themeOverride+xml"/>
  <Override PartName="/ppt/notesSlides/notesSlide30.xml" ContentType="application/vnd.openxmlformats-officedocument.presentationml.notesSlide+xml"/>
  <Override PartName="/ppt/charts/chart33.xml" ContentType="application/vnd.openxmlformats-officedocument.drawingml.chart+xml"/>
  <Override PartName="/ppt/theme/themeOverride33.xml" ContentType="application/vnd.openxmlformats-officedocument.themeOverride+xml"/>
  <Override PartName="/ppt/notesSlides/notesSlide31.xml" ContentType="application/vnd.openxmlformats-officedocument.presentationml.notesSlide+xml"/>
  <Override PartName="/ppt/charts/chart34.xml" ContentType="application/vnd.openxmlformats-officedocument.drawingml.chart+xml"/>
  <Override PartName="/ppt/theme/themeOverride34.xml" ContentType="application/vnd.openxmlformats-officedocument.themeOverride+xml"/>
  <Override PartName="/ppt/notesSlides/notesSlide32.xml" ContentType="application/vnd.openxmlformats-officedocument.presentationml.notesSlide+xml"/>
  <Override PartName="/ppt/charts/chart35.xml" ContentType="application/vnd.openxmlformats-officedocument.drawingml.chart+xml"/>
  <Override PartName="/ppt/theme/themeOverride35.xml" ContentType="application/vnd.openxmlformats-officedocument.themeOverride+xml"/>
  <Override PartName="/ppt/notesSlides/notesSlide33.xml" ContentType="application/vnd.openxmlformats-officedocument.presentationml.notesSlide+xml"/>
  <Override PartName="/ppt/charts/chart36.xml" ContentType="application/vnd.openxmlformats-officedocument.drawingml.chart+xml"/>
  <Override PartName="/ppt/theme/themeOverride36.xml" ContentType="application/vnd.openxmlformats-officedocument.themeOverride+xml"/>
  <Override PartName="/ppt/notesSlides/notesSlide34.xml" ContentType="application/vnd.openxmlformats-officedocument.presentationml.notesSlide+xml"/>
  <Override PartName="/ppt/charts/chart37.xml" ContentType="application/vnd.openxmlformats-officedocument.drawingml.chart+xml"/>
  <Override PartName="/ppt/theme/themeOverride37.xml" ContentType="application/vnd.openxmlformats-officedocument.themeOverride+xml"/>
  <Override PartName="/ppt/charts/chart38.xml" ContentType="application/vnd.openxmlformats-officedocument.drawingml.chart+xml"/>
  <Override PartName="/ppt/theme/themeOverride38.xml" ContentType="application/vnd.openxmlformats-officedocument.themeOverr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rts/colors1.xml" ContentType="application/vnd.ms-office.chartcolorstyle+xml"/>
  <Override PartName="/ppt/charts/style1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  <Override PartName="/ppt/charts/colors6.xml" ContentType="application/vnd.ms-office.chartcolorstyle+xml"/>
  <Override PartName="/ppt/charts/style6.xml" ContentType="application/vnd.ms-office.chartstyle+xml"/>
  <Override PartName="/ppt/charts/colors7.xml" ContentType="application/vnd.ms-office.chartcolorstyle+xml"/>
  <Override PartName="/ppt/charts/style7.xml" ContentType="application/vnd.ms-office.chartstyle+xml"/>
  <Override PartName="/ppt/charts/colors8.xml" ContentType="application/vnd.ms-office.chartcolorstyle+xml"/>
  <Override PartName="/ppt/charts/style8.xml" ContentType="application/vnd.ms-office.chartstyle+xml"/>
  <Override PartName="/ppt/charts/colors9.xml" ContentType="application/vnd.ms-office.chartcolorstyle+xml"/>
  <Override PartName="/ppt/charts/style9.xml" ContentType="application/vnd.ms-office.chartstyle+xml"/>
  <Override PartName="/ppt/charts/colors10.xml" ContentType="application/vnd.ms-office.chartcolorstyle+xml"/>
  <Override PartName="/ppt/charts/style10.xml" ContentType="application/vnd.ms-office.chartstyle+xml"/>
  <Override PartName="/ppt/charts/colors12.xml" ContentType="application/vnd.ms-office.chartcolorstyle+xml"/>
  <Override PartName="/ppt/charts/style12.xml" ContentType="application/vnd.ms-office.chartstyle+xml"/>
  <Override PartName="/ppt/charts/colors14.xml" ContentType="application/vnd.ms-office.chartcolorstyle+xml"/>
  <Override PartName="/ppt/charts/style14.xml" ContentType="application/vnd.ms-office.chartstyle+xml"/>
  <Override PartName="/ppt/charts/colors16.xml" ContentType="application/vnd.ms-office.chartcolorstyle+xml"/>
  <Override PartName="/ppt/charts/style16.xml" ContentType="application/vnd.ms-office.chartstyle+xml"/>
  <Override PartName="/ppt/charts/colors17.xml" ContentType="application/vnd.ms-office.chartcolorstyle+xml"/>
  <Override PartName="/ppt/charts/style17.xml" ContentType="application/vnd.ms-office.chartstyle+xml"/>
  <Override PartName="/ppt/charts/colors18.xml" ContentType="application/vnd.ms-office.chartcolorstyle+xml"/>
  <Override PartName="/ppt/charts/style18.xml" ContentType="application/vnd.ms-office.chartstyle+xml"/>
  <Override PartName="/ppt/charts/colors19.xml" ContentType="application/vnd.ms-office.chartcolorstyle+xml"/>
  <Override PartName="/ppt/charts/style19.xml" ContentType="application/vnd.ms-office.chartstyle+xml"/>
  <Override PartName="/ppt/charts/colors20.xml" ContentType="application/vnd.ms-office.chartcolorstyle+xml"/>
  <Override PartName="/ppt/charts/style20.xml" ContentType="application/vnd.ms-office.chartstyle+xml"/>
  <Override PartName="/ppt/charts/colors21.xml" ContentType="application/vnd.ms-office.chartcolorstyle+xml"/>
  <Override PartName="/ppt/charts/style21.xml" ContentType="application/vnd.ms-office.chartstyle+xml"/>
  <Override PartName="/ppt/charts/colors22.xml" ContentType="application/vnd.ms-office.chartcolorstyle+xml"/>
  <Override PartName="/ppt/charts/style22.xml" ContentType="application/vnd.ms-office.chartstyle+xml"/>
  <Override PartName="/ppt/charts/colors23.xml" ContentType="application/vnd.ms-office.chartcolorstyle+xml"/>
  <Override PartName="/ppt/charts/style23.xml" ContentType="application/vnd.ms-office.chartstyle+xml"/>
  <Override PartName="/ppt/charts/colors24.xml" ContentType="application/vnd.ms-office.chartcolorstyle+xml"/>
  <Override PartName="/ppt/charts/style24.xml" ContentType="application/vnd.ms-office.chartstyle+xml"/>
  <Override PartName="/ppt/charts/colors25.xml" ContentType="application/vnd.ms-office.chartcolorstyle+xml"/>
  <Override PartName="/ppt/charts/style25.xml" ContentType="application/vnd.ms-office.chartstyle+xml"/>
  <Override PartName="/ppt/charts/colors26.xml" ContentType="application/vnd.ms-office.chartcolorstyle+xml"/>
  <Override PartName="/ppt/charts/style26.xml" ContentType="application/vnd.ms-office.chartstyle+xml"/>
  <Override PartName="/ppt/charts/colors27.xml" ContentType="application/vnd.ms-office.chartcolorstyle+xml"/>
  <Override PartName="/ppt/charts/style27.xml" ContentType="application/vnd.ms-office.chartstyle+xml"/>
  <Override PartName="/ppt/charts/colors28.xml" ContentType="application/vnd.ms-office.chartcolorstyle+xml"/>
  <Override PartName="/ppt/charts/style28.xml" ContentType="application/vnd.ms-office.chartstyle+xml"/>
  <Override PartName="/ppt/charts/colors29.xml" ContentType="application/vnd.ms-office.chartcolorstyle+xml"/>
  <Override PartName="/ppt/charts/style29.xml" ContentType="application/vnd.ms-office.chartstyle+xml"/>
  <Override PartName="/ppt/charts/colors30.xml" ContentType="application/vnd.ms-office.chartcolorstyle+xml"/>
  <Override PartName="/ppt/charts/style30.xml" ContentType="application/vnd.ms-office.chartstyle+xml"/>
  <Override PartName="/ppt/charts/style31.xml" ContentType="application/vnd.ms-office.chartstyle+xml"/>
  <Override PartName="/ppt/charts/colors31.xml" ContentType="application/vnd.ms-office.chartcolorstyle+xml"/>
  <Override PartName="/ppt/charts/style32.xml" ContentType="application/vnd.ms-office.chartstyle+xml"/>
  <Override PartName="/ppt/charts/colors32.xml" ContentType="application/vnd.ms-office.chartcolorstyle+xml"/>
  <Override PartName="/ppt/charts/colors33.xml" ContentType="application/vnd.ms-office.chartcolorstyle+xml"/>
  <Override PartName="/ppt/charts/style33.xml" ContentType="application/vnd.ms-office.chartstyle+xml"/>
  <Override PartName="/ppt/charts/style34.xml" ContentType="application/vnd.ms-office.chartstyle+xml"/>
  <Override PartName="/ppt/charts/colors34.xml" ContentType="application/vnd.ms-office.chartcolorstyle+xml"/>
  <Override PartName="/ppt/charts/colors35.xml" ContentType="application/vnd.ms-office.chartcolorstyle+xml"/>
  <Override PartName="/ppt/charts/style35.xml" ContentType="application/vnd.ms-office.chartstyle+xml"/>
  <Override PartName="/ppt/charts/colors36.xml" ContentType="application/vnd.ms-office.chartcolorstyle+xml"/>
  <Override PartName="/ppt/charts/style36.xml" ContentType="application/vnd.ms-office.chartstyle+xml"/>
  <Override PartName="/ppt/charts/colors37.xml" ContentType="application/vnd.ms-office.chartcolorstyle+xml"/>
  <Override PartName="/ppt/charts/style37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4"/>
  </p:notesMasterIdLst>
  <p:sldIdLst>
    <p:sldId id="2235" r:id="rId2"/>
    <p:sldId id="2196" r:id="rId3"/>
    <p:sldId id="2198" r:id="rId4"/>
    <p:sldId id="2199" r:id="rId5"/>
    <p:sldId id="2200" r:id="rId6"/>
    <p:sldId id="2201" r:id="rId7"/>
    <p:sldId id="2202" r:id="rId8"/>
    <p:sldId id="2203" r:id="rId9"/>
    <p:sldId id="2205" r:id="rId10"/>
    <p:sldId id="2204" r:id="rId11"/>
    <p:sldId id="2206" r:id="rId12"/>
    <p:sldId id="2208" r:id="rId13"/>
    <p:sldId id="2210" r:id="rId14"/>
    <p:sldId id="2212" r:id="rId15"/>
    <p:sldId id="2213" r:id="rId16"/>
    <p:sldId id="2236" r:id="rId17"/>
    <p:sldId id="2214" r:id="rId18"/>
    <p:sldId id="2215" r:id="rId19"/>
    <p:sldId id="2227" r:id="rId20"/>
    <p:sldId id="2228" r:id="rId21"/>
    <p:sldId id="2229" r:id="rId22"/>
    <p:sldId id="2231" r:id="rId23"/>
    <p:sldId id="2230" r:id="rId24"/>
    <p:sldId id="2232" r:id="rId25"/>
    <p:sldId id="2233" r:id="rId26"/>
    <p:sldId id="2237" r:id="rId27"/>
    <p:sldId id="2216" r:id="rId28"/>
    <p:sldId id="2217" r:id="rId29"/>
    <p:sldId id="2218" r:id="rId30"/>
    <p:sldId id="2219" r:id="rId31"/>
    <p:sldId id="2220" r:id="rId32"/>
    <p:sldId id="2240" r:id="rId33"/>
    <p:sldId id="2239" r:id="rId34"/>
    <p:sldId id="2241" r:id="rId35"/>
    <p:sldId id="2221" r:id="rId36"/>
    <p:sldId id="2222" r:id="rId37"/>
    <p:sldId id="2223" r:id="rId38"/>
    <p:sldId id="2224" r:id="rId39"/>
    <p:sldId id="2242" r:id="rId40"/>
    <p:sldId id="2243" r:id="rId41"/>
    <p:sldId id="2225" r:id="rId42"/>
    <p:sldId id="2226" r:id="rId43"/>
  </p:sldIdLst>
  <p:sldSz cx="9144000" cy="6858000" type="screen4x3"/>
  <p:notesSz cx="7099300" cy="102346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DE6C90-B33A-4446-856A-D31F25F5962F}" v="300" dt="2022-04-10T21:18:32.895"/>
    <p1510:client id="{C8F18021-17E1-4267-8644-0F6020DE5DC9}" v="91" dt="2022-04-10T21:30:07.0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5" d="100"/>
          <a:sy n="95" d="100"/>
        </p:scale>
        <p:origin x="-606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48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3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oleObject" Target="file:///I:\00%20BD\IRC\2021%20P_Incidentes.xlsx" TargetMode="External"/><Relationship Id="rId1" Type="http://schemas.openxmlformats.org/officeDocument/2006/relationships/themeOverride" Target="../theme/themeOverride1.xml"/><Relationship Id="rId4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microsoft.com/office/2011/relationships/chartColorStyle" Target="colors10.xml"/><Relationship Id="rId2" Type="http://schemas.openxmlformats.org/officeDocument/2006/relationships/oleObject" Target="file:///I:\00%20BD\IRC\2021%20P_Incidentes.xlsx" TargetMode="External"/><Relationship Id="rId1" Type="http://schemas.openxmlformats.org/officeDocument/2006/relationships/themeOverride" Target="../theme/themeOverride10.xml"/><Relationship Id="rId4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microsoft.com/office/2011/relationships/chartColorStyle" Target="colors12.xml"/><Relationship Id="rId2" Type="http://schemas.openxmlformats.org/officeDocument/2006/relationships/oleObject" Target="file:///I:\00%20BD\IRC\2021%20P_Incidentes.xlsx" TargetMode="External"/><Relationship Id="rId1" Type="http://schemas.openxmlformats.org/officeDocument/2006/relationships/themeOverride" Target="../theme/themeOverride11.xml"/><Relationship Id="rId4" Type="http://schemas.microsoft.com/office/2011/relationships/chartStyle" Target="style12.xml"/></Relationships>
</file>

<file path=ppt/charts/_rels/chart12.xml.rels><?xml version="1.0" encoding="UTF-8" standalone="yes"?>
<Relationships xmlns="http://schemas.openxmlformats.org/package/2006/relationships"><Relationship Id="rId3" Type="http://schemas.microsoft.com/office/2011/relationships/chartColorStyle" Target="colors14.xml"/><Relationship Id="rId2" Type="http://schemas.openxmlformats.org/officeDocument/2006/relationships/oleObject" Target="file:///I:\00%20BD\IRC\2021%20P_Incidentes.xlsx" TargetMode="External"/><Relationship Id="rId1" Type="http://schemas.openxmlformats.org/officeDocument/2006/relationships/themeOverride" Target="../theme/themeOverride12.xml"/><Relationship Id="rId4" Type="http://schemas.microsoft.com/office/2011/relationships/chartStyle" Target="style14.xml"/></Relationships>
</file>

<file path=ppt/charts/_rels/chart13.xml.rels><?xml version="1.0" encoding="UTF-8" standalone="yes"?>
<Relationships xmlns="http://schemas.openxmlformats.org/package/2006/relationships"><Relationship Id="rId3" Type="http://schemas.microsoft.com/office/2011/relationships/chartColorStyle" Target="colors16.xml"/><Relationship Id="rId2" Type="http://schemas.openxmlformats.org/officeDocument/2006/relationships/oleObject" Target="file:///I:\00%20BD\IRC\2021%20P_Incidentes.xlsx" TargetMode="External"/><Relationship Id="rId1" Type="http://schemas.openxmlformats.org/officeDocument/2006/relationships/themeOverride" Target="../theme/themeOverride13.xml"/><Relationship Id="rId4" Type="http://schemas.microsoft.com/office/2011/relationships/chartStyle" Target="style16.xml"/></Relationships>
</file>

<file path=ppt/charts/_rels/chart14.xml.rels><?xml version="1.0" encoding="UTF-8" standalone="yes"?>
<Relationships xmlns="http://schemas.openxmlformats.org/package/2006/relationships"><Relationship Id="rId3" Type="http://schemas.microsoft.com/office/2011/relationships/chartColorStyle" Target="colors17.xml"/><Relationship Id="rId2" Type="http://schemas.openxmlformats.org/officeDocument/2006/relationships/oleObject" Target="file:///I:\00%20BD\IRC\2021%20P_Incidentes.xlsx" TargetMode="External"/><Relationship Id="rId1" Type="http://schemas.openxmlformats.org/officeDocument/2006/relationships/themeOverride" Target="../theme/themeOverride14.xml"/><Relationship Id="rId4" Type="http://schemas.microsoft.com/office/2011/relationships/chartStyle" Target="style17.xml"/></Relationships>
</file>

<file path=ppt/charts/_rels/chart15.xml.rels><?xml version="1.0" encoding="UTF-8" standalone="yes"?>
<Relationships xmlns="http://schemas.openxmlformats.org/package/2006/relationships"><Relationship Id="rId3" Type="http://schemas.microsoft.com/office/2011/relationships/chartColorStyle" Target="colors18.xml"/><Relationship Id="rId2" Type="http://schemas.openxmlformats.org/officeDocument/2006/relationships/oleObject" Target="file:///I:\00%20BD\IRC\2021%20P_Incidentes.xlsx" TargetMode="External"/><Relationship Id="rId1" Type="http://schemas.openxmlformats.org/officeDocument/2006/relationships/themeOverride" Target="../theme/themeOverride15.xml"/><Relationship Id="rId4" Type="http://schemas.microsoft.com/office/2011/relationships/chartStyle" Target="style18.xml"/></Relationships>
</file>

<file path=ppt/charts/_rels/chart16.xml.rels><?xml version="1.0" encoding="UTF-8" standalone="yes"?>
<Relationships xmlns="http://schemas.openxmlformats.org/package/2006/relationships"><Relationship Id="rId3" Type="http://schemas.microsoft.com/office/2011/relationships/chartColorStyle" Target="colors19.xml"/><Relationship Id="rId2" Type="http://schemas.openxmlformats.org/officeDocument/2006/relationships/oleObject" Target="file:///F:\00%20BD\IRC\2021%20P_Prevalentes.xlsx" TargetMode="External"/><Relationship Id="rId1" Type="http://schemas.openxmlformats.org/officeDocument/2006/relationships/themeOverride" Target="../theme/themeOverride16.xml"/><Relationship Id="rId4" Type="http://schemas.microsoft.com/office/2011/relationships/chartStyle" Target="style19.xml"/></Relationships>
</file>

<file path=ppt/charts/_rels/chart17.xml.rels><?xml version="1.0" encoding="UTF-8" standalone="yes"?>
<Relationships xmlns="http://schemas.openxmlformats.org/package/2006/relationships"><Relationship Id="rId3" Type="http://schemas.microsoft.com/office/2011/relationships/chartColorStyle" Target="colors20.xml"/><Relationship Id="rId2" Type="http://schemas.openxmlformats.org/officeDocument/2006/relationships/oleObject" Target="file:///F:\00%20BD\IRC\2021%20P_Prevalentes.xlsx" TargetMode="External"/><Relationship Id="rId1" Type="http://schemas.openxmlformats.org/officeDocument/2006/relationships/themeOverride" Target="../theme/themeOverride17.xml"/><Relationship Id="rId4" Type="http://schemas.microsoft.com/office/2011/relationships/chartStyle" Target="style20.xml"/></Relationships>
</file>

<file path=ppt/charts/_rels/chart18.xml.rels><?xml version="1.0" encoding="UTF-8" standalone="yes"?>
<Relationships xmlns="http://schemas.openxmlformats.org/package/2006/relationships"><Relationship Id="rId3" Type="http://schemas.microsoft.com/office/2011/relationships/chartColorStyle" Target="colors21.xml"/><Relationship Id="rId2" Type="http://schemas.openxmlformats.org/officeDocument/2006/relationships/oleObject" Target="file:///F:\00%20BD\IRC\2021%20P_Prevalentes.xlsx" TargetMode="External"/><Relationship Id="rId1" Type="http://schemas.openxmlformats.org/officeDocument/2006/relationships/themeOverride" Target="../theme/themeOverride18.xml"/><Relationship Id="rId4" Type="http://schemas.microsoft.com/office/2011/relationships/chartStyle" Target="style21.xml"/></Relationships>
</file>

<file path=ppt/charts/_rels/chart19.xml.rels><?xml version="1.0" encoding="UTF-8" standalone="yes"?>
<Relationships xmlns="http://schemas.openxmlformats.org/package/2006/relationships"><Relationship Id="rId3" Type="http://schemas.microsoft.com/office/2011/relationships/chartColorStyle" Target="colors22.xml"/><Relationship Id="rId2" Type="http://schemas.openxmlformats.org/officeDocument/2006/relationships/oleObject" Target="file:///F:\00%20BD\IRC\2021%20P_Prevalentes.xlsx" TargetMode="External"/><Relationship Id="rId1" Type="http://schemas.openxmlformats.org/officeDocument/2006/relationships/themeOverride" Target="../theme/themeOverride19.xml"/><Relationship Id="rId4" Type="http://schemas.microsoft.com/office/2011/relationships/chartStyle" Target="style22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openxmlformats.org/officeDocument/2006/relationships/oleObject" Target="file:///I:\00%20BD\IRC\2021%20P_Incidentes.xlsx" TargetMode="External"/><Relationship Id="rId1" Type="http://schemas.openxmlformats.org/officeDocument/2006/relationships/themeOverride" Target="../theme/themeOverride2.xml"/><Relationship Id="rId4" Type="http://schemas.microsoft.com/office/2011/relationships/chartStyle" Target="style3.xml"/></Relationships>
</file>

<file path=ppt/charts/_rels/chart20.xml.rels><?xml version="1.0" encoding="UTF-8" standalone="yes"?>
<Relationships xmlns="http://schemas.openxmlformats.org/package/2006/relationships"><Relationship Id="rId3" Type="http://schemas.microsoft.com/office/2011/relationships/chartColorStyle" Target="colors23.xml"/><Relationship Id="rId2" Type="http://schemas.openxmlformats.org/officeDocument/2006/relationships/oleObject" Target="file:///F:\00%20BD\IRC\2021%20P_Prevalentes.xlsx" TargetMode="External"/><Relationship Id="rId1" Type="http://schemas.openxmlformats.org/officeDocument/2006/relationships/themeOverride" Target="../theme/themeOverride20.xml"/><Relationship Id="rId4" Type="http://schemas.microsoft.com/office/2011/relationships/chartStyle" Target="style23.xml"/></Relationships>
</file>

<file path=ppt/charts/_rels/chart21.xml.rels><?xml version="1.0" encoding="UTF-8" standalone="yes"?>
<Relationships xmlns="http://schemas.openxmlformats.org/package/2006/relationships"><Relationship Id="rId3" Type="http://schemas.microsoft.com/office/2011/relationships/chartColorStyle" Target="colors24.xml"/><Relationship Id="rId2" Type="http://schemas.openxmlformats.org/officeDocument/2006/relationships/oleObject" Target="file:///F:\00%20BD\IRC\2021%20P_Prevalentes.xlsx" TargetMode="External"/><Relationship Id="rId1" Type="http://schemas.openxmlformats.org/officeDocument/2006/relationships/themeOverride" Target="../theme/themeOverride21.xml"/><Relationship Id="rId4" Type="http://schemas.microsoft.com/office/2011/relationships/chartStyle" Target="style24.xml"/></Relationships>
</file>

<file path=ppt/charts/_rels/chart22.xml.rels><?xml version="1.0" encoding="UTF-8" standalone="yes"?>
<Relationships xmlns="http://schemas.openxmlformats.org/package/2006/relationships"><Relationship Id="rId3" Type="http://schemas.microsoft.com/office/2011/relationships/chartColorStyle" Target="colors25.xml"/><Relationship Id="rId2" Type="http://schemas.openxmlformats.org/officeDocument/2006/relationships/oleObject" Target="file:///F:\00%20BD\IRC\2021%20P_Prevalentes.xlsx" TargetMode="External"/><Relationship Id="rId1" Type="http://schemas.openxmlformats.org/officeDocument/2006/relationships/themeOverride" Target="../theme/themeOverride22.xml"/><Relationship Id="rId4" Type="http://schemas.microsoft.com/office/2011/relationships/chartStyle" Target="style25.xml"/></Relationships>
</file>

<file path=ppt/charts/_rels/chart23.xml.rels><?xml version="1.0" encoding="UTF-8" standalone="yes"?>
<Relationships xmlns="http://schemas.openxmlformats.org/package/2006/relationships"><Relationship Id="rId3" Type="http://schemas.microsoft.com/office/2011/relationships/chartColorStyle" Target="colors26.xml"/><Relationship Id="rId2" Type="http://schemas.openxmlformats.org/officeDocument/2006/relationships/oleObject" Target="file:///F:\00%20BD\IRC\2021%20P_Prevalentes.xlsx" TargetMode="External"/><Relationship Id="rId1" Type="http://schemas.openxmlformats.org/officeDocument/2006/relationships/themeOverride" Target="../theme/themeOverride23.xml"/><Relationship Id="rId4" Type="http://schemas.microsoft.com/office/2011/relationships/chartStyle" Target="style26.xml"/></Relationships>
</file>

<file path=ppt/charts/_rels/chart24.xml.rels><?xml version="1.0" encoding="UTF-8" standalone="yes"?>
<Relationships xmlns="http://schemas.openxmlformats.org/package/2006/relationships"><Relationship Id="rId3" Type="http://schemas.microsoft.com/office/2011/relationships/chartColorStyle" Target="colors27.xml"/><Relationship Id="rId2" Type="http://schemas.openxmlformats.org/officeDocument/2006/relationships/oleObject" Target="file:///F:\00%20BD\IRC\2021%20P_Prevalentes.xlsx" TargetMode="External"/><Relationship Id="rId1" Type="http://schemas.openxmlformats.org/officeDocument/2006/relationships/themeOverride" Target="../theme/themeOverride24.xml"/><Relationship Id="rId4" Type="http://schemas.microsoft.com/office/2011/relationships/chartStyle" Target="style27.xml"/></Relationships>
</file>

<file path=ppt/charts/_rels/chart25.xml.rels><?xml version="1.0" encoding="UTF-8" standalone="yes"?>
<Relationships xmlns="http://schemas.openxmlformats.org/package/2006/relationships"><Relationship Id="rId3" Type="http://schemas.microsoft.com/office/2011/relationships/chartColorStyle" Target="colors28.xml"/><Relationship Id="rId2" Type="http://schemas.openxmlformats.org/officeDocument/2006/relationships/oleObject" Target="file:///F:\00%20BD\IRC\2021%20P_Prevalentes.xlsx" TargetMode="External"/><Relationship Id="rId1" Type="http://schemas.openxmlformats.org/officeDocument/2006/relationships/themeOverride" Target="../theme/themeOverride25.xml"/><Relationship Id="rId4" Type="http://schemas.microsoft.com/office/2011/relationships/chartStyle" Target="style28.xml"/></Relationships>
</file>

<file path=ppt/charts/_rels/chart26.xml.rels><?xml version="1.0" encoding="UTF-8" standalone="yes"?>
<Relationships xmlns="http://schemas.openxmlformats.org/package/2006/relationships"><Relationship Id="rId3" Type="http://schemas.microsoft.com/office/2011/relationships/chartColorStyle" Target="colors29.xml"/><Relationship Id="rId2" Type="http://schemas.openxmlformats.org/officeDocument/2006/relationships/oleObject" Target="file:///I:\00%20BD\IRC\2021%20P_Fallecidos.xlsx" TargetMode="External"/><Relationship Id="rId1" Type="http://schemas.openxmlformats.org/officeDocument/2006/relationships/themeOverride" Target="../theme/themeOverride26.xml"/><Relationship Id="rId4" Type="http://schemas.microsoft.com/office/2011/relationships/chartStyle" Target="style29.xml"/></Relationships>
</file>

<file path=ppt/charts/_rels/chart27.xml.rels><?xml version="1.0" encoding="UTF-8" standalone="yes"?>
<Relationships xmlns="http://schemas.openxmlformats.org/package/2006/relationships"><Relationship Id="rId3" Type="http://schemas.microsoft.com/office/2011/relationships/chartColorStyle" Target="colors30.xml"/><Relationship Id="rId2" Type="http://schemas.openxmlformats.org/officeDocument/2006/relationships/oleObject" Target="file:///I:\00%20BD\IRC\2021%20P_Fallecidos.xlsx" TargetMode="External"/><Relationship Id="rId1" Type="http://schemas.openxmlformats.org/officeDocument/2006/relationships/themeOverride" Target="../theme/themeOverride27.xml"/><Relationship Id="rId4" Type="http://schemas.microsoft.com/office/2011/relationships/chartStyle" Target="style30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I:\00%20BD\IRC\2021%20P_Fallecidos.xlsx" TargetMode="External"/><Relationship Id="rId1" Type="http://schemas.openxmlformats.org/officeDocument/2006/relationships/themeOverride" Target="../theme/themeOverride28.xml"/><Relationship Id="rId5" Type="http://schemas.microsoft.com/office/2011/relationships/chartStyle" Target="style31.xml"/><Relationship Id="rId4" Type="http://schemas.microsoft.com/office/2011/relationships/chartColorStyle" Target="colors31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I:\00%20BD\IRC\2021%20P_Fallecidos.xlsx" TargetMode="External"/><Relationship Id="rId1" Type="http://schemas.openxmlformats.org/officeDocument/2006/relationships/themeOverride" Target="../theme/themeOverride29.xml"/><Relationship Id="rId5" Type="http://schemas.microsoft.com/office/2011/relationships/chartStyle" Target="style32.xml"/><Relationship Id="rId4" Type="http://schemas.microsoft.com/office/2011/relationships/chartColorStyle" Target="colors3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I:\00%20BD\IRC\2021%20P_Incidentes.xlsx" TargetMode="External"/><Relationship Id="rId1" Type="http://schemas.openxmlformats.org/officeDocument/2006/relationships/themeOverride" Target="../theme/themeOverride3.xml"/></Relationships>
</file>

<file path=ppt/charts/_rels/chart30.xml.rels><?xml version="1.0" encoding="UTF-8" standalone="yes"?>
<Relationships xmlns="http://schemas.openxmlformats.org/package/2006/relationships"><Relationship Id="rId3" Type="http://schemas.microsoft.com/office/2011/relationships/chartColorStyle" Target="colors33.xml"/><Relationship Id="rId2" Type="http://schemas.openxmlformats.org/officeDocument/2006/relationships/oleObject" Target="file:///I:\00%20BD\IRC\2021%20P_Fallecidos.xlsx" TargetMode="External"/><Relationship Id="rId1" Type="http://schemas.openxmlformats.org/officeDocument/2006/relationships/themeOverride" Target="../theme/themeOverride30.xml"/><Relationship Id="rId4" Type="http://schemas.microsoft.com/office/2011/relationships/chartStyle" Target="style33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file:///I:\00%20BD\IRC\2021%20P_Fallecidos.xlsx" TargetMode="External"/><Relationship Id="rId1" Type="http://schemas.openxmlformats.org/officeDocument/2006/relationships/themeOverride" Target="../theme/themeOverride31.xml"/><Relationship Id="rId5" Type="http://schemas.microsoft.com/office/2011/relationships/chartStyle" Target="style34.xml"/><Relationship Id="rId4" Type="http://schemas.microsoft.com/office/2011/relationships/chartColorStyle" Target="colors34.xml"/></Relationships>
</file>

<file path=ppt/charts/_rels/chart32.xml.rels><?xml version="1.0" encoding="UTF-8" standalone="yes"?>
<Relationships xmlns="http://schemas.openxmlformats.org/package/2006/relationships"><Relationship Id="rId2" Type="http://schemas.openxmlformats.org/officeDocument/2006/relationships/oleObject" Target="file:///F:\00%20BD\IRC\2021%20P_Fallecidos.xlsx" TargetMode="External"/><Relationship Id="rId1" Type="http://schemas.openxmlformats.org/officeDocument/2006/relationships/themeOverride" Target="../theme/themeOverride32.xml"/></Relationships>
</file>

<file path=ppt/charts/_rels/chart33.xml.rels><?xml version="1.0" encoding="UTF-8" standalone="yes"?>
<Relationships xmlns="http://schemas.openxmlformats.org/package/2006/relationships"><Relationship Id="rId2" Type="http://schemas.openxmlformats.org/officeDocument/2006/relationships/oleObject" Target="file:///F:\00%20BD\IRC\2021%20P_Fallecidos.xlsx" TargetMode="External"/><Relationship Id="rId1" Type="http://schemas.openxmlformats.org/officeDocument/2006/relationships/themeOverride" Target="../theme/themeOverride33.xml"/></Relationships>
</file>

<file path=ppt/charts/_rels/chart34.xml.rels><?xml version="1.0" encoding="UTF-8" standalone="yes"?>
<Relationships xmlns="http://schemas.openxmlformats.org/package/2006/relationships"><Relationship Id="rId2" Type="http://schemas.openxmlformats.org/officeDocument/2006/relationships/oleObject" Target="file:///F:\00%20BD\IRC\2021%20P_Fallecidos.xlsx" TargetMode="External"/><Relationship Id="rId1" Type="http://schemas.openxmlformats.org/officeDocument/2006/relationships/themeOverride" Target="../theme/themeOverride34.xml"/></Relationships>
</file>

<file path=ppt/charts/_rels/chart35.xml.rels><?xml version="1.0" encoding="UTF-8" standalone="yes"?>
<Relationships xmlns="http://schemas.openxmlformats.org/package/2006/relationships"><Relationship Id="rId2" Type="http://schemas.openxmlformats.org/officeDocument/2006/relationships/oleObject" Target="file:///I:\00%20BD\IRC\2021%20P_Fallecidos.xlsx" TargetMode="External"/><Relationship Id="rId1" Type="http://schemas.openxmlformats.org/officeDocument/2006/relationships/themeOverride" Target="../theme/themeOverride35.xml"/></Relationships>
</file>

<file path=ppt/charts/_rels/chart36.xml.rels><?xml version="1.0" encoding="UTF-8" standalone="yes"?>
<Relationships xmlns="http://schemas.openxmlformats.org/package/2006/relationships"><Relationship Id="rId3" Type="http://schemas.microsoft.com/office/2011/relationships/chartColorStyle" Target="colors35.xml"/><Relationship Id="rId2" Type="http://schemas.openxmlformats.org/officeDocument/2006/relationships/oleObject" Target="file:///I:\00%20BD\IRC\2021%20P_Fallecidos.xlsx" TargetMode="External"/><Relationship Id="rId1" Type="http://schemas.openxmlformats.org/officeDocument/2006/relationships/themeOverride" Target="../theme/themeOverride36.xml"/><Relationship Id="rId4" Type="http://schemas.microsoft.com/office/2011/relationships/chartStyle" Target="style35.xml"/></Relationships>
</file>

<file path=ppt/charts/_rels/chart37.xml.rels><?xml version="1.0" encoding="UTF-8" standalone="yes"?>
<Relationships xmlns="http://schemas.openxmlformats.org/package/2006/relationships"><Relationship Id="rId3" Type="http://schemas.microsoft.com/office/2011/relationships/chartColorStyle" Target="colors36.xml"/><Relationship Id="rId2" Type="http://schemas.openxmlformats.org/officeDocument/2006/relationships/oleObject" Target="file:///I:\00%20BD\IRC\2021%20P_Fallecidos.xlsx" TargetMode="External"/><Relationship Id="rId1" Type="http://schemas.openxmlformats.org/officeDocument/2006/relationships/themeOverride" Target="../theme/themeOverride37.xml"/><Relationship Id="rId4" Type="http://schemas.microsoft.com/office/2011/relationships/chartStyle" Target="style36.xml"/></Relationships>
</file>

<file path=ppt/charts/_rels/chart38.xml.rels><?xml version="1.0" encoding="UTF-8" standalone="yes"?>
<Relationships xmlns="http://schemas.openxmlformats.org/package/2006/relationships"><Relationship Id="rId3" Type="http://schemas.microsoft.com/office/2011/relationships/chartColorStyle" Target="colors37.xml"/><Relationship Id="rId2" Type="http://schemas.openxmlformats.org/officeDocument/2006/relationships/oleObject" Target="file:///I:\00%20BD\IRC\2021%20P_Fallecidos.xlsx" TargetMode="External"/><Relationship Id="rId1" Type="http://schemas.openxmlformats.org/officeDocument/2006/relationships/themeOverride" Target="../theme/themeOverride38.xml"/><Relationship Id="rId4" Type="http://schemas.microsoft.com/office/2011/relationships/chartStyle" Target="style37.xm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openxmlformats.org/officeDocument/2006/relationships/oleObject" Target="file:///I:\00%20BD\IRC\2021%20P_Incidentes.xlsx" TargetMode="External"/><Relationship Id="rId1" Type="http://schemas.openxmlformats.org/officeDocument/2006/relationships/themeOverride" Target="../theme/themeOverride4.xml"/><Relationship Id="rId4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ColorStyle" Target="colors5.xml"/><Relationship Id="rId2" Type="http://schemas.openxmlformats.org/officeDocument/2006/relationships/oleObject" Target="file:///I:\00%20BD\IRC\2021%20P_Incidentes.xlsx" TargetMode="External"/><Relationship Id="rId1" Type="http://schemas.openxmlformats.org/officeDocument/2006/relationships/themeOverride" Target="../theme/themeOverride5.xml"/><Relationship Id="rId4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ColorStyle" Target="colors6.xml"/><Relationship Id="rId2" Type="http://schemas.openxmlformats.org/officeDocument/2006/relationships/oleObject" Target="file:///I:\00%20BD\IRC\2021%20P_Incidentes.xlsx" TargetMode="External"/><Relationship Id="rId1" Type="http://schemas.openxmlformats.org/officeDocument/2006/relationships/themeOverride" Target="../theme/themeOverride6.xml"/><Relationship Id="rId4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ColorStyle" Target="colors7.xml"/><Relationship Id="rId2" Type="http://schemas.openxmlformats.org/officeDocument/2006/relationships/oleObject" Target="file:///I:\00%20BD\IRC\2021%20P_Incidentes.xlsx" TargetMode="External"/><Relationship Id="rId1" Type="http://schemas.openxmlformats.org/officeDocument/2006/relationships/themeOverride" Target="../theme/themeOverride7.xml"/><Relationship Id="rId4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ColorStyle" Target="colors8.xml"/><Relationship Id="rId2" Type="http://schemas.openxmlformats.org/officeDocument/2006/relationships/oleObject" Target="file:///I:\00%20BD\IRC\2021%20P_Incidentes.xlsx" TargetMode="External"/><Relationship Id="rId1" Type="http://schemas.openxmlformats.org/officeDocument/2006/relationships/themeOverride" Target="../theme/themeOverride8.xml"/><Relationship Id="rId4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ColorStyle" Target="colors9.xml"/><Relationship Id="rId2" Type="http://schemas.openxmlformats.org/officeDocument/2006/relationships/oleObject" Target="file:///I:\00%20BD\IRC\2021%20P_Incidentes.xlsx" TargetMode="External"/><Relationship Id="rId1" Type="http://schemas.openxmlformats.org/officeDocument/2006/relationships/themeOverride" Target="../theme/themeOverride9.xml"/><Relationship Id="rId4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Casos!$Z$1</c:f>
              <c:strCache>
                <c:ptCount val="1"/>
                <c:pt idx="0">
                  <c:v>Casos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(Casos!$Y$3,Casos!$Y$8,Casos!$Y$13,Casos!$Y$18,Casos!$Y$23,Casos!$Y$28,Casos!$Y$33,Casos!$Y$38:$Y$39)</c:f>
              <c:strCache>
                <c:ptCount val="9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2005</c:v>
                </c:pt>
                <c:pt idx="5">
                  <c:v>2010</c:v>
                </c:pt>
                <c:pt idx="6">
                  <c:v>2015</c:v>
                </c:pt>
                <c:pt idx="7">
                  <c:v>2020</c:v>
                </c:pt>
                <c:pt idx="8">
                  <c:v>2021-P</c:v>
                </c:pt>
              </c:strCache>
              <c:extLst xmlns:c16r2="http://schemas.microsoft.com/office/drawing/2015/06/chart"/>
            </c:strRef>
          </c:cat>
          <c:val>
            <c:numRef>
              <c:f>(Casos!$Z$3,Casos!$Z$8,Casos!$Z$13,Casos!$Z$18,Casos!$Z$23,Casos!$Z$28,Casos!$Z$33,Casos!$Z$38:$Z$39)</c:f>
              <c:numCache>
                <c:formatCode>General</c:formatCode>
                <c:ptCount val="9"/>
                <c:pt idx="0">
                  <c:v>362</c:v>
                </c:pt>
                <c:pt idx="1">
                  <c:v>476</c:v>
                </c:pt>
                <c:pt idx="2">
                  <c:v>599</c:v>
                </c:pt>
                <c:pt idx="3">
                  <c:v>844</c:v>
                </c:pt>
                <c:pt idx="4">
                  <c:v>945</c:v>
                </c:pt>
                <c:pt idx="5">
                  <c:v>976</c:v>
                </c:pt>
                <c:pt idx="6" formatCode="#,##0">
                  <c:v>1045</c:v>
                </c:pt>
                <c:pt idx="7" formatCode="#,##0">
                  <c:v>1179</c:v>
                </c:pt>
                <c:pt idx="8" formatCode="#,##0">
                  <c:v>1248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2F8-456C-9C07-00B51EC434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49514496"/>
        <c:axId val="149524480"/>
      </c:barChart>
      <c:lineChart>
        <c:grouping val="standard"/>
        <c:varyColors val="0"/>
        <c:ser>
          <c:idx val="1"/>
          <c:order val="1"/>
          <c:tx>
            <c:strRef>
              <c:f>Casos!$AA$1</c:f>
              <c:strCache>
                <c:ptCount val="1"/>
                <c:pt idx="0">
                  <c:v>Tasas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(Casos!$Y$3,Casos!$Y$8,Casos!$Y$13,Casos!$Y$18,Casos!$Y$23,Casos!$Y$28,Casos!$Y$33,Casos!$Y$38:$Y$39)</c:f>
              <c:strCache>
                <c:ptCount val="9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2005</c:v>
                </c:pt>
                <c:pt idx="5">
                  <c:v>2010</c:v>
                </c:pt>
                <c:pt idx="6">
                  <c:v>2015</c:v>
                </c:pt>
                <c:pt idx="7">
                  <c:v>2020</c:v>
                </c:pt>
                <c:pt idx="8">
                  <c:v>2021-P</c:v>
                </c:pt>
              </c:strCache>
              <c:extLst xmlns:c16r2="http://schemas.microsoft.com/office/drawing/2015/06/chart"/>
            </c:strRef>
          </c:cat>
          <c:val>
            <c:numRef>
              <c:f>(Casos!$AA$3,Casos!$AA$8,Casos!$AA$13,Casos!$AA$18,Casos!$AA$23,Casos!$AA$28,Casos!$AA$33,Casos!$AA$38:$AA$39)</c:f>
              <c:numCache>
                <c:formatCode>General</c:formatCode>
                <c:ptCount val="9"/>
                <c:pt idx="0">
                  <c:v>50.3</c:v>
                </c:pt>
                <c:pt idx="1">
                  <c:v>61.4</c:v>
                </c:pt>
                <c:pt idx="2" formatCode="0.0">
                  <c:v>81.89</c:v>
                </c:pt>
                <c:pt idx="3" formatCode="0.0">
                  <c:v>115</c:v>
                </c:pt>
                <c:pt idx="4" formatCode="0.0">
                  <c:v>120.39</c:v>
                </c:pt>
                <c:pt idx="5" formatCode="0.0">
                  <c:v>116.59</c:v>
                </c:pt>
                <c:pt idx="6" formatCode="0.0">
                  <c:v>124.4</c:v>
                </c:pt>
                <c:pt idx="7" formatCode="0.0">
                  <c:v>139.30000000000001</c:v>
                </c:pt>
                <c:pt idx="8" formatCode="0.0">
                  <c:v>147.30000000000001</c:v>
                </c:pt>
              </c:numCache>
              <c:extLst xmlns:c16r2="http://schemas.microsoft.com/office/drawing/2015/06/chart"/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92F8-456C-9C07-00B51EC434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9527552"/>
        <c:axId val="149526016"/>
      </c:lineChart>
      <c:catAx>
        <c:axId val="149514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49524480"/>
        <c:crosses val="autoZero"/>
        <c:auto val="1"/>
        <c:lblAlgn val="ctr"/>
        <c:lblOffset val="100"/>
        <c:noMultiLvlLbl val="0"/>
      </c:catAx>
      <c:valAx>
        <c:axId val="149524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49514496"/>
        <c:crosses val="autoZero"/>
        <c:crossBetween val="between"/>
      </c:valAx>
      <c:valAx>
        <c:axId val="14952601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49527552"/>
        <c:crosses val="max"/>
        <c:crossBetween val="between"/>
      </c:valAx>
      <c:catAx>
        <c:axId val="1495275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49526016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7709952097571968E-2"/>
          <c:y val="5.6140342014036351E-2"/>
          <c:w val="0.90808762766040385"/>
          <c:h val="0.721791451575166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IniTRS!$I$2</c:f>
              <c:strCache>
                <c:ptCount val="1"/>
                <c:pt idx="0">
                  <c:v>Urgente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50000"/>
                    <a:satMod val="300000"/>
                  </a:schemeClr>
                </a:gs>
                <a:gs pos="35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IniTRS!$G$3:$G$11</c:f>
              <c:strCache>
                <c:ptCount val="9"/>
                <c:pt idx="0">
                  <c:v>Almería</c:v>
                </c:pt>
                <c:pt idx="1">
                  <c:v>Cádiz</c:v>
                </c:pt>
                <c:pt idx="2">
                  <c:v>Córdoba</c:v>
                </c:pt>
                <c:pt idx="3">
                  <c:v>Granada</c:v>
                </c:pt>
                <c:pt idx="4">
                  <c:v>Huelva</c:v>
                </c:pt>
                <c:pt idx="5">
                  <c:v>Jaén</c:v>
                </c:pt>
                <c:pt idx="6">
                  <c:v>Málaga</c:v>
                </c:pt>
                <c:pt idx="7">
                  <c:v>Sevilla</c:v>
                </c:pt>
                <c:pt idx="8">
                  <c:v>Andalucía</c:v>
                </c:pt>
              </c:strCache>
            </c:strRef>
          </c:cat>
          <c:val>
            <c:numRef>
              <c:f>IniTRS!$I$3:$I$11</c:f>
              <c:numCache>
                <c:formatCode>0.0%</c:formatCode>
                <c:ptCount val="9"/>
                <c:pt idx="0">
                  <c:v>0.443</c:v>
                </c:pt>
                <c:pt idx="1">
                  <c:v>0.24299999999999999</c:v>
                </c:pt>
                <c:pt idx="2">
                  <c:v>0.317</c:v>
                </c:pt>
                <c:pt idx="3">
                  <c:v>0.14199999999999999</c:v>
                </c:pt>
                <c:pt idx="4">
                  <c:v>0.44600000000000001</c:v>
                </c:pt>
                <c:pt idx="5">
                  <c:v>0.186</c:v>
                </c:pt>
                <c:pt idx="6">
                  <c:v>0.22900000000000001</c:v>
                </c:pt>
                <c:pt idx="7">
                  <c:v>0.28299999999999997</c:v>
                </c:pt>
                <c:pt idx="8">
                  <c:v>0.27200000000000002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1E7-407F-B03B-B536CCBB421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50779776"/>
        <c:axId val="150795008"/>
        <c:extLst xmlns:c16r2="http://schemas.microsoft.com/office/drawing/2015/06/chart"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IniTRS!$H$2</c15:sqref>
                        </c15:formulaRef>
                      </c:ext>
                    </c:extLst>
                    <c:strCache>
                      <c:ptCount val="1"/>
                      <c:pt idx="0">
                        <c:v>Programado</c:v>
                      </c:pt>
                    </c:strCache>
                  </c:strRef>
                </c:tx>
                <c:spPr>
                  <a:gradFill rotWithShape="1">
                    <a:gsLst>
                      <a:gs pos="0">
                        <a:schemeClr val="accent1">
                          <a:tint val="50000"/>
                          <a:satMod val="300000"/>
                        </a:schemeClr>
                      </a:gs>
                      <a:gs pos="35000">
                        <a:schemeClr val="accent1">
                          <a:tint val="37000"/>
                          <a:satMod val="300000"/>
                        </a:schemeClr>
                      </a:gs>
                      <a:gs pos="100000">
                        <a:schemeClr val="accent1">
                          <a:tint val="15000"/>
                          <a:satMod val="350000"/>
                        </a:schemeClr>
                      </a:gs>
                    </a:gsLst>
                    <a:lin ang="16200000" scaled="1"/>
                  </a:gradFill>
                  <a:ln w="9525" cap="flat" cmpd="sng" algn="ctr">
                    <a:solidFill>
                      <a:schemeClr val="accent1">
                        <a:shade val="95000"/>
                      </a:schemeClr>
                    </a:solidFill>
                    <a:round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400" b="0" i="0" u="none" strike="noStrike" kern="1200" baseline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IniTRS!$G$3:$G$11</c15:sqref>
                        </c15:formulaRef>
                      </c:ext>
                    </c:extLst>
                    <c:strCache>
                      <c:ptCount val="9"/>
                      <c:pt idx="0">
                        <c:v>Almería</c:v>
                      </c:pt>
                      <c:pt idx="1">
                        <c:v>Cádiz</c:v>
                      </c:pt>
                      <c:pt idx="2">
                        <c:v>Córdoba</c:v>
                      </c:pt>
                      <c:pt idx="3">
                        <c:v>Granada</c:v>
                      </c:pt>
                      <c:pt idx="4">
                        <c:v>Huelva</c:v>
                      </c:pt>
                      <c:pt idx="5">
                        <c:v>Jaén</c:v>
                      </c:pt>
                      <c:pt idx="6">
                        <c:v>Málaga</c:v>
                      </c:pt>
                      <c:pt idx="7">
                        <c:v>Sevilla</c:v>
                      </c:pt>
                      <c:pt idx="8">
                        <c:v>Andalucía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IniTRS!$H$3:$H$11</c15:sqref>
                        </c15:formulaRef>
                      </c:ext>
                    </c:extLst>
                    <c:numCache>
                      <c:formatCode>0.0%</c:formatCode>
                      <c:ptCount val="9"/>
                      <c:pt idx="0">
                        <c:v>0.55700000000000005</c:v>
                      </c:pt>
                      <c:pt idx="1">
                        <c:v>0.75700000000000001</c:v>
                      </c:pt>
                      <c:pt idx="2">
                        <c:v>0.68300000000000005</c:v>
                      </c:pt>
                      <c:pt idx="3">
                        <c:v>0.85799999999999998</c:v>
                      </c:pt>
                      <c:pt idx="4">
                        <c:v>0.55400000000000005</c:v>
                      </c:pt>
                      <c:pt idx="5">
                        <c:v>0.81399999999999995</c:v>
                      </c:pt>
                      <c:pt idx="6">
                        <c:v>0.77100000000000002</c:v>
                      </c:pt>
                      <c:pt idx="7">
                        <c:v>0.71699999999999997</c:v>
                      </c:pt>
                      <c:pt idx="8">
                        <c:v>0.72799999999999998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11E7-407F-B03B-B536CCBB4214}"/>
                  </c:ext>
                </c:extLst>
              </c15:ser>
            </c15:filteredBarSeries>
          </c:ext>
        </c:extLst>
      </c:barChart>
      <c:catAx>
        <c:axId val="150779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0070C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50795008"/>
        <c:crosses val="autoZero"/>
        <c:auto val="1"/>
        <c:lblAlgn val="ctr"/>
        <c:lblOffset val="100"/>
        <c:noMultiLvlLbl val="0"/>
      </c:catAx>
      <c:valAx>
        <c:axId val="1507950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50779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'TRS2'!$K$2</c:f>
              <c:strCache>
                <c:ptCount val="1"/>
                <c:pt idx="0">
                  <c:v>HD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'TRS2'!$J$3:$J$11</c:f>
              <c:strCache>
                <c:ptCount val="9"/>
                <c:pt idx="0">
                  <c:v>Almería</c:v>
                </c:pt>
                <c:pt idx="1">
                  <c:v>Cádiz</c:v>
                </c:pt>
                <c:pt idx="2">
                  <c:v>Córdoba</c:v>
                </c:pt>
                <c:pt idx="3">
                  <c:v>Granada</c:v>
                </c:pt>
                <c:pt idx="4">
                  <c:v>Huelva</c:v>
                </c:pt>
                <c:pt idx="5">
                  <c:v>Jaén</c:v>
                </c:pt>
                <c:pt idx="6">
                  <c:v>Málaga</c:v>
                </c:pt>
                <c:pt idx="7">
                  <c:v>Sevilla</c:v>
                </c:pt>
                <c:pt idx="8">
                  <c:v>Andalucía</c:v>
                </c:pt>
              </c:strCache>
            </c:strRef>
          </c:cat>
          <c:val>
            <c:numRef>
              <c:f>'TRS2'!$K$3:$K$11</c:f>
              <c:numCache>
                <c:formatCode>###0.0%</c:formatCode>
                <c:ptCount val="9"/>
                <c:pt idx="0">
                  <c:v>0.86099999999999999</c:v>
                </c:pt>
                <c:pt idx="1">
                  <c:v>0.78700000000000003</c:v>
                </c:pt>
                <c:pt idx="2">
                  <c:v>0.72199999999999998</c:v>
                </c:pt>
                <c:pt idx="3">
                  <c:v>0.78300000000000003</c:v>
                </c:pt>
                <c:pt idx="4">
                  <c:v>0.73499999999999999</c:v>
                </c:pt>
                <c:pt idx="5">
                  <c:v>0.77100000000000002</c:v>
                </c:pt>
                <c:pt idx="6">
                  <c:v>0.92400000000000004</c:v>
                </c:pt>
                <c:pt idx="7">
                  <c:v>0.79400000000000004</c:v>
                </c:pt>
                <c:pt idx="8">
                  <c:v>0.80500000000000005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26D-4CD3-AED6-E99AC941260A}"/>
            </c:ext>
          </c:extLst>
        </c:ser>
        <c:ser>
          <c:idx val="1"/>
          <c:order val="1"/>
          <c:tx>
            <c:strRef>
              <c:f>'TRS2'!$L$2</c:f>
              <c:strCache>
                <c:ptCount val="1"/>
                <c:pt idx="0">
                  <c:v>DP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'TRS2'!$J$3:$J$11</c:f>
              <c:strCache>
                <c:ptCount val="9"/>
                <c:pt idx="0">
                  <c:v>Almería</c:v>
                </c:pt>
                <c:pt idx="1">
                  <c:v>Cádiz</c:v>
                </c:pt>
                <c:pt idx="2">
                  <c:v>Córdoba</c:v>
                </c:pt>
                <c:pt idx="3">
                  <c:v>Granada</c:v>
                </c:pt>
                <c:pt idx="4">
                  <c:v>Huelva</c:v>
                </c:pt>
                <c:pt idx="5">
                  <c:v>Jaén</c:v>
                </c:pt>
                <c:pt idx="6">
                  <c:v>Málaga</c:v>
                </c:pt>
                <c:pt idx="7">
                  <c:v>Sevilla</c:v>
                </c:pt>
                <c:pt idx="8">
                  <c:v>Andalucía</c:v>
                </c:pt>
              </c:strCache>
            </c:strRef>
          </c:cat>
          <c:val>
            <c:numRef>
              <c:f>'TRS2'!$L$3:$L$11</c:f>
              <c:numCache>
                <c:formatCode>###0.0%</c:formatCode>
                <c:ptCount val="9"/>
                <c:pt idx="0">
                  <c:v>0.114</c:v>
                </c:pt>
                <c:pt idx="1">
                  <c:v>0.16200000000000001</c:v>
                </c:pt>
                <c:pt idx="2">
                  <c:v>0.214</c:v>
                </c:pt>
                <c:pt idx="3">
                  <c:v>0.20799999999999999</c:v>
                </c:pt>
                <c:pt idx="4">
                  <c:v>0.217</c:v>
                </c:pt>
                <c:pt idx="5">
                  <c:v>0.2</c:v>
                </c:pt>
                <c:pt idx="6">
                  <c:v>2.9000000000000001E-2</c:v>
                </c:pt>
                <c:pt idx="7">
                  <c:v>0.16900000000000001</c:v>
                </c:pt>
                <c:pt idx="8">
                  <c:v>0.154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26D-4CD3-AED6-E99AC941260A}"/>
            </c:ext>
          </c:extLst>
        </c:ser>
        <c:ser>
          <c:idx val="2"/>
          <c:order val="2"/>
          <c:tx>
            <c:strRef>
              <c:f>'TRS2'!$M$2</c:f>
              <c:strCache>
                <c:ptCount val="1"/>
                <c:pt idx="0">
                  <c:v>Tx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'TRS2'!$J$3:$J$11</c:f>
              <c:strCache>
                <c:ptCount val="9"/>
                <c:pt idx="0">
                  <c:v>Almería</c:v>
                </c:pt>
                <c:pt idx="1">
                  <c:v>Cádiz</c:v>
                </c:pt>
                <c:pt idx="2">
                  <c:v>Córdoba</c:v>
                </c:pt>
                <c:pt idx="3">
                  <c:v>Granada</c:v>
                </c:pt>
                <c:pt idx="4">
                  <c:v>Huelva</c:v>
                </c:pt>
                <c:pt idx="5">
                  <c:v>Jaén</c:v>
                </c:pt>
                <c:pt idx="6">
                  <c:v>Málaga</c:v>
                </c:pt>
                <c:pt idx="7">
                  <c:v>Sevilla</c:v>
                </c:pt>
                <c:pt idx="8">
                  <c:v>Andalucía</c:v>
                </c:pt>
              </c:strCache>
            </c:strRef>
          </c:cat>
          <c:val>
            <c:numRef>
              <c:f>'TRS2'!$M$3:$M$11</c:f>
              <c:numCache>
                <c:formatCode>###0.0%</c:formatCode>
                <c:ptCount val="9"/>
                <c:pt idx="0">
                  <c:v>2.5000000000000001E-2</c:v>
                </c:pt>
                <c:pt idx="1">
                  <c:v>5.0999999999999997E-2</c:v>
                </c:pt>
                <c:pt idx="2">
                  <c:v>6.3E-2</c:v>
                </c:pt>
                <c:pt idx="3">
                  <c:v>8.0000000000000002E-3</c:v>
                </c:pt>
                <c:pt idx="4">
                  <c:v>4.8000000000000001E-2</c:v>
                </c:pt>
                <c:pt idx="5">
                  <c:v>2.9000000000000001E-2</c:v>
                </c:pt>
                <c:pt idx="6">
                  <c:v>4.8000000000000001E-2</c:v>
                </c:pt>
                <c:pt idx="7">
                  <c:v>3.6999999999999998E-2</c:v>
                </c:pt>
                <c:pt idx="8">
                  <c:v>4.1000000000000002E-2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26D-4CD3-AED6-E99AC94126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50890752"/>
        <c:axId val="150892544"/>
      </c:barChart>
      <c:catAx>
        <c:axId val="1508907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50892544"/>
        <c:crosses val="autoZero"/>
        <c:auto val="1"/>
        <c:lblAlgn val="ctr"/>
        <c:lblOffset val="100"/>
        <c:noMultiLvlLbl val="0"/>
      </c:catAx>
      <c:valAx>
        <c:axId val="150892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5089075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AV!$I$18:$I$19</c:f>
              <c:strCache>
                <c:ptCount val="2"/>
                <c:pt idx="0">
                  <c:v>Catéter Transitorio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AV!$H$20:$H$28</c:f>
              <c:strCache>
                <c:ptCount val="9"/>
                <c:pt idx="0">
                  <c:v>ALM</c:v>
                </c:pt>
                <c:pt idx="1">
                  <c:v>CAD</c:v>
                </c:pt>
                <c:pt idx="2">
                  <c:v>COR</c:v>
                </c:pt>
                <c:pt idx="3">
                  <c:v>GRA</c:v>
                </c:pt>
                <c:pt idx="4">
                  <c:v>HUE</c:v>
                </c:pt>
                <c:pt idx="5">
                  <c:v>JAE</c:v>
                </c:pt>
                <c:pt idx="6">
                  <c:v>MAL</c:v>
                </c:pt>
                <c:pt idx="7">
                  <c:v>SEV</c:v>
                </c:pt>
                <c:pt idx="8">
                  <c:v>And.</c:v>
                </c:pt>
              </c:strCache>
            </c:strRef>
          </c:cat>
          <c:val>
            <c:numRef>
              <c:f>AV!$I$20:$I$28</c:f>
              <c:numCache>
                <c:formatCode>0.0%</c:formatCode>
                <c:ptCount val="9"/>
                <c:pt idx="0">
                  <c:v>0.23400000000000001</c:v>
                </c:pt>
                <c:pt idx="1">
                  <c:v>0.14499999999999999</c:v>
                </c:pt>
                <c:pt idx="2">
                  <c:v>0.10199999999999999</c:v>
                </c:pt>
                <c:pt idx="3">
                  <c:v>2.5999999999999999E-2</c:v>
                </c:pt>
                <c:pt idx="4">
                  <c:v>0.48599999999999999</c:v>
                </c:pt>
                <c:pt idx="5">
                  <c:v>0.13300000000000001</c:v>
                </c:pt>
                <c:pt idx="6">
                  <c:v>5.8000000000000003E-2</c:v>
                </c:pt>
                <c:pt idx="7">
                  <c:v>0.23899999999999999</c:v>
                </c:pt>
                <c:pt idx="8">
                  <c:v>0.155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0EB-4CD9-9F2E-B5286804FEFE}"/>
            </c:ext>
          </c:extLst>
        </c:ser>
        <c:ser>
          <c:idx val="1"/>
          <c:order val="1"/>
          <c:tx>
            <c:strRef>
              <c:f>AV!$J$18:$J$19</c:f>
              <c:strCache>
                <c:ptCount val="2"/>
                <c:pt idx="0">
                  <c:v>Catéter Permanente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AV!$H$20:$H$28</c:f>
              <c:strCache>
                <c:ptCount val="9"/>
                <c:pt idx="0">
                  <c:v>ALM</c:v>
                </c:pt>
                <c:pt idx="1">
                  <c:v>CAD</c:v>
                </c:pt>
                <c:pt idx="2">
                  <c:v>COR</c:v>
                </c:pt>
                <c:pt idx="3">
                  <c:v>GRA</c:v>
                </c:pt>
                <c:pt idx="4">
                  <c:v>HUE</c:v>
                </c:pt>
                <c:pt idx="5">
                  <c:v>JAE</c:v>
                </c:pt>
                <c:pt idx="6">
                  <c:v>MAL</c:v>
                </c:pt>
                <c:pt idx="7">
                  <c:v>SEV</c:v>
                </c:pt>
                <c:pt idx="8">
                  <c:v>And.</c:v>
                </c:pt>
              </c:strCache>
            </c:strRef>
          </c:cat>
          <c:val>
            <c:numRef>
              <c:f>AV!$J$20:$J$28</c:f>
              <c:numCache>
                <c:formatCode>0.0%</c:formatCode>
                <c:ptCount val="9"/>
                <c:pt idx="0">
                  <c:v>0.23400000000000001</c:v>
                </c:pt>
                <c:pt idx="1">
                  <c:v>0.375</c:v>
                </c:pt>
                <c:pt idx="2">
                  <c:v>0.16900000000000001</c:v>
                </c:pt>
                <c:pt idx="3">
                  <c:v>0.34200000000000003</c:v>
                </c:pt>
                <c:pt idx="4">
                  <c:v>0.28599999999999998</c:v>
                </c:pt>
                <c:pt idx="5">
                  <c:v>0.28899999999999998</c:v>
                </c:pt>
                <c:pt idx="6">
                  <c:v>0.39100000000000001</c:v>
                </c:pt>
                <c:pt idx="7">
                  <c:v>0.38900000000000001</c:v>
                </c:pt>
                <c:pt idx="8">
                  <c:v>0.34399999999999997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0EB-4CD9-9F2E-B5286804FEFE}"/>
            </c:ext>
          </c:extLst>
        </c:ser>
        <c:ser>
          <c:idx val="2"/>
          <c:order val="2"/>
          <c:tx>
            <c:strRef>
              <c:f>AV!$K$18:$K$19</c:f>
              <c:strCache>
                <c:ptCount val="2"/>
                <c:pt idx="0">
                  <c:v>Fístula AVN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AV!$H$20:$H$28</c:f>
              <c:strCache>
                <c:ptCount val="9"/>
                <c:pt idx="0">
                  <c:v>ALM</c:v>
                </c:pt>
                <c:pt idx="1">
                  <c:v>CAD</c:v>
                </c:pt>
                <c:pt idx="2">
                  <c:v>COR</c:v>
                </c:pt>
                <c:pt idx="3">
                  <c:v>GRA</c:v>
                </c:pt>
                <c:pt idx="4">
                  <c:v>HUE</c:v>
                </c:pt>
                <c:pt idx="5">
                  <c:v>JAE</c:v>
                </c:pt>
                <c:pt idx="6">
                  <c:v>MAL</c:v>
                </c:pt>
                <c:pt idx="7">
                  <c:v>SEV</c:v>
                </c:pt>
                <c:pt idx="8">
                  <c:v>And.</c:v>
                </c:pt>
              </c:strCache>
            </c:strRef>
          </c:cat>
          <c:val>
            <c:numRef>
              <c:f>AV!$K$20:$K$28</c:f>
              <c:numCache>
                <c:formatCode>0.0%</c:formatCode>
                <c:ptCount val="9"/>
                <c:pt idx="0">
                  <c:v>0.53200000000000003</c:v>
                </c:pt>
                <c:pt idx="1">
                  <c:v>0.47399999999999998</c:v>
                </c:pt>
                <c:pt idx="2">
                  <c:v>0.71199999999999997</c:v>
                </c:pt>
                <c:pt idx="3">
                  <c:v>0.61799999999999999</c:v>
                </c:pt>
                <c:pt idx="4">
                  <c:v>0.22900000000000001</c:v>
                </c:pt>
                <c:pt idx="5">
                  <c:v>0.57799999999999996</c:v>
                </c:pt>
                <c:pt idx="6">
                  <c:v>0.55100000000000005</c:v>
                </c:pt>
                <c:pt idx="7">
                  <c:v>0.35599999999999998</c:v>
                </c:pt>
                <c:pt idx="8">
                  <c:v>0.49299999999999999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0EB-4CD9-9F2E-B5286804FEFE}"/>
            </c:ext>
          </c:extLst>
        </c:ser>
        <c:ser>
          <c:idx val="3"/>
          <c:order val="3"/>
          <c:tx>
            <c:strRef>
              <c:f>AV!$L$18:$L$19</c:f>
              <c:strCache>
                <c:ptCount val="2"/>
                <c:pt idx="0">
                  <c:v>Prótesis Vascular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AV!$H$20:$H$28</c:f>
              <c:strCache>
                <c:ptCount val="9"/>
                <c:pt idx="0">
                  <c:v>ALM</c:v>
                </c:pt>
                <c:pt idx="1">
                  <c:v>CAD</c:v>
                </c:pt>
                <c:pt idx="2">
                  <c:v>COR</c:v>
                </c:pt>
                <c:pt idx="3">
                  <c:v>GRA</c:v>
                </c:pt>
                <c:pt idx="4">
                  <c:v>HUE</c:v>
                </c:pt>
                <c:pt idx="5">
                  <c:v>JAE</c:v>
                </c:pt>
                <c:pt idx="6">
                  <c:v>MAL</c:v>
                </c:pt>
                <c:pt idx="7">
                  <c:v>SEV</c:v>
                </c:pt>
                <c:pt idx="8">
                  <c:v>And.</c:v>
                </c:pt>
              </c:strCache>
            </c:strRef>
          </c:cat>
          <c:val>
            <c:numRef>
              <c:f>AV!$L$20:$L$28</c:f>
              <c:numCache>
                <c:formatCode>0.0%</c:formatCode>
                <c:ptCount val="9"/>
                <c:pt idx="1">
                  <c:v>7.0000000000000001E-3</c:v>
                </c:pt>
                <c:pt idx="2">
                  <c:v>1.7000000000000001E-2</c:v>
                </c:pt>
                <c:pt idx="3">
                  <c:v>1.2999999999999999E-2</c:v>
                </c:pt>
                <c:pt idx="7">
                  <c:v>1.7000000000000001E-2</c:v>
                </c:pt>
                <c:pt idx="8">
                  <c:v>8.0000000000000002E-3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0EB-4CD9-9F2E-B5286804FE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0975232"/>
        <c:axId val="150976768"/>
      </c:barChart>
      <c:catAx>
        <c:axId val="1509752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50976768"/>
        <c:crosses val="autoZero"/>
        <c:auto val="1"/>
        <c:lblAlgn val="ctr"/>
        <c:lblOffset val="100"/>
        <c:noMultiLvlLbl val="0"/>
      </c:catAx>
      <c:valAx>
        <c:axId val="15097676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5097523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</c:dTable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3"/>
          <c:order val="0"/>
          <c:tx>
            <c:strRef>
              <c:f>Ser!$Q$1:$Q$2</c:f>
              <c:strCache>
                <c:ptCount val="2"/>
                <c:pt idx="0">
                  <c:v>Tasas (pmp)</c:v>
                </c:pt>
                <c:pt idx="1">
                  <c:v>VHB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Ser!$M$3:$M$10</c:f>
              <c:strCache>
                <c:ptCount val="8"/>
                <c:pt idx="0">
                  <c:v>Almería</c:v>
                </c:pt>
                <c:pt idx="1">
                  <c:v>Cádiz</c:v>
                </c:pt>
                <c:pt idx="2">
                  <c:v>Córdoba</c:v>
                </c:pt>
                <c:pt idx="3">
                  <c:v>Granada</c:v>
                </c:pt>
                <c:pt idx="4">
                  <c:v>Huelva</c:v>
                </c:pt>
                <c:pt idx="5">
                  <c:v>Jaén</c:v>
                </c:pt>
                <c:pt idx="6">
                  <c:v>Málaga</c:v>
                </c:pt>
                <c:pt idx="7">
                  <c:v>Sevilla</c:v>
                </c:pt>
              </c:strCache>
              <c:extLst xmlns:c16r2="http://schemas.microsoft.com/office/drawing/2015/06/chart"/>
            </c:strRef>
          </c:cat>
          <c:val>
            <c:numRef>
              <c:f>Ser!$Q$3:$Q$10</c:f>
              <c:numCache>
                <c:formatCode>0.0</c:formatCode>
                <c:ptCount val="8"/>
                <c:pt idx="0">
                  <c:v>1.3665085160810722</c:v>
                </c:pt>
                <c:pt idx="1">
                  <c:v>1.6051879675109955</c:v>
                </c:pt>
                <c:pt idx="2">
                  <c:v>1.2873508764928443</c:v>
                </c:pt>
                <c:pt idx="3">
                  <c:v>2.1707560091953226</c:v>
                </c:pt>
                <c:pt idx="4">
                  <c:v>3.8034744739319368</c:v>
                </c:pt>
                <c:pt idx="5">
                  <c:v>0</c:v>
                </c:pt>
                <c:pt idx="6">
                  <c:v>1.1794879960557922</c:v>
                </c:pt>
                <c:pt idx="7">
                  <c:v>2.0535441091006916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C6C-4BAE-892F-C8D3553B11BC}"/>
            </c:ext>
          </c:extLst>
        </c:ser>
        <c:ser>
          <c:idx val="4"/>
          <c:order val="1"/>
          <c:tx>
            <c:strRef>
              <c:f>Ser!$R$1:$R$2</c:f>
              <c:strCache>
                <c:ptCount val="2"/>
                <c:pt idx="0">
                  <c:v>Tasas (pmp)</c:v>
                </c:pt>
                <c:pt idx="1">
                  <c:v>VHC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Ser!$M$3:$M$10</c:f>
              <c:strCache>
                <c:ptCount val="8"/>
                <c:pt idx="0">
                  <c:v>Almería</c:v>
                </c:pt>
                <c:pt idx="1">
                  <c:v>Cádiz</c:v>
                </c:pt>
                <c:pt idx="2">
                  <c:v>Córdoba</c:v>
                </c:pt>
                <c:pt idx="3">
                  <c:v>Granada</c:v>
                </c:pt>
                <c:pt idx="4">
                  <c:v>Huelva</c:v>
                </c:pt>
                <c:pt idx="5">
                  <c:v>Jaén</c:v>
                </c:pt>
                <c:pt idx="6">
                  <c:v>Málaga</c:v>
                </c:pt>
                <c:pt idx="7">
                  <c:v>Sevilla</c:v>
                </c:pt>
              </c:strCache>
              <c:extLst xmlns:c16r2="http://schemas.microsoft.com/office/drawing/2015/06/chart"/>
            </c:strRef>
          </c:cat>
          <c:val>
            <c:numRef>
              <c:f>Ser!$R$3:$R$10</c:f>
              <c:numCache>
                <c:formatCode>0.0</c:formatCode>
                <c:ptCount val="8"/>
                <c:pt idx="0">
                  <c:v>5.4660340643242886</c:v>
                </c:pt>
                <c:pt idx="1">
                  <c:v>8.0259398375549775</c:v>
                </c:pt>
                <c:pt idx="2">
                  <c:v>2.5747017529856886</c:v>
                </c:pt>
                <c:pt idx="3">
                  <c:v>2.1707560091953226</c:v>
                </c:pt>
                <c:pt idx="4">
                  <c:v>1.9017372369659684</c:v>
                </c:pt>
                <c:pt idx="5">
                  <c:v>1.5944131762304883</c:v>
                </c:pt>
                <c:pt idx="6">
                  <c:v>2.3589759921115845</c:v>
                </c:pt>
                <c:pt idx="7">
                  <c:v>5.6472463000269011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C6C-4BAE-892F-C8D3553B11BC}"/>
            </c:ext>
          </c:extLst>
        </c:ser>
        <c:ser>
          <c:idx val="5"/>
          <c:order val="2"/>
          <c:tx>
            <c:strRef>
              <c:f>Ser!$S$1:$S$2</c:f>
              <c:strCache>
                <c:ptCount val="2"/>
                <c:pt idx="0">
                  <c:v>Tasas (pmp)</c:v>
                </c:pt>
                <c:pt idx="1">
                  <c:v>VIH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Ser!$M$3:$M$10</c:f>
              <c:strCache>
                <c:ptCount val="8"/>
                <c:pt idx="0">
                  <c:v>Almería</c:v>
                </c:pt>
                <c:pt idx="1">
                  <c:v>Cádiz</c:v>
                </c:pt>
                <c:pt idx="2">
                  <c:v>Córdoba</c:v>
                </c:pt>
                <c:pt idx="3">
                  <c:v>Granada</c:v>
                </c:pt>
                <c:pt idx="4">
                  <c:v>Huelva</c:v>
                </c:pt>
                <c:pt idx="5">
                  <c:v>Jaén</c:v>
                </c:pt>
                <c:pt idx="6">
                  <c:v>Málaga</c:v>
                </c:pt>
                <c:pt idx="7">
                  <c:v>Sevilla</c:v>
                </c:pt>
              </c:strCache>
              <c:extLst xmlns:c16r2="http://schemas.microsoft.com/office/drawing/2015/06/chart"/>
            </c:strRef>
          </c:cat>
          <c:val>
            <c:numRef>
              <c:f>Ser!$S$3:$S$10</c:f>
              <c:numCache>
                <c:formatCode>0.0</c:formatCode>
                <c:ptCount val="8"/>
                <c:pt idx="0">
                  <c:v>2.7330170321621443</c:v>
                </c:pt>
                <c:pt idx="1">
                  <c:v>1.6051879675109955</c:v>
                </c:pt>
                <c:pt idx="2">
                  <c:v>0</c:v>
                </c:pt>
                <c:pt idx="3">
                  <c:v>0</c:v>
                </c:pt>
                <c:pt idx="4">
                  <c:v>1.9017372369659684</c:v>
                </c:pt>
                <c:pt idx="5">
                  <c:v>0</c:v>
                </c:pt>
                <c:pt idx="6">
                  <c:v>0.58974399802789612</c:v>
                </c:pt>
                <c:pt idx="7">
                  <c:v>1.5401580818255185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C6C-4BAE-892F-C8D3553B11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5465472"/>
        <c:axId val="205467008"/>
        <c:extLst xmlns:c16r2="http://schemas.microsoft.com/office/drawing/2015/06/chart"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Ser!$N$1:$N$2</c15:sqref>
                        </c15:formulaRef>
                      </c:ext>
                    </c:extLst>
                    <c:strCache>
                      <c:ptCount val="2"/>
                      <c:pt idx="0">
                        <c:v>Casos</c:v>
                      </c:pt>
                      <c:pt idx="1">
                        <c:v>VHB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Ser!$M$3:$M$10</c15:sqref>
                        </c15:formulaRef>
                      </c:ext>
                    </c:extLst>
                    <c:strCache>
                      <c:ptCount val="8"/>
                      <c:pt idx="0">
                        <c:v>Almería</c:v>
                      </c:pt>
                      <c:pt idx="1">
                        <c:v>Cádiz</c:v>
                      </c:pt>
                      <c:pt idx="2">
                        <c:v>Córdoba</c:v>
                      </c:pt>
                      <c:pt idx="3">
                        <c:v>Granada</c:v>
                      </c:pt>
                      <c:pt idx="4">
                        <c:v>Huelva</c:v>
                      </c:pt>
                      <c:pt idx="5">
                        <c:v>Jaén</c:v>
                      </c:pt>
                      <c:pt idx="6">
                        <c:v>Málaga</c:v>
                      </c:pt>
                      <c:pt idx="7">
                        <c:v>Sevilla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Ser!$N$3:$N$10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1</c:v>
                      </c:pt>
                      <c:pt idx="1">
                        <c:v>2</c:v>
                      </c:pt>
                      <c:pt idx="2">
                        <c:v>1</c:v>
                      </c:pt>
                      <c:pt idx="3">
                        <c:v>2</c:v>
                      </c:pt>
                      <c:pt idx="4">
                        <c:v>2</c:v>
                      </c:pt>
                      <c:pt idx="5">
                        <c:v>0</c:v>
                      </c:pt>
                      <c:pt idx="6">
                        <c:v>2</c:v>
                      </c:pt>
                      <c:pt idx="7">
                        <c:v>4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EC6C-4BAE-892F-C8D3553B11BC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Ser!$O$1:$O$2</c15:sqref>
                        </c15:formulaRef>
                      </c:ext>
                    </c:extLst>
                    <c:strCache>
                      <c:ptCount val="2"/>
                      <c:pt idx="0">
                        <c:v>Casos</c:v>
                      </c:pt>
                      <c:pt idx="1">
                        <c:v>VHC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Ser!$M$3:$M$10</c15:sqref>
                        </c15:formulaRef>
                      </c:ext>
                    </c:extLst>
                    <c:strCache>
                      <c:ptCount val="8"/>
                      <c:pt idx="0">
                        <c:v>Almería</c:v>
                      </c:pt>
                      <c:pt idx="1">
                        <c:v>Cádiz</c:v>
                      </c:pt>
                      <c:pt idx="2">
                        <c:v>Córdoba</c:v>
                      </c:pt>
                      <c:pt idx="3">
                        <c:v>Granada</c:v>
                      </c:pt>
                      <c:pt idx="4">
                        <c:v>Huelva</c:v>
                      </c:pt>
                      <c:pt idx="5">
                        <c:v>Jaén</c:v>
                      </c:pt>
                      <c:pt idx="6">
                        <c:v>Málaga</c:v>
                      </c:pt>
                      <c:pt idx="7">
                        <c:v>Sevilla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Ser!$O$3:$O$10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4</c:v>
                      </c:pt>
                      <c:pt idx="1">
                        <c:v>10</c:v>
                      </c:pt>
                      <c:pt idx="2">
                        <c:v>2</c:v>
                      </c:pt>
                      <c:pt idx="3">
                        <c:v>2</c:v>
                      </c:pt>
                      <c:pt idx="4">
                        <c:v>1</c:v>
                      </c:pt>
                      <c:pt idx="5">
                        <c:v>1</c:v>
                      </c:pt>
                      <c:pt idx="6">
                        <c:v>4</c:v>
                      </c:pt>
                      <c:pt idx="7">
                        <c:v>11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EC6C-4BAE-892F-C8D3553B11BC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Ser!$P$1:$P$2</c15:sqref>
                        </c15:formulaRef>
                      </c:ext>
                    </c:extLst>
                    <c:strCache>
                      <c:ptCount val="2"/>
                      <c:pt idx="0">
                        <c:v>Casos</c:v>
                      </c:pt>
                      <c:pt idx="1">
                        <c:v>VIH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Ser!$M$3:$M$10</c15:sqref>
                        </c15:formulaRef>
                      </c:ext>
                    </c:extLst>
                    <c:strCache>
                      <c:ptCount val="8"/>
                      <c:pt idx="0">
                        <c:v>Almería</c:v>
                      </c:pt>
                      <c:pt idx="1">
                        <c:v>Cádiz</c:v>
                      </c:pt>
                      <c:pt idx="2">
                        <c:v>Córdoba</c:v>
                      </c:pt>
                      <c:pt idx="3">
                        <c:v>Granada</c:v>
                      </c:pt>
                      <c:pt idx="4">
                        <c:v>Huelva</c:v>
                      </c:pt>
                      <c:pt idx="5">
                        <c:v>Jaén</c:v>
                      </c:pt>
                      <c:pt idx="6">
                        <c:v>Málaga</c:v>
                      </c:pt>
                      <c:pt idx="7">
                        <c:v>Sevilla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Ser!$P$3:$P$10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2</c:v>
                      </c:pt>
                      <c:pt idx="1">
                        <c:v>2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1</c:v>
                      </c:pt>
                      <c:pt idx="5">
                        <c:v>0</c:v>
                      </c:pt>
                      <c:pt idx="6">
                        <c:v>1</c:v>
                      </c:pt>
                      <c:pt idx="7">
                        <c:v>3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EC6C-4BAE-892F-C8D3553B11BC}"/>
                  </c:ext>
                </c:extLst>
              </c15:ser>
            </c15:filteredBarSeries>
          </c:ext>
        </c:extLst>
      </c:barChart>
      <c:catAx>
        <c:axId val="205465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5467008"/>
        <c:crosses val="autoZero"/>
        <c:auto val="1"/>
        <c:lblAlgn val="ctr"/>
        <c:lblOffset val="100"/>
        <c:noMultiLvlLbl val="0"/>
      </c:catAx>
      <c:valAx>
        <c:axId val="2054670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546547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PN!$H$4</c:f>
              <c:strCache>
                <c:ptCount val="1"/>
                <c:pt idx="0">
                  <c:v>No España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(PN!$I$2,PN!$M$2,PN!$R$2,PN!$W$2:$X$2)</c:f>
              <c:strCache>
                <c:ptCount val="5"/>
                <c:pt idx="0">
                  <c:v>2006</c:v>
                </c:pt>
                <c:pt idx="1">
                  <c:v>2010</c:v>
                </c:pt>
                <c:pt idx="2">
                  <c:v>2015</c:v>
                </c:pt>
                <c:pt idx="3">
                  <c:v>2020</c:v>
                </c:pt>
                <c:pt idx="4">
                  <c:v>2021_P</c:v>
                </c:pt>
              </c:strCache>
              <c:extLst xmlns:c16r2="http://schemas.microsoft.com/office/drawing/2015/06/chart"/>
            </c:strRef>
          </c:cat>
          <c:val>
            <c:numRef>
              <c:f>(PN!$I$4,PN!$M$4,PN!$R$4,PN!$W$4:$X$4)</c:f>
              <c:numCache>
                <c:formatCode>0.0</c:formatCode>
                <c:ptCount val="5"/>
                <c:pt idx="0">
                  <c:v>2.99</c:v>
                </c:pt>
                <c:pt idx="1">
                  <c:v>7.1</c:v>
                </c:pt>
                <c:pt idx="2">
                  <c:v>6.4</c:v>
                </c:pt>
                <c:pt idx="3">
                  <c:v>7.7</c:v>
                </c:pt>
                <c:pt idx="4">
                  <c:v>7.8</c:v>
                </c:pt>
              </c:numCache>
              <c:extLst xmlns:c16r2="http://schemas.microsoft.com/office/drawing/2015/06/chart"/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237-4064-86D0-3EF19536AA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5231616"/>
        <c:axId val="205233152"/>
      </c:lineChart>
      <c:catAx>
        <c:axId val="2052316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dk1">
                  <a:lumMod val="15000"/>
                  <a:lumOff val="85000"/>
                  <a:alpha val="51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5233152"/>
        <c:crosses val="autoZero"/>
        <c:auto val="1"/>
        <c:lblAlgn val="ctr"/>
        <c:lblOffset val="100"/>
        <c:noMultiLvlLbl val="0"/>
      </c:catAx>
      <c:valAx>
        <c:axId val="205233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523161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</c:dTable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PN!$G$2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PN!$E$3:$E$11</c:f>
              <c:strCache>
                <c:ptCount val="9"/>
                <c:pt idx="0">
                  <c:v>Almería</c:v>
                </c:pt>
                <c:pt idx="1">
                  <c:v>Cádiz</c:v>
                </c:pt>
                <c:pt idx="2">
                  <c:v>Córdoba</c:v>
                </c:pt>
                <c:pt idx="3">
                  <c:v>Granada</c:v>
                </c:pt>
                <c:pt idx="4">
                  <c:v>Huelva</c:v>
                </c:pt>
                <c:pt idx="5">
                  <c:v>Jaén</c:v>
                </c:pt>
                <c:pt idx="6">
                  <c:v>Málaga</c:v>
                </c:pt>
                <c:pt idx="7">
                  <c:v>Sevilla</c:v>
                </c:pt>
                <c:pt idx="8">
                  <c:v>Andalucía</c:v>
                </c:pt>
              </c:strCache>
            </c:strRef>
          </c:cat>
          <c:val>
            <c:numRef>
              <c:f>PN!$G$3:$G$11</c:f>
              <c:numCache>
                <c:formatCode>####.0%</c:formatCode>
                <c:ptCount val="9"/>
                <c:pt idx="0">
                  <c:v>0.22800000000000001</c:v>
                </c:pt>
                <c:pt idx="1">
                  <c:v>5.5E-2</c:v>
                </c:pt>
                <c:pt idx="2">
                  <c:v>4.8000000000000001E-2</c:v>
                </c:pt>
                <c:pt idx="3">
                  <c:v>6.7000000000000004E-2</c:v>
                </c:pt>
                <c:pt idx="4">
                  <c:v>2.4E-2</c:v>
                </c:pt>
                <c:pt idx="5">
                  <c:v>4.2999999999999997E-2</c:v>
                </c:pt>
                <c:pt idx="6">
                  <c:v>0.11899999999999999</c:v>
                </c:pt>
                <c:pt idx="7">
                  <c:v>6.8000000000000005E-2</c:v>
                </c:pt>
                <c:pt idx="8">
                  <c:v>7.8E-2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5D3-4088-865D-1D60582F077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205271424"/>
        <c:axId val="205274112"/>
        <c:extLst xmlns:c16r2="http://schemas.microsoft.com/office/drawing/2015/06/chart"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PN!$F$2</c15:sqref>
                        </c15:formulaRef>
                      </c:ext>
                    </c:extLst>
                    <c:strCache>
                      <c:ptCount val="1"/>
                      <c:pt idx="0">
                        <c:v>España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050" b="0" i="0" u="none" strike="noStrike" kern="1200" baseline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0"/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PN!$E$3:$E$11</c15:sqref>
                        </c15:formulaRef>
                      </c:ext>
                    </c:extLst>
                    <c:strCache>
                      <c:ptCount val="9"/>
                      <c:pt idx="0">
                        <c:v>Almería</c:v>
                      </c:pt>
                      <c:pt idx="1">
                        <c:v>Cádiz</c:v>
                      </c:pt>
                      <c:pt idx="2">
                        <c:v>Córdoba</c:v>
                      </c:pt>
                      <c:pt idx="3">
                        <c:v>Granada</c:v>
                      </c:pt>
                      <c:pt idx="4">
                        <c:v>Huelva</c:v>
                      </c:pt>
                      <c:pt idx="5">
                        <c:v>Jaén</c:v>
                      </c:pt>
                      <c:pt idx="6">
                        <c:v>Málaga</c:v>
                      </c:pt>
                      <c:pt idx="7">
                        <c:v>Sevilla</c:v>
                      </c:pt>
                      <c:pt idx="8">
                        <c:v>Andalucía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PN!$F$3:$F$11</c15:sqref>
                        </c15:formulaRef>
                      </c:ext>
                    </c:extLst>
                    <c:numCache>
                      <c:formatCode>####.0%</c:formatCode>
                      <c:ptCount val="9"/>
                      <c:pt idx="0">
                        <c:v>0.77200000000000002</c:v>
                      </c:pt>
                      <c:pt idx="1">
                        <c:v>0.94499999999999995</c:v>
                      </c:pt>
                      <c:pt idx="2">
                        <c:v>0.95199999999999996</c:v>
                      </c:pt>
                      <c:pt idx="3">
                        <c:v>0.93300000000000005</c:v>
                      </c:pt>
                      <c:pt idx="4">
                        <c:v>0.97599999999999998</c:v>
                      </c:pt>
                      <c:pt idx="5">
                        <c:v>0.95699999999999996</c:v>
                      </c:pt>
                      <c:pt idx="6">
                        <c:v>0.88100000000000001</c:v>
                      </c:pt>
                      <c:pt idx="7">
                        <c:v>0.93200000000000005</c:v>
                      </c:pt>
                      <c:pt idx="8">
                        <c:v>0.92200000000000004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95D3-4088-865D-1D60582F0779}"/>
                  </c:ext>
                </c:extLst>
              </c15:ser>
            </c15:filteredBarSeries>
          </c:ext>
        </c:extLst>
      </c:barChart>
      <c:catAx>
        <c:axId val="2052714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5274112"/>
        <c:crosses val="autoZero"/>
        <c:auto val="1"/>
        <c:lblAlgn val="ctr"/>
        <c:lblOffset val="100"/>
        <c:noMultiLvlLbl val="0"/>
      </c:catAx>
      <c:valAx>
        <c:axId val="205274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#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5271424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CASOS!$AH$3</c:f>
              <c:strCache>
                <c:ptCount val="1"/>
                <c:pt idx="0">
                  <c:v>Casos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(CASOS!$AG$4,CASOS!$AG$6,CASOS!$AG$8,CASOS!$AG$10,CASOS!$AG$12,CASOS!$AG$14,CASOS!$AG$19,CASOS!$AG$24:$AG$25)</c:f>
              <c:strCache>
                <c:ptCount val="9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2005</c:v>
                </c:pt>
                <c:pt idx="5">
                  <c:v>2010</c:v>
                </c:pt>
                <c:pt idx="6">
                  <c:v>2015</c:v>
                </c:pt>
                <c:pt idx="7">
                  <c:v>2020</c:v>
                </c:pt>
                <c:pt idx="8">
                  <c:v>2021_P</c:v>
                </c:pt>
              </c:strCache>
              <c:extLst xmlns:c16r2="http://schemas.microsoft.com/office/drawing/2015/06/chart"/>
            </c:strRef>
          </c:cat>
          <c:val>
            <c:numRef>
              <c:f>(CASOS!$AH$4,CASOS!$AH$6,CASOS!$AH$8,CASOS!$AH$10,CASOS!$AH$12,CASOS!$AH$14,CASOS!$AH$19,CASOS!$AH$24:$AH$25)</c:f>
              <c:numCache>
                <c:formatCode>#,##0</c:formatCode>
                <c:ptCount val="9"/>
                <c:pt idx="0">
                  <c:v>2003</c:v>
                </c:pt>
                <c:pt idx="1">
                  <c:v>2962</c:v>
                </c:pt>
                <c:pt idx="2">
                  <c:v>4201</c:v>
                </c:pt>
                <c:pt idx="3">
                  <c:v>5843</c:v>
                </c:pt>
                <c:pt idx="4">
                  <c:v>7059</c:v>
                </c:pt>
                <c:pt idx="5">
                  <c:v>8405</c:v>
                </c:pt>
                <c:pt idx="6">
                  <c:v>9626</c:v>
                </c:pt>
                <c:pt idx="7">
                  <c:v>10941</c:v>
                </c:pt>
                <c:pt idx="8">
                  <c:v>11166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F6A-468B-BC9B-CA7302DB1A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5431168"/>
        <c:axId val="205432704"/>
      </c:barChart>
      <c:lineChart>
        <c:grouping val="standard"/>
        <c:varyColors val="0"/>
        <c:ser>
          <c:idx val="1"/>
          <c:order val="1"/>
          <c:tx>
            <c:strRef>
              <c:f>CASOS!$AI$3</c:f>
              <c:strCache>
                <c:ptCount val="1"/>
                <c:pt idx="0">
                  <c:v>Tasas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(CASOS!$AG$4,CASOS!$AG$6,CASOS!$AG$8,CASOS!$AG$10,CASOS!$AG$12,CASOS!$AG$14,CASOS!$AG$19,CASOS!$AG$24:$AG$25)</c:f>
              <c:strCache>
                <c:ptCount val="9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2005</c:v>
                </c:pt>
                <c:pt idx="5">
                  <c:v>2010</c:v>
                </c:pt>
                <c:pt idx="6">
                  <c:v>2015</c:v>
                </c:pt>
                <c:pt idx="7">
                  <c:v>2020</c:v>
                </c:pt>
                <c:pt idx="8">
                  <c:v>2021_P</c:v>
                </c:pt>
              </c:strCache>
              <c:extLst xmlns:c16r2="http://schemas.microsoft.com/office/drawing/2015/06/chart"/>
            </c:strRef>
          </c:cat>
          <c:val>
            <c:numRef>
              <c:f>(CASOS!$AI$4,CASOS!$AI$6,CASOS!$AI$8,CASOS!$AI$10,CASOS!$AI$12,CASOS!$AI$14,CASOS!$AI$19,CASOS!$AI$24:$AI$25)</c:f>
              <c:numCache>
                <c:formatCode>0</c:formatCode>
                <c:ptCount val="9"/>
                <c:pt idx="0">
                  <c:v>295.00254205884971</c:v>
                </c:pt>
                <c:pt idx="1">
                  <c:v>417.17957313036788</c:v>
                </c:pt>
                <c:pt idx="2">
                  <c:v>574.32733568441608</c:v>
                </c:pt>
                <c:pt idx="3" formatCode="#,##0">
                  <c:v>784</c:v>
                </c:pt>
                <c:pt idx="4" formatCode="#,##0">
                  <c:v>899.26</c:v>
                </c:pt>
                <c:pt idx="5" formatCode="#,##0">
                  <c:v>1004.0646400210251</c:v>
                </c:pt>
                <c:pt idx="6" formatCode="#,##0">
                  <c:v>1146.0829525459033</c:v>
                </c:pt>
                <c:pt idx="7" formatCode="#,##0">
                  <c:v>1293</c:v>
                </c:pt>
                <c:pt idx="8" formatCode="#,##0">
                  <c:v>1317.9253546247246</c:v>
                </c:pt>
              </c:numCache>
              <c:extLst xmlns:c16r2="http://schemas.microsoft.com/office/drawing/2015/06/chart"/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8F6A-468B-BC9B-CA7302DB1A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5436032"/>
        <c:axId val="205434240"/>
      </c:lineChart>
      <c:catAx>
        <c:axId val="205431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5432704"/>
        <c:crosses val="autoZero"/>
        <c:auto val="1"/>
        <c:lblAlgn val="ctr"/>
        <c:lblOffset val="100"/>
        <c:noMultiLvlLbl val="0"/>
      </c:catAx>
      <c:valAx>
        <c:axId val="205432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5431168"/>
        <c:crosses val="autoZero"/>
        <c:crossBetween val="between"/>
      </c:valAx>
      <c:valAx>
        <c:axId val="205434240"/>
        <c:scaling>
          <c:orientation val="minMax"/>
        </c:scaling>
        <c:delete val="0"/>
        <c:axPos val="r"/>
        <c:numFmt formatCode="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5436032"/>
        <c:crosses val="max"/>
        <c:crossBetween val="between"/>
      </c:valAx>
      <c:catAx>
        <c:axId val="2054360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5434240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CASOS!$AD$28</c:f>
              <c:strCache>
                <c:ptCount val="1"/>
                <c:pt idx="0">
                  <c:v>Casos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CASOS!$AC$29:$AC$36</c:f>
              <c:strCache>
                <c:ptCount val="8"/>
                <c:pt idx="0">
                  <c:v>ALM</c:v>
                </c:pt>
                <c:pt idx="1">
                  <c:v>CAD</c:v>
                </c:pt>
                <c:pt idx="2">
                  <c:v>COR</c:v>
                </c:pt>
                <c:pt idx="3">
                  <c:v>GRA</c:v>
                </c:pt>
                <c:pt idx="4">
                  <c:v>HUE</c:v>
                </c:pt>
                <c:pt idx="5">
                  <c:v>JAÉN</c:v>
                </c:pt>
                <c:pt idx="6">
                  <c:v>MAL</c:v>
                </c:pt>
                <c:pt idx="7">
                  <c:v>SEV</c:v>
                </c:pt>
              </c:strCache>
              <c:extLst xmlns:c16r2="http://schemas.microsoft.com/office/drawing/2015/06/chart"/>
            </c:strRef>
          </c:cat>
          <c:val>
            <c:numRef>
              <c:f>CASOS!$AD$29:$AD$36</c:f>
              <c:numCache>
                <c:formatCode>#,##0</c:formatCode>
                <c:ptCount val="8"/>
                <c:pt idx="0">
                  <c:v>866</c:v>
                </c:pt>
                <c:pt idx="1">
                  <c:v>1849</c:v>
                </c:pt>
                <c:pt idx="2">
                  <c:v>1114</c:v>
                </c:pt>
                <c:pt idx="3">
                  <c:v>1246</c:v>
                </c:pt>
                <c:pt idx="4">
                  <c:v>693</c:v>
                </c:pt>
                <c:pt idx="5">
                  <c:v>731</c:v>
                </c:pt>
                <c:pt idx="6">
                  <c:v>2058</c:v>
                </c:pt>
                <c:pt idx="7">
                  <c:v>2609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9A1-4D03-80DA-07361FC6D5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4976128"/>
        <c:axId val="204977664"/>
      </c:barChart>
      <c:lineChart>
        <c:grouping val="standard"/>
        <c:varyColors val="0"/>
        <c:ser>
          <c:idx val="1"/>
          <c:order val="1"/>
          <c:tx>
            <c:strRef>
              <c:f>CASOS!$AE$28</c:f>
              <c:strCache>
                <c:ptCount val="1"/>
                <c:pt idx="0">
                  <c:v>Tasas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CASOS!$AC$29:$AC$36</c:f>
              <c:strCache>
                <c:ptCount val="8"/>
                <c:pt idx="0">
                  <c:v>ALM</c:v>
                </c:pt>
                <c:pt idx="1">
                  <c:v>CAD</c:v>
                </c:pt>
                <c:pt idx="2">
                  <c:v>COR</c:v>
                </c:pt>
                <c:pt idx="3">
                  <c:v>GRA</c:v>
                </c:pt>
                <c:pt idx="4">
                  <c:v>HUE</c:v>
                </c:pt>
                <c:pt idx="5">
                  <c:v>JAÉN</c:v>
                </c:pt>
                <c:pt idx="6">
                  <c:v>MAL</c:v>
                </c:pt>
                <c:pt idx="7">
                  <c:v>SEV</c:v>
                </c:pt>
              </c:strCache>
              <c:extLst xmlns:c16r2="http://schemas.microsoft.com/office/drawing/2015/06/chart"/>
            </c:strRef>
          </c:cat>
          <c:val>
            <c:numRef>
              <c:f>CASOS!$AE$29:$AE$36</c:f>
              <c:numCache>
                <c:formatCode>#,##0</c:formatCode>
                <c:ptCount val="8"/>
                <c:pt idx="0">
                  <c:v>1183.3963749262086</c:v>
                </c:pt>
                <c:pt idx="1">
                  <c:v>1483.9962759639154</c:v>
                </c:pt>
                <c:pt idx="2">
                  <c:v>1434.1088764130286</c:v>
                </c:pt>
                <c:pt idx="3">
                  <c:v>1352.3809937286858</c:v>
                </c:pt>
                <c:pt idx="4">
                  <c:v>1317.9039052174162</c:v>
                </c:pt>
                <c:pt idx="5">
                  <c:v>1165.5160318244871</c:v>
                </c:pt>
                <c:pt idx="6">
                  <c:v>1213.6931479414102</c:v>
                </c:pt>
                <c:pt idx="7">
                  <c:v>1339.4241451609259</c:v>
                </c:pt>
              </c:numCache>
              <c:extLst xmlns:c16r2="http://schemas.microsoft.com/office/drawing/2015/06/chart"/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39A1-4D03-80DA-07361FC6D5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4989184"/>
        <c:axId val="204979200"/>
      </c:lineChart>
      <c:catAx>
        <c:axId val="204976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4977664"/>
        <c:crosses val="autoZero"/>
        <c:auto val="1"/>
        <c:lblAlgn val="ctr"/>
        <c:lblOffset val="100"/>
        <c:noMultiLvlLbl val="0"/>
      </c:catAx>
      <c:valAx>
        <c:axId val="204977664"/>
        <c:scaling>
          <c:orientation val="minMax"/>
          <c:max val="3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4976128"/>
        <c:crosses val="autoZero"/>
        <c:crossBetween val="between"/>
      </c:valAx>
      <c:valAx>
        <c:axId val="204979200"/>
        <c:scaling>
          <c:orientation val="minMax"/>
          <c:max val="1500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4989184"/>
        <c:crosses val="max"/>
        <c:crossBetween val="between"/>
      </c:valAx>
      <c:catAx>
        <c:axId val="2049891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4979200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CASOS!$AU$2</c:f>
              <c:strCache>
                <c:ptCount val="1"/>
                <c:pt idx="0">
                  <c:v>Andalucía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strRef>
              <c:f>(CASOS!$AT$3,CASOS!$AT$5,CASOS!$AT$7,CASOS!$AT$9,CASOS!$AT$12,CASOS!$AT$14,CASOS!$AT$16,CASOS!$AT$18:$AT$19)</c:f>
              <c:strCache>
                <c:ptCount val="9"/>
                <c:pt idx="0">
                  <c:v>2005</c:v>
                </c:pt>
                <c:pt idx="1">
                  <c:v>2007</c:v>
                </c:pt>
                <c:pt idx="2">
                  <c:v>2009</c:v>
                </c:pt>
                <c:pt idx="3">
                  <c:v>2011</c:v>
                </c:pt>
                <c:pt idx="4">
                  <c:v>2014</c:v>
                </c:pt>
                <c:pt idx="5">
                  <c:v>2016</c:v>
                </c:pt>
                <c:pt idx="6">
                  <c:v>2018</c:v>
                </c:pt>
                <c:pt idx="7">
                  <c:v>2020</c:v>
                </c:pt>
                <c:pt idx="8">
                  <c:v>2021_P</c:v>
                </c:pt>
              </c:strCache>
              <c:extLst xmlns:c16r2="http://schemas.microsoft.com/office/drawing/2015/06/chart"/>
            </c:strRef>
          </c:cat>
          <c:val>
            <c:numRef>
              <c:f>(CASOS!$AU$3,CASOS!$AU$5,CASOS!$AU$7,CASOS!$AU$9,CASOS!$AU$12,CASOS!$AU$14,CASOS!$AU$16,CASOS!$AU$18:$AU$19)</c:f>
              <c:numCache>
                <c:formatCode>General</c:formatCode>
                <c:ptCount val="9"/>
                <c:pt idx="0" formatCode="#,##0">
                  <c:v>899.26</c:v>
                </c:pt>
                <c:pt idx="1">
                  <c:v>953</c:v>
                </c:pt>
                <c:pt idx="2">
                  <c:v>977</c:v>
                </c:pt>
                <c:pt idx="3" formatCode="#,##0">
                  <c:v>1028</c:v>
                </c:pt>
                <c:pt idx="4" formatCode="#,##0">
                  <c:v>1123</c:v>
                </c:pt>
                <c:pt idx="5" formatCode="#,##0">
                  <c:v>1184.415029517387</c:v>
                </c:pt>
                <c:pt idx="6" formatCode="#,##0">
                  <c:v>1242</c:v>
                </c:pt>
                <c:pt idx="7" formatCode="#,##0">
                  <c:v>1293</c:v>
                </c:pt>
                <c:pt idx="8" formatCode="#,##0">
                  <c:v>1317.9253546247246</c:v>
                </c:pt>
              </c:numCache>
              <c:extLst xmlns:c16r2="http://schemas.microsoft.com/office/drawing/2015/06/chart"/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A1B-446E-971D-3D62330F1776}"/>
            </c:ext>
          </c:extLst>
        </c:ser>
        <c:ser>
          <c:idx val="1"/>
          <c:order val="1"/>
          <c:tx>
            <c:strRef>
              <c:f>CASOS!$AV$2</c:f>
              <c:strCache>
                <c:ptCount val="1"/>
                <c:pt idx="0">
                  <c:v>REER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(CASOS!$AT$3,CASOS!$AT$5,CASOS!$AT$7,CASOS!$AT$9,CASOS!$AT$12,CASOS!$AT$14,CASOS!$AT$16,CASOS!$AT$18:$AT$19)</c:f>
              <c:strCache>
                <c:ptCount val="9"/>
                <c:pt idx="0">
                  <c:v>2005</c:v>
                </c:pt>
                <c:pt idx="1">
                  <c:v>2007</c:v>
                </c:pt>
                <c:pt idx="2">
                  <c:v>2009</c:v>
                </c:pt>
                <c:pt idx="3">
                  <c:v>2011</c:v>
                </c:pt>
                <c:pt idx="4">
                  <c:v>2014</c:v>
                </c:pt>
                <c:pt idx="5">
                  <c:v>2016</c:v>
                </c:pt>
                <c:pt idx="6">
                  <c:v>2018</c:v>
                </c:pt>
                <c:pt idx="7">
                  <c:v>2020</c:v>
                </c:pt>
                <c:pt idx="8">
                  <c:v>2021_P</c:v>
                </c:pt>
              </c:strCache>
              <c:extLst xmlns:c16r2="http://schemas.microsoft.com/office/drawing/2015/06/chart"/>
            </c:strRef>
          </c:cat>
          <c:val>
            <c:numRef>
              <c:f>(CASOS!$AV$3,CASOS!$AV$5,CASOS!$AV$7,CASOS!$AV$9,CASOS!$AV$12,CASOS!$AV$14,CASOS!$AV$16,CASOS!$AV$18:$AV$19)</c:f>
              <c:numCache>
                <c:formatCode>General</c:formatCode>
                <c:ptCount val="9"/>
                <c:pt idx="0">
                  <c:v>915</c:v>
                </c:pt>
                <c:pt idx="1">
                  <c:v>985</c:v>
                </c:pt>
                <c:pt idx="2" formatCode="#,##0">
                  <c:v>1015</c:v>
                </c:pt>
                <c:pt idx="3" formatCode="#,##0">
                  <c:v>1054</c:v>
                </c:pt>
                <c:pt idx="4" formatCode="#,##0">
                  <c:v>1179</c:v>
                </c:pt>
                <c:pt idx="5" formatCode="#,##0">
                  <c:v>1233</c:v>
                </c:pt>
                <c:pt idx="6" formatCode="#,##0">
                  <c:v>1305</c:v>
                </c:pt>
                <c:pt idx="7" formatCode="#,##0">
                  <c:v>1362.8</c:v>
                </c:pt>
              </c:numCache>
              <c:extLst xmlns:c16r2="http://schemas.microsoft.com/office/drawing/2015/06/chart"/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1A1B-446E-971D-3D62330F17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5060736"/>
        <c:axId val="205070720"/>
      </c:lineChart>
      <c:catAx>
        <c:axId val="205060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5070720"/>
        <c:crosses val="autoZero"/>
        <c:auto val="1"/>
        <c:lblAlgn val="ctr"/>
        <c:lblOffset val="100"/>
        <c:noMultiLvlLbl val="0"/>
      </c:catAx>
      <c:valAx>
        <c:axId val="205070720"/>
        <c:scaling>
          <c:orientation val="minMax"/>
          <c:max val="1400"/>
          <c:min val="6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5060736"/>
        <c:crosses val="autoZero"/>
        <c:crossBetween val="between"/>
        <c:majorUnit val="200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areaChart>
        <c:grouping val="stacked"/>
        <c:varyColors val="0"/>
        <c:ser>
          <c:idx val="0"/>
          <c:order val="0"/>
          <c:tx>
            <c:strRef>
              <c:f>'TRS A'!$B$1</c:f>
              <c:strCache>
                <c:ptCount val="1"/>
                <c:pt idx="0">
                  <c:v>HD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>
              <a:noFill/>
            </a:ln>
            <a:effectLst>
              <a:innerShdw dist="12700" dir="16200000">
                <a:schemeClr val="lt1"/>
              </a:innerShdw>
            </a:effectLst>
          </c:spPr>
          <c:cat>
            <c:strRef>
              <c:f>('TRS A'!$A$4,'TRS A'!$A$9,'TRS A'!$A$14,'TRS A'!$A$19,'TRS A'!$A$24,'TRS A'!$A$29,'TRS A'!$A$34,'TRS A'!$A$39:$A$40)</c:f>
              <c:strCache>
                <c:ptCount val="9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2005</c:v>
                </c:pt>
                <c:pt idx="5">
                  <c:v>2010</c:v>
                </c:pt>
                <c:pt idx="6">
                  <c:v>2015</c:v>
                </c:pt>
                <c:pt idx="7">
                  <c:v>2020</c:v>
                </c:pt>
                <c:pt idx="8">
                  <c:v>2021_P</c:v>
                </c:pt>
              </c:strCache>
              <c:extLst xmlns:c16r2="http://schemas.microsoft.com/office/drawing/2015/06/chart"/>
            </c:strRef>
          </c:cat>
          <c:val>
            <c:numRef>
              <c:f>('TRS A'!$B$4,'TRS A'!$B$9,'TRS A'!$B$14,'TRS A'!$B$19,'TRS A'!$B$24,'TRS A'!$B$29,'TRS A'!$B$34,'TRS A'!$B$39:$B$40)</c:f>
              <c:numCache>
                <c:formatCode>#,##0</c:formatCode>
                <c:ptCount val="9"/>
                <c:pt idx="0">
                  <c:v>1466</c:v>
                </c:pt>
                <c:pt idx="1">
                  <c:v>1968</c:v>
                </c:pt>
                <c:pt idx="2">
                  <c:v>2560</c:v>
                </c:pt>
                <c:pt idx="3">
                  <c:v>3289</c:v>
                </c:pt>
                <c:pt idx="4">
                  <c:v>3542</c:v>
                </c:pt>
                <c:pt idx="5">
                  <c:v>4012</c:v>
                </c:pt>
                <c:pt idx="6">
                  <c:v>4125</c:v>
                </c:pt>
                <c:pt idx="7">
                  <c:v>4450</c:v>
                </c:pt>
                <c:pt idx="8">
                  <c:v>4571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650-4E51-8708-A5CB3B1E7CAE}"/>
            </c:ext>
          </c:extLst>
        </c:ser>
        <c:ser>
          <c:idx val="1"/>
          <c:order val="1"/>
          <c:tx>
            <c:strRef>
              <c:f>'TRS A'!$C$1</c:f>
              <c:strCache>
                <c:ptCount val="1"/>
                <c:pt idx="0">
                  <c:v>DP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>
              <a:noFill/>
            </a:ln>
            <a:effectLst>
              <a:innerShdw dist="12700" dir="16200000">
                <a:schemeClr val="lt1"/>
              </a:innerShdw>
            </a:effectLst>
          </c:spPr>
          <c:cat>
            <c:strRef>
              <c:f>('TRS A'!$A$4,'TRS A'!$A$9,'TRS A'!$A$14,'TRS A'!$A$19,'TRS A'!$A$24,'TRS A'!$A$29,'TRS A'!$A$34,'TRS A'!$A$39:$A$40)</c:f>
              <c:strCache>
                <c:ptCount val="9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2005</c:v>
                </c:pt>
                <c:pt idx="5">
                  <c:v>2010</c:v>
                </c:pt>
                <c:pt idx="6">
                  <c:v>2015</c:v>
                </c:pt>
                <c:pt idx="7">
                  <c:v>2020</c:v>
                </c:pt>
                <c:pt idx="8">
                  <c:v>2021_P</c:v>
                </c:pt>
              </c:strCache>
              <c:extLst xmlns:c16r2="http://schemas.microsoft.com/office/drawing/2015/06/chart"/>
            </c:strRef>
          </c:cat>
          <c:val>
            <c:numRef>
              <c:f>('TRS A'!$C$4,'TRS A'!$C$9,'TRS A'!$C$14,'TRS A'!$C$19,'TRS A'!$C$24,'TRS A'!$C$29,'TRS A'!$C$34,'TRS A'!$C$39:$C$40)</c:f>
              <c:numCache>
                <c:formatCode>#,##0</c:formatCode>
                <c:ptCount val="9"/>
                <c:pt idx="0">
                  <c:v>193</c:v>
                </c:pt>
                <c:pt idx="1">
                  <c:v>193</c:v>
                </c:pt>
                <c:pt idx="2">
                  <c:v>253</c:v>
                </c:pt>
                <c:pt idx="3">
                  <c:v>262</c:v>
                </c:pt>
                <c:pt idx="4">
                  <c:v>294</c:v>
                </c:pt>
                <c:pt idx="5">
                  <c:v>363</c:v>
                </c:pt>
                <c:pt idx="6">
                  <c:v>397</c:v>
                </c:pt>
                <c:pt idx="7">
                  <c:v>363</c:v>
                </c:pt>
                <c:pt idx="8" formatCode="General">
                  <c:v>406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650-4E51-8708-A5CB3B1E7CAE}"/>
            </c:ext>
          </c:extLst>
        </c:ser>
        <c:ser>
          <c:idx val="2"/>
          <c:order val="2"/>
          <c:tx>
            <c:strRef>
              <c:f>'TRS A'!$D$1</c:f>
              <c:strCache>
                <c:ptCount val="1"/>
                <c:pt idx="0">
                  <c:v>TX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>
              <a:noFill/>
            </a:ln>
            <a:effectLst>
              <a:innerShdw dist="12700" dir="16200000">
                <a:schemeClr val="lt1"/>
              </a:innerShdw>
            </a:effectLst>
          </c:spPr>
          <c:cat>
            <c:strRef>
              <c:f>('TRS A'!$A$4,'TRS A'!$A$9,'TRS A'!$A$14,'TRS A'!$A$19,'TRS A'!$A$24,'TRS A'!$A$29,'TRS A'!$A$34,'TRS A'!$A$39:$A$40)</c:f>
              <c:strCache>
                <c:ptCount val="9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2005</c:v>
                </c:pt>
                <c:pt idx="5">
                  <c:v>2010</c:v>
                </c:pt>
                <c:pt idx="6">
                  <c:v>2015</c:v>
                </c:pt>
                <c:pt idx="7">
                  <c:v>2020</c:v>
                </c:pt>
                <c:pt idx="8">
                  <c:v>2021_P</c:v>
                </c:pt>
              </c:strCache>
              <c:extLst xmlns:c16r2="http://schemas.microsoft.com/office/drawing/2015/06/chart"/>
            </c:strRef>
          </c:cat>
          <c:val>
            <c:numRef>
              <c:f>('TRS A'!$D$4,'TRS A'!$D$9,'TRS A'!$D$14,'TRS A'!$D$19,'TRS A'!$D$24,'TRS A'!$D$29,'TRS A'!$D$34,'TRS A'!$D$39:$D$40)</c:f>
              <c:numCache>
                <c:formatCode>#,##0</c:formatCode>
                <c:ptCount val="9"/>
                <c:pt idx="0">
                  <c:v>344</c:v>
                </c:pt>
                <c:pt idx="1">
                  <c:v>801</c:v>
                </c:pt>
                <c:pt idx="2">
                  <c:v>1388</c:v>
                </c:pt>
                <c:pt idx="3">
                  <c:v>2292</c:v>
                </c:pt>
                <c:pt idx="4">
                  <c:v>3223</c:v>
                </c:pt>
                <c:pt idx="5">
                  <c:v>4030</c:v>
                </c:pt>
                <c:pt idx="6">
                  <c:v>5104</c:v>
                </c:pt>
                <c:pt idx="7">
                  <c:v>6128</c:v>
                </c:pt>
                <c:pt idx="8" formatCode="General">
                  <c:v>6189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650-4E51-8708-A5CB3B1E7C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5146368"/>
        <c:axId val="205148160"/>
      </c:areaChart>
      <c:catAx>
        <c:axId val="205146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5148160"/>
        <c:crosses val="autoZero"/>
        <c:auto val="1"/>
        <c:lblAlgn val="ctr"/>
        <c:lblOffset val="100"/>
        <c:noMultiLvlLbl val="0"/>
      </c:catAx>
      <c:valAx>
        <c:axId val="205148160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5146368"/>
        <c:crosses val="autoZero"/>
        <c:crossBetween val="midCat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</c:dTable>
      <c:spPr>
        <a:noFill/>
        <a:ln>
          <a:noFill/>
        </a:ln>
        <a:effectLst/>
      </c:spPr>
    </c:plotArea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Casos!$P$50</c:f>
              <c:strCache>
                <c:ptCount val="1"/>
                <c:pt idx="0">
                  <c:v>Casos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Casos!$N$51:$N$58</c:f>
              <c:strCache>
                <c:ptCount val="8"/>
                <c:pt idx="0">
                  <c:v>Almería</c:v>
                </c:pt>
                <c:pt idx="1">
                  <c:v>Cádiz</c:v>
                </c:pt>
                <c:pt idx="2">
                  <c:v>Córdoba</c:v>
                </c:pt>
                <c:pt idx="3">
                  <c:v>Granada</c:v>
                </c:pt>
                <c:pt idx="4">
                  <c:v>Huelva</c:v>
                </c:pt>
                <c:pt idx="5">
                  <c:v>Jaén</c:v>
                </c:pt>
                <c:pt idx="6">
                  <c:v>Málaga</c:v>
                </c:pt>
                <c:pt idx="7">
                  <c:v>Sevilla</c:v>
                </c:pt>
              </c:strCache>
              <c:extLst xmlns:c16r2="http://schemas.microsoft.com/office/drawing/2015/06/chart"/>
            </c:strRef>
          </c:cat>
          <c:val>
            <c:numRef>
              <c:f>Casos!$P$51:$P$58</c:f>
              <c:numCache>
                <c:formatCode>General</c:formatCode>
                <c:ptCount val="8"/>
                <c:pt idx="0">
                  <c:v>86</c:v>
                </c:pt>
                <c:pt idx="1">
                  <c:v>202</c:v>
                </c:pt>
                <c:pt idx="2">
                  <c:v>150</c:v>
                </c:pt>
                <c:pt idx="3">
                  <c:v>118</c:v>
                </c:pt>
                <c:pt idx="4">
                  <c:v>81</c:v>
                </c:pt>
                <c:pt idx="5">
                  <c:v>85</c:v>
                </c:pt>
                <c:pt idx="6">
                  <c:v>185</c:v>
                </c:pt>
                <c:pt idx="7">
                  <c:v>272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975-4479-AB5B-5394602321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49170816"/>
        <c:axId val="149176704"/>
      </c:barChart>
      <c:lineChart>
        <c:grouping val="standard"/>
        <c:varyColors val="0"/>
        <c:ser>
          <c:idx val="0"/>
          <c:order val="0"/>
          <c:tx>
            <c:strRef>
              <c:f>Casos!$O$50</c:f>
              <c:strCache>
                <c:ptCount val="1"/>
                <c:pt idx="0">
                  <c:v>pmp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Casos!$N$51:$N$58</c:f>
              <c:strCache>
                <c:ptCount val="8"/>
                <c:pt idx="0">
                  <c:v>Almería</c:v>
                </c:pt>
                <c:pt idx="1">
                  <c:v>Cádiz</c:v>
                </c:pt>
                <c:pt idx="2">
                  <c:v>Córdoba</c:v>
                </c:pt>
                <c:pt idx="3">
                  <c:v>Granada</c:v>
                </c:pt>
                <c:pt idx="4">
                  <c:v>Huelva</c:v>
                </c:pt>
                <c:pt idx="5">
                  <c:v>Jaén</c:v>
                </c:pt>
                <c:pt idx="6">
                  <c:v>Málaga</c:v>
                </c:pt>
                <c:pt idx="7">
                  <c:v>Sevilla</c:v>
                </c:pt>
              </c:strCache>
              <c:extLst xmlns:c16r2="http://schemas.microsoft.com/office/drawing/2015/06/chart"/>
            </c:strRef>
          </c:cat>
          <c:val>
            <c:numRef>
              <c:f>Casos!$O$51:$O$58</c:f>
              <c:numCache>
                <c:formatCode>0</c:formatCode>
                <c:ptCount val="8"/>
                <c:pt idx="0">
                  <c:v>107.95417277040471</c:v>
                </c:pt>
                <c:pt idx="1">
                  <c:v>188.60958618254199</c:v>
                </c:pt>
                <c:pt idx="2">
                  <c:v>162.20621043809837</c:v>
                </c:pt>
                <c:pt idx="3">
                  <c:v>130.24536055171936</c:v>
                </c:pt>
                <c:pt idx="4">
                  <c:v>157.84419066817537</c:v>
                </c:pt>
                <c:pt idx="5">
                  <c:v>111.60892233613419</c:v>
                </c:pt>
                <c:pt idx="6">
                  <c:v>123.84623958585817</c:v>
                </c:pt>
                <c:pt idx="7">
                  <c:v>166.85045886443118</c:v>
                </c:pt>
              </c:numCache>
              <c:extLst xmlns:c16r2="http://schemas.microsoft.com/office/drawing/2015/06/chart"/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B975-4479-AB5B-5394602321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9179776"/>
        <c:axId val="149178240"/>
      </c:lineChart>
      <c:catAx>
        <c:axId val="149170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49176704"/>
        <c:crosses val="autoZero"/>
        <c:auto val="1"/>
        <c:lblAlgn val="ctr"/>
        <c:lblOffset val="100"/>
        <c:noMultiLvlLbl val="0"/>
      </c:catAx>
      <c:valAx>
        <c:axId val="149176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49170816"/>
        <c:crosses val="autoZero"/>
        <c:crossBetween val="between"/>
      </c:valAx>
      <c:valAx>
        <c:axId val="149178240"/>
        <c:scaling>
          <c:orientation val="minMax"/>
          <c:max val="200"/>
        </c:scaling>
        <c:delete val="0"/>
        <c:axPos val="r"/>
        <c:numFmt formatCode="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49179776"/>
        <c:crosses val="max"/>
        <c:crossBetween val="between"/>
      </c:valAx>
      <c:catAx>
        <c:axId val="1491797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49178240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'TRS C'!$I$24</c:f>
              <c:strCache>
                <c:ptCount val="1"/>
                <c:pt idx="0">
                  <c:v>HD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'TRS C'!$H$25:$H$33</c:f>
              <c:strCache>
                <c:ptCount val="9"/>
                <c:pt idx="0">
                  <c:v>ALM</c:v>
                </c:pt>
                <c:pt idx="1">
                  <c:v>CAD</c:v>
                </c:pt>
                <c:pt idx="2">
                  <c:v>COR</c:v>
                </c:pt>
                <c:pt idx="3">
                  <c:v>GRA</c:v>
                </c:pt>
                <c:pt idx="4">
                  <c:v>HUE</c:v>
                </c:pt>
                <c:pt idx="5">
                  <c:v>JAÉN</c:v>
                </c:pt>
                <c:pt idx="6">
                  <c:v>MAL</c:v>
                </c:pt>
                <c:pt idx="7">
                  <c:v>SEV</c:v>
                </c:pt>
                <c:pt idx="8">
                  <c:v>AND</c:v>
                </c:pt>
              </c:strCache>
            </c:strRef>
          </c:cat>
          <c:val>
            <c:numRef>
              <c:f>'TRS C'!$I$25:$I$33</c:f>
              <c:numCache>
                <c:formatCode>0.0</c:formatCode>
                <c:ptCount val="9"/>
                <c:pt idx="0">
                  <c:v>44.3</c:v>
                </c:pt>
                <c:pt idx="1">
                  <c:v>39.200000000000003</c:v>
                </c:pt>
                <c:pt idx="2">
                  <c:v>40.799999999999997</c:v>
                </c:pt>
                <c:pt idx="3">
                  <c:v>37.200000000000003</c:v>
                </c:pt>
                <c:pt idx="4">
                  <c:v>45.6</c:v>
                </c:pt>
                <c:pt idx="5">
                  <c:v>34.300000000000004</c:v>
                </c:pt>
                <c:pt idx="6">
                  <c:v>44.3</c:v>
                </c:pt>
                <c:pt idx="7">
                  <c:v>40.799999999999997</c:v>
                </c:pt>
                <c:pt idx="8">
                  <c:v>40.9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63E-427A-8A5A-6A8D4EF35FE9}"/>
            </c:ext>
          </c:extLst>
        </c:ser>
        <c:ser>
          <c:idx val="1"/>
          <c:order val="1"/>
          <c:tx>
            <c:strRef>
              <c:f>'TRS C'!$J$24</c:f>
              <c:strCache>
                <c:ptCount val="1"/>
                <c:pt idx="0">
                  <c:v>DP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'TRS C'!$H$25:$H$33</c:f>
              <c:strCache>
                <c:ptCount val="9"/>
                <c:pt idx="0">
                  <c:v>ALM</c:v>
                </c:pt>
                <c:pt idx="1">
                  <c:v>CAD</c:v>
                </c:pt>
                <c:pt idx="2">
                  <c:v>COR</c:v>
                </c:pt>
                <c:pt idx="3">
                  <c:v>GRA</c:v>
                </c:pt>
                <c:pt idx="4">
                  <c:v>HUE</c:v>
                </c:pt>
                <c:pt idx="5">
                  <c:v>JAÉN</c:v>
                </c:pt>
                <c:pt idx="6">
                  <c:v>MAL</c:v>
                </c:pt>
                <c:pt idx="7">
                  <c:v>SEV</c:v>
                </c:pt>
                <c:pt idx="8">
                  <c:v>AND</c:v>
                </c:pt>
              </c:strCache>
            </c:strRef>
          </c:cat>
          <c:val>
            <c:numRef>
              <c:f>'TRS C'!$J$25:$J$33</c:f>
              <c:numCache>
                <c:formatCode>0.0</c:formatCode>
                <c:ptCount val="9"/>
                <c:pt idx="0">
                  <c:v>1.7999999999999998</c:v>
                </c:pt>
                <c:pt idx="1">
                  <c:v>3</c:v>
                </c:pt>
                <c:pt idx="2">
                  <c:v>3.3000000000000003</c:v>
                </c:pt>
                <c:pt idx="3">
                  <c:v>6</c:v>
                </c:pt>
                <c:pt idx="4">
                  <c:v>5.5</c:v>
                </c:pt>
                <c:pt idx="5">
                  <c:v>4.9000000000000004</c:v>
                </c:pt>
                <c:pt idx="6">
                  <c:v>1</c:v>
                </c:pt>
                <c:pt idx="7">
                  <c:v>4.9000000000000004</c:v>
                </c:pt>
                <c:pt idx="8">
                  <c:v>3.5999999999999996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63E-427A-8A5A-6A8D4EF35FE9}"/>
            </c:ext>
          </c:extLst>
        </c:ser>
        <c:ser>
          <c:idx val="2"/>
          <c:order val="2"/>
          <c:tx>
            <c:strRef>
              <c:f>'TRS C'!$K$24</c:f>
              <c:strCache>
                <c:ptCount val="1"/>
                <c:pt idx="0">
                  <c:v>TX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'TRS C'!$H$25:$H$33</c:f>
              <c:strCache>
                <c:ptCount val="9"/>
                <c:pt idx="0">
                  <c:v>ALM</c:v>
                </c:pt>
                <c:pt idx="1">
                  <c:v>CAD</c:v>
                </c:pt>
                <c:pt idx="2">
                  <c:v>COR</c:v>
                </c:pt>
                <c:pt idx="3">
                  <c:v>GRA</c:v>
                </c:pt>
                <c:pt idx="4">
                  <c:v>HUE</c:v>
                </c:pt>
                <c:pt idx="5">
                  <c:v>JAÉN</c:v>
                </c:pt>
                <c:pt idx="6">
                  <c:v>MAL</c:v>
                </c:pt>
                <c:pt idx="7">
                  <c:v>SEV</c:v>
                </c:pt>
                <c:pt idx="8">
                  <c:v>AND</c:v>
                </c:pt>
              </c:strCache>
            </c:strRef>
          </c:cat>
          <c:val>
            <c:numRef>
              <c:f>'TRS C'!$K$25:$K$33</c:f>
              <c:numCache>
                <c:formatCode>0.0</c:formatCode>
                <c:ptCount val="9"/>
                <c:pt idx="0">
                  <c:v>53.800000000000004</c:v>
                </c:pt>
                <c:pt idx="1">
                  <c:v>57.9</c:v>
                </c:pt>
                <c:pt idx="2">
                  <c:v>55.800000000000004</c:v>
                </c:pt>
                <c:pt idx="3">
                  <c:v>56.699999999999996</c:v>
                </c:pt>
                <c:pt idx="4">
                  <c:v>48.9</c:v>
                </c:pt>
                <c:pt idx="5">
                  <c:v>60.699999999999996</c:v>
                </c:pt>
                <c:pt idx="6">
                  <c:v>54.7</c:v>
                </c:pt>
                <c:pt idx="7">
                  <c:v>54.2</c:v>
                </c:pt>
                <c:pt idx="8">
                  <c:v>55.400000000000006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63E-427A-8A5A-6A8D4EF35F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170752"/>
        <c:axId val="205328768"/>
      </c:barChart>
      <c:catAx>
        <c:axId val="206170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5328768"/>
        <c:crosses val="autoZero"/>
        <c:auto val="1"/>
        <c:lblAlgn val="ctr"/>
        <c:lblOffset val="100"/>
        <c:noMultiLvlLbl val="0"/>
      </c:catAx>
      <c:valAx>
        <c:axId val="205328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617075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('65a'!$Z$2:$Z$5,'65a'!$Z$7,'65a'!$Z$12,'65a'!$Z$17,'65a'!$Z$22:$Z$23)</c:f>
              <c:strCache>
                <c:ptCount val="9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2005</c:v>
                </c:pt>
                <c:pt idx="5">
                  <c:v>2010</c:v>
                </c:pt>
                <c:pt idx="6">
                  <c:v>2015</c:v>
                </c:pt>
                <c:pt idx="7">
                  <c:v>2020</c:v>
                </c:pt>
                <c:pt idx="8">
                  <c:v>2021_P</c:v>
                </c:pt>
              </c:strCache>
              <c:extLst xmlns:c16r2="http://schemas.microsoft.com/office/drawing/2015/06/chart"/>
            </c:strRef>
          </c:cat>
          <c:val>
            <c:numRef>
              <c:f>('65a'!$AA$2:$AA$5,'65a'!$AA$7,'65a'!$AA$12,'65a'!$AA$17,'65a'!$AA$22:$AA$23)</c:f>
              <c:numCache>
                <c:formatCode>0.0</c:formatCode>
                <c:ptCount val="9"/>
                <c:pt idx="0">
                  <c:v>8.4</c:v>
                </c:pt>
                <c:pt idx="1">
                  <c:v>15.7</c:v>
                </c:pt>
                <c:pt idx="2">
                  <c:v>23.5</c:v>
                </c:pt>
                <c:pt idx="3">
                  <c:v>31.1</c:v>
                </c:pt>
                <c:pt idx="4">
                  <c:v>35.950000000000003</c:v>
                </c:pt>
                <c:pt idx="5">
                  <c:v>39.1</c:v>
                </c:pt>
                <c:pt idx="6">
                  <c:v>39.800000000000004</c:v>
                </c:pt>
                <c:pt idx="7">
                  <c:v>44.6</c:v>
                </c:pt>
                <c:pt idx="8">
                  <c:v>45.4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7AF-4E60-8868-01888A16E68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206111488"/>
        <c:axId val="206114176"/>
      </c:barChart>
      <c:catAx>
        <c:axId val="206111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6114176"/>
        <c:crosses val="autoZero"/>
        <c:auto val="1"/>
        <c:lblAlgn val="ctr"/>
        <c:lblOffset val="100"/>
        <c:noMultiLvlLbl val="0"/>
      </c:catAx>
      <c:valAx>
        <c:axId val="206114176"/>
        <c:scaling>
          <c:orientation val="minMax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6111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17"/>
          <c:order val="0"/>
          <c:tx>
            <c:strRef>
              <c:f>'65a'!$W$2</c:f>
              <c:strCache>
                <c:ptCount val="1"/>
                <c:pt idx="0">
                  <c:v>2021_P</c:v>
                </c:pt>
              </c:strCache>
            </c:strRef>
          </c:tx>
          <c:spPr>
            <a:solidFill>
              <a:schemeClr val="accent6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'65a'!$A$3:$A$11</c:f>
              <c:strCache>
                <c:ptCount val="9"/>
                <c:pt idx="0">
                  <c:v>Almería</c:v>
                </c:pt>
                <c:pt idx="1">
                  <c:v>Cádiz</c:v>
                </c:pt>
                <c:pt idx="2">
                  <c:v>Córdoba</c:v>
                </c:pt>
                <c:pt idx="3">
                  <c:v>Granada</c:v>
                </c:pt>
                <c:pt idx="4">
                  <c:v>Huelva</c:v>
                </c:pt>
                <c:pt idx="5">
                  <c:v>Jaén</c:v>
                </c:pt>
                <c:pt idx="6">
                  <c:v>Málaga</c:v>
                </c:pt>
                <c:pt idx="7">
                  <c:v>Sevilla</c:v>
                </c:pt>
                <c:pt idx="8">
                  <c:v>Andalucía</c:v>
                </c:pt>
              </c:strCache>
            </c:strRef>
          </c:cat>
          <c:val>
            <c:numRef>
              <c:f>'65a'!$W$3:$W$11</c:f>
              <c:numCache>
                <c:formatCode>0.0</c:formatCode>
                <c:ptCount val="9"/>
                <c:pt idx="0">
                  <c:v>42.300000000000004</c:v>
                </c:pt>
                <c:pt idx="1">
                  <c:v>47.599999999999994</c:v>
                </c:pt>
                <c:pt idx="2">
                  <c:v>47.5</c:v>
                </c:pt>
                <c:pt idx="3">
                  <c:v>43.5</c:v>
                </c:pt>
                <c:pt idx="4">
                  <c:v>47.4</c:v>
                </c:pt>
                <c:pt idx="5">
                  <c:v>40.200000000000003</c:v>
                </c:pt>
                <c:pt idx="6">
                  <c:v>46.4</c:v>
                </c:pt>
                <c:pt idx="7">
                  <c:v>44.8</c:v>
                </c:pt>
                <c:pt idx="8">
                  <c:v>45.4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657-428C-9E76-80E24DA591C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6130176"/>
        <c:axId val="206231424"/>
        <c:extLst xmlns:c16r2="http://schemas.microsoft.com/office/drawing/2015/06/chart"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'65a'!$F$2</c15:sqref>
                        </c15:formulaRef>
                      </c:ext>
                    </c:extLst>
                    <c:strCache>
                      <c:ptCount val="1"/>
                      <c:pt idx="0">
                        <c:v>2004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8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'65a'!$A$3:$A$11</c15:sqref>
                        </c15:formulaRef>
                      </c:ext>
                    </c:extLst>
                    <c:strCache>
                      <c:ptCount val="9"/>
                      <c:pt idx="0">
                        <c:v>Almería</c:v>
                      </c:pt>
                      <c:pt idx="1">
                        <c:v>Cádiz</c:v>
                      </c:pt>
                      <c:pt idx="2">
                        <c:v>Córdoba</c:v>
                      </c:pt>
                      <c:pt idx="3">
                        <c:v>Granada</c:v>
                      </c:pt>
                      <c:pt idx="4">
                        <c:v>Huelva</c:v>
                      </c:pt>
                      <c:pt idx="5">
                        <c:v>Jaén</c:v>
                      </c:pt>
                      <c:pt idx="6">
                        <c:v>Málaga</c:v>
                      </c:pt>
                      <c:pt idx="7">
                        <c:v>Sevilla</c:v>
                      </c:pt>
                      <c:pt idx="8">
                        <c:v>Andalucía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'65a'!$F$3:$F$11</c15:sqref>
                        </c15:formulaRef>
                      </c:ext>
                    </c:extLst>
                    <c:numCache>
                      <c:formatCode>0.0</c:formatCode>
                      <c:ptCount val="9"/>
                      <c:pt idx="0">
                        <c:v>33.46</c:v>
                      </c:pt>
                      <c:pt idx="1">
                        <c:v>33.54</c:v>
                      </c:pt>
                      <c:pt idx="2">
                        <c:v>38.33</c:v>
                      </c:pt>
                      <c:pt idx="3">
                        <c:v>30.47</c:v>
                      </c:pt>
                      <c:pt idx="4">
                        <c:v>39.729999999999997</c:v>
                      </c:pt>
                      <c:pt idx="5">
                        <c:v>38.090000000000003</c:v>
                      </c:pt>
                      <c:pt idx="6">
                        <c:v>34.78</c:v>
                      </c:pt>
                      <c:pt idx="7">
                        <c:v>32.89</c:v>
                      </c:pt>
                      <c:pt idx="8">
                        <c:v>34.61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A657-428C-9E76-80E24DA591C8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'65a'!$G$2</c15:sqref>
                        </c15:formulaRef>
                      </c:ext>
                    </c:extLst>
                    <c:strCache>
                      <c:ptCount val="1"/>
                      <c:pt idx="0">
                        <c:v>2005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'65a'!$A$3:$A$11</c15:sqref>
                        </c15:formulaRef>
                      </c:ext>
                    </c:extLst>
                    <c:strCache>
                      <c:ptCount val="9"/>
                      <c:pt idx="0">
                        <c:v>Almería</c:v>
                      </c:pt>
                      <c:pt idx="1">
                        <c:v>Cádiz</c:v>
                      </c:pt>
                      <c:pt idx="2">
                        <c:v>Córdoba</c:v>
                      </c:pt>
                      <c:pt idx="3">
                        <c:v>Granada</c:v>
                      </c:pt>
                      <c:pt idx="4">
                        <c:v>Huelva</c:v>
                      </c:pt>
                      <c:pt idx="5">
                        <c:v>Jaén</c:v>
                      </c:pt>
                      <c:pt idx="6">
                        <c:v>Málaga</c:v>
                      </c:pt>
                      <c:pt idx="7">
                        <c:v>Sevilla</c:v>
                      </c:pt>
                      <c:pt idx="8">
                        <c:v>Andalucía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'65a'!$G$3:$G$11</c15:sqref>
                        </c15:formulaRef>
                      </c:ext>
                    </c:extLst>
                    <c:numCache>
                      <c:formatCode>0.0</c:formatCode>
                      <c:ptCount val="9"/>
                      <c:pt idx="0">
                        <c:v>34.92</c:v>
                      </c:pt>
                      <c:pt idx="1">
                        <c:v>34.03</c:v>
                      </c:pt>
                      <c:pt idx="2">
                        <c:v>41.38</c:v>
                      </c:pt>
                      <c:pt idx="3">
                        <c:v>34.53</c:v>
                      </c:pt>
                      <c:pt idx="4">
                        <c:v>40.82</c:v>
                      </c:pt>
                      <c:pt idx="5">
                        <c:v>40.770000000000003</c:v>
                      </c:pt>
                      <c:pt idx="6">
                        <c:v>35.61</c:v>
                      </c:pt>
                      <c:pt idx="7">
                        <c:v>32.69</c:v>
                      </c:pt>
                      <c:pt idx="8">
                        <c:v>35.950000000000003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A657-428C-9E76-80E24DA591C8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'65a'!$H$2</c15:sqref>
                        </c15:formulaRef>
                      </c:ext>
                    </c:extLst>
                    <c:strCache>
                      <c:ptCount val="1"/>
                      <c:pt idx="0">
                        <c:v>2006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'65a'!$A$3:$A$11</c15:sqref>
                        </c15:formulaRef>
                      </c:ext>
                    </c:extLst>
                    <c:strCache>
                      <c:ptCount val="9"/>
                      <c:pt idx="0">
                        <c:v>Almería</c:v>
                      </c:pt>
                      <c:pt idx="1">
                        <c:v>Cádiz</c:v>
                      </c:pt>
                      <c:pt idx="2">
                        <c:v>Córdoba</c:v>
                      </c:pt>
                      <c:pt idx="3">
                        <c:v>Granada</c:v>
                      </c:pt>
                      <c:pt idx="4">
                        <c:v>Huelva</c:v>
                      </c:pt>
                      <c:pt idx="5">
                        <c:v>Jaén</c:v>
                      </c:pt>
                      <c:pt idx="6">
                        <c:v>Málaga</c:v>
                      </c:pt>
                      <c:pt idx="7">
                        <c:v>Sevilla</c:v>
                      </c:pt>
                      <c:pt idx="8">
                        <c:v>Andalucía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'65a'!$H$3:$H$11</c15:sqref>
                        </c15:formulaRef>
                      </c:ext>
                    </c:extLst>
                    <c:numCache>
                      <c:formatCode>0.0</c:formatCode>
                      <c:ptCount val="9"/>
                      <c:pt idx="0">
                        <c:v>34.549999999999997</c:v>
                      </c:pt>
                      <c:pt idx="1">
                        <c:v>35.56</c:v>
                      </c:pt>
                      <c:pt idx="2">
                        <c:v>41.11</c:v>
                      </c:pt>
                      <c:pt idx="3">
                        <c:v>35.700000000000003</c:v>
                      </c:pt>
                      <c:pt idx="4">
                        <c:v>41.09</c:v>
                      </c:pt>
                      <c:pt idx="5">
                        <c:v>42.33</c:v>
                      </c:pt>
                      <c:pt idx="6">
                        <c:v>36.24</c:v>
                      </c:pt>
                      <c:pt idx="7">
                        <c:v>32.869999999999997</c:v>
                      </c:pt>
                      <c:pt idx="8">
                        <c:v>36.56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A657-428C-9E76-80E24DA591C8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'65a'!$I$2</c15:sqref>
                        </c15:formulaRef>
                      </c:ext>
                    </c:extLst>
                    <c:strCache>
                      <c:ptCount val="1"/>
                      <c:pt idx="0">
                        <c:v>2007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'65a'!$A$3:$A$11</c15:sqref>
                        </c15:formulaRef>
                      </c:ext>
                    </c:extLst>
                    <c:strCache>
                      <c:ptCount val="9"/>
                      <c:pt idx="0">
                        <c:v>Almería</c:v>
                      </c:pt>
                      <c:pt idx="1">
                        <c:v>Cádiz</c:v>
                      </c:pt>
                      <c:pt idx="2">
                        <c:v>Córdoba</c:v>
                      </c:pt>
                      <c:pt idx="3">
                        <c:v>Granada</c:v>
                      </c:pt>
                      <c:pt idx="4">
                        <c:v>Huelva</c:v>
                      </c:pt>
                      <c:pt idx="5">
                        <c:v>Jaén</c:v>
                      </c:pt>
                      <c:pt idx="6">
                        <c:v>Málaga</c:v>
                      </c:pt>
                      <c:pt idx="7">
                        <c:v>Sevilla</c:v>
                      </c:pt>
                      <c:pt idx="8">
                        <c:v>Andalucía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'65a'!$I$3:$I$11</c15:sqref>
                        </c15:formulaRef>
                      </c:ext>
                    </c:extLst>
                    <c:numCache>
                      <c:formatCode>0.0</c:formatCode>
                      <c:ptCount val="9"/>
                      <c:pt idx="0">
                        <c:v>35.9</c:v>
                      </c:pt>
                      <c:pt idx="1">
                        <c:v>36.68</c:v>
                      </c:pt>
                      <c:pt idx="2">
                        <c:v>42.68</c:v>
                      </c:pt>
                      <c:pt idx="3">
                        <c:v>35.99</c:v>
                      </c:pt>
                      <c:pt idx="4">
                        <c:v>40.32</c:v>
                      </c:pt>
                      <c:pt idx="5">
                        <c:v>40.130000000000003</c:v>
                      </c:pt>
                      <c:pt idx="6">
                        <c:v>37.590000000000003</c:v>
                      </c:pt>
                      <c:pt idx="7">
                        <c:v>34.82</c:v>
                      </c:pt>
                      <c:pt idx="8">
                        <c:v>37.450000000000003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A657-428C-9E76-80E24DA591C8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'65a'!$J$2</c15:sqref>
                        </c15:formulaRef>
                      </c:ext>
                    </c:extLst>
                    <c:strCache>
                      <c:ptCount val="1"/>
                      <c:pt idx="0">
                        <c:v>2008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'65a'!$A$3:$A$11</c15:sqref>
                        </c15:formulaRef>
                      </c:ext>
                    </c:extLst>
                    <c:strCache>
                      <c:ptCount val="9"/>
                      <c:pt idx="0">
                        <c:v>Almería</c:v>
                      </c:pt>
                      <c:pt idx="1">
                        <c:v>Cádiz</c:v>
                      </c:pt>
                      <c:pt idx="2">
                        <c:v>Córdoba</c:v>
                      </c:pt>
                      <c:pt idx="3">
                        <c:v>Granada</c:v>
                      </c:pt>
                      <c:pt idx="4">
                        <c:v>Huelva</c:v>
                      </c:pt>
                      <c:pt idx="5">
                        <c:v>Jaén</c:v>
                      </c:pt>
                      <c:pt idx="6">
                        <c:v>Málaga</c:v>
                      </c:pt>
                      <c:pt idx="7">
                        <c:v>Sevilla</c:v>
                      </c:pt>
                      <c:pt idx="8">
                        <c:v>Andalucía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'65a'!$J$3:$J$11</c15:sqref>
                        </c15:formulaRef>
                      </c:ext>
                    </c:extLst>
                    <c:numCache>
                      <c:formatCode>0.0</c:formatCode>
                      <c:ptCount val="9"/>
                      <c:pt idx="0">
                        <c:v>34.51</c:v>
                      </c:pt>
                      <c:pt idx="1">
                        <c:v>38.130000000000003</c:v>
                      </c:pt>
                      <c:pt idx="2">
                        <c:v>42.21</c:v>
                      </c:pt>
                      <c:pt idx="3">
                        <c:v>33.25</c:v>
                      </c:pt>
                      <c:pt idx="4">
                        <c:v>43.63</c:v>
                      </c:pt>
                      <c:pt idx="5">
                        <c:v>38.549999999999997</c:v>
                      </c:pt>
                      <c:pt idx="6">
                        <c:v>38.74</c:v>
                      </c:pt>
                      <c:pt idx="7">
                        <c:v>35.119999999999997</c:v>
                      </c:pt>
                      <c:pt idx="8">
                        <c:v>37.64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A657-428C-9E76-80E24DA591C8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'65a'!$K$2</c15:sqref>
                        </c15:formulaRef>
                      </c:ext>
                    </c:extLst>
                    <c:strCache>
                      <c:ptCount val="1"/>
                      <c:pt idx="0">
                        <c:v>2009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'65a'!$A$3:$A$11</c15:sqref>
                        </c15:formulaRef>
                      </c:ext>
                    </c:extLst>
                    <c:strCache>
                      <c:ptCount val="9"/>
                      <c:pt idx="0">
                        <c:v>Almería</c:v>
                      </c:pt>
                      <c:pt idx="1">
                        <c:v>Cádiz</c:v>
                      </c:pt>
                      <c:pt idx="2">
                        <c:v>Córdoba</c:v>
                      </c:pt>
                      <c:pt idx="3">
                        <c:v>Granada</c:v>
                      </c:pt>
                      <c:pt idx="4">
                        <c:v>Huelva</c:v>
                      </c:pt>
                      <c:pt idx="5">
                        <c:v>Jaén</c:v>
                      </c:pt>
                      <c:pt idx="6">
                        <c:v>Málaga</c:v>
                      </c:pt>
                      <c:pt idx="7">
                        <c:v>Sevilla</c:v>
                      </c:pt>
                      <c:pt idx="8">
                        <c:v>Andalucía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'65a'!$K$3:$K$11</c15:sqref>
                        </c15:formulaRef>
                      </c:ext>
                    </c:extLst>
                    <c:numCache>
                      <c:formatCode>0.0</c:formatCode>
                      <c:ptCount val="9"/>
                      <c:pt idx="0">
                        <c:v>34.58</c:v>
                      </c:pt>
                      <c:pt idx="1">
                        <c:v>37.75</c:v>
                      </c:pt>
                      <c:pt idx="2">
                        <c:v>43.5</c:v>
                      </c:pt>
                      <c:pt idx="3">
                        <c:v>35.14</c:v>
                      </c:pt>
                      <c:pt idx="4">
                        <c:v>43.59</c:v>
                      </c:pt>
                      <c:pt idx="5">
                        <c:v>40.03</c:v>
                      </c:pt>
                      <c:pt idx="6">
                        <c:v>39.74</c:v>
                      </c:pt>
                      <c:pt idx="7">
                        <c:v>35.28</c:v>
                      </c:pt>
                      <c:pt idx="8">
                        <c:v>38.29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A657-428C-9E76-80E24DA591C8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'65a'!$L$2</c15:sqref>
                        </c15:formulaRef>
                      </c:ext>
                    </c:extLst>
                    <c:strCache>
                      <c:ptCount val="1"/>
                      <c:pt idx="0">
                        <c:v>2010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'65a'!$A$3:$A$11</c15:sqref>
                        </c15:formulaRef>
                      </c:ext>
                    </c:extLst>
                    <c:strCache>
                      <c:ptCount val="9"/>
                      <c:pt idx="0">
                        <c:v>Almería</c:v>
                      </c:pt>
                      <c:pt idx="1">
                        <c:v>Cádiz</c:v>
                      </c:pt>
                      <c:pt idx="2">
                        <c:v>Córdoba</c:v>
                      </c:pt>
                      <c:pt idx="3">
                        <c:v>Granada</c:v>
                      </c:pt>
                      <c:pt idx="4">
                        <c:v>Huelva</c:v>
                      </c:pt>
                      <c:pt idx="5">
                        <c:v>Jaén</c:v>
                      </c:pt>
                      <c:pt idx="6">
                        <c:v>Málaga</c:v>
                      </c:pt>
                      <c:pt idx="7">
                        <c:v>Sevilla</c:v>
                      </c:pt>
                      <c:pt idx="8">
                        <c:v>Andalucía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'65a'!$L$3:$L$11</c15:sqref>
                        </c15:formulaRef>
                      </c:ext>
                    </c:extLst>
                    <c:numCache>
                      <c:formatCode>0.0</c:formatCode>
                      <c:ptCount val="9"/>
                      <c:pt idx="0">
                        <c:v>34.299999999999997</c:v>
                      </c:pt>
                      <c:pt idx="1">
                        <c:v>39.299999999999997</c:v>
                      </c:pt>
                      <c:pt idx="2">
                        <c:v>44.6</c:v>
                      </c:pt>
                      <c:pt idx="3">
                        <c:v>35.299999999999997</c:v>
                      </c:pt>
                      <c:pt idx="4">
                        <c:v>45.6</c:v>
                      </c:pt>
                      <c:pt idx="5">
                        <c:v>39.4</c:v>
                      </c:pt>
                      <c:pt idx="6">
                        <c:v>40.700000000000003</c:v>
                      </c:pt>
                      <c:pt idx="7">
                        <c:v>35.9</c:v>
                      </c:pt>
                      <c:pt idx="8">
                        <c:v>39.1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A657-428C-9E76-80E24DA591C8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'65a'!$M$2</c15:sqref>
                        </c15:formulaRef>
                      </c:ext>
                    </c:extLst>
                    <c:strCache>
                      <c:ptCount val="1"/>
                      <c:pt idx="0">
                        <c:v>2011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'65a'!$A$3:$A$11</c15:sqref>
                        </c15:formulaRef>
                      </c:ext>
                    </c:extLst>
                    <c:strCache>
                      <c:ptCount val="9"/>
                      <c:pt idx="0">
                        <c:v>Almería</c:v>
                      </c:pt>
                      <c:pt idx="1">
                        <c:v>Cádiz</c:v>
                      </c:pt>
                      <c:pt idx="2">
                        <c:v>Córdoba</c:v>
                      </c:pt>
                      <c:pt idx="3">
                        <c:v>Granada</c:v>
                      </c:pt>
                      <c:pt idx="4">
                        <c:v>Huelva</c:v>
                      </c:pt>
                      <c:pt idx="5">
                        <c:v>Jaén</c:v>
                      </c:pt>
                      <c:pt idx="6">
                        <c:v>Málaga</c:v>
                      </c:pt>
                      <c:pt idx="7">
                        <c:v>Sevilla</c:v>
                      </c:pt>
                      <c:pt idx="8">
                        <c:v>Andalucía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'65a'!$M$3:$M$11</c15:sqref>
                        </c15:formulaRef>
                      </c:ext>
                    </c:extLst>
                    <c:numCache>
                      <c:formatCode>0.0</c:formatCode>
                      <c:ptCount val="9"/>
                      <c:pt idx="0">
                        <c:v>34.4</c:v>
                      </c:pt>
                      <c:pt idx="1">
                        <c:v>40.5</c:v>
                      </c:pt>
                      <c:pt idx="2">
                        <c:v>45.9</c:v>
                      </c:pt>
                      <c:pt idx="3">
                        <c:v>36.4</c:v>
                      </c:pt>
                      <c:pt idx="4">
                        <c:v>46.7</c:v>
                      </c:pt>
                      <c:pt idx="5">
                        <c:v>39.9</c:v>
                      </c:pt>
                      <c:pt idx="6">
                        <c:v>41.4</c:v>
                      </c:pt>
                      <c:pt idx="7">
                        <c:v>36.6</c:v>
                      </c:pt>
                      <c:pt idx="8">
                        <c:v>39.9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A657-428C-9E76-80E24DA591C8}"/>
                  </c:ext>
                </c:extLst>
              </c15:ser>
            </c15:filteredBarSeries>
            <c15:filteredBar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'65a'!$N$2</c15:sqref>
                        </c15:formulaRef>
                      </c:ext>
                    </c:extLst>
                    <c:strCache>
                      <c:ptCount val="1"/>
                      <c:pt idx="0">
                        <c:v>2012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'65a'!$A$3:$A$11</c15:sqref>
                        </c15:formulaRef>
                      </c:ext>
                    </c:extLst>
                    <c:strCache>
                      <c:ptCount val="9"/>
                      <c:pt idx="0">
                        <c:v>Almería</c:v>
                      </c:pt>
                      <c:pt idx="1">
                        <c:v>Cádiz</c:v>
                      </c:pt>
                      <c:pt idx="2">
                        <c:v>Córdoba</c:v>
                      </c:pt>
                      <c:pt idx="3">
                        <c:v>Granada</c:v>
                      </c:pt>
                      <c:pt idx="4">
                        <c:v>Huelva</c:v>
                      </c:pt>
                      <c:pt idx="5">
                        <c:v>Jaén</c:v>
                      </c:pt>
                      <c:pt idx="6">
                        <c:v>Málaga</c:v>
                      </c:pt>
                      <c:pt idx="7">
                        <c:v>Sevilla</c:v>
                      </c:pt>
                      <c:pt idx="8">
                        <c:v>Andalucía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'65a'!$N$3:$N$11</c15:sqref>
                        </c15:formulaRef>
                      </c:ext>
                    </c:extLst>
                    <c:numCache>
                      <c:formatCode>0.0</c:formatCode>
                      <c:ptCount val="9"/>
                      <c:pt idx="0">
                        <c:v>35.1</c:v>
                      </c:pt>
                      <c:pt idx="1">
                        <c:v>41.9</c:v>
                      </c:pt>
                      <c:pt idx="2">
                        <c:v>47.4</c:v>
                      </c:pt>
                      <c:pt idx="3">
                        <c:v>37</c:v>
                      </c:pt>
                      <c:pt idx="4">
                        <c:v>47.5</c:v>
                      </c:pt>
                      <c:pt idx="5">
                        <c:v>39.700000000000003</c:v>
                      </c:pt>
                      <c:pt idx="6">
                        <c:v>42.8</c:v>
                      </c:pt>
                      <c:pt idx="7">
                        <c:v>36.4</c:v>
                      </c:pt>
                      <c:pt idx="8">
                        <c:v>40.700000000000003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A657-428C-9E76-80E24DA591C8}"/>
                  </c:ext>
                </c:extLst>
              </c15:ser>
            </c15:filteredBarSeries>
            <c15:filteredBarSeries>
              <c15:ser>
                <c:idx val="9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'65a'!$O$2</c15:sqref>
                        </c15:formulaRef>
                      </c:ext>
                    </c:extLst>
                    <c:strCache>
                      <c:ptCount val="1"/>
                      <c:pt idx="0">
                        <c:v>2013</c:v>
                      </c:pt>
                    </c:strCache>
                  </c:strRef>
                </c:tx>
                <c:spPr>
                  <a:solidFill>
                    <a:schemeClr val="accent4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'65a'!$A$3:$A$11</c15:sqref>
                        </c15:formulaRef>
                      </c:ext>
                    </c:extLst>
                    <c:strCache>
                      <c:ptCount val="9"/>
                      <c:pt idx="0">
                        <c:v>Almería</c:v>
                      </c:pt>
                      <c:pt idx="1">
                        <c:v>Cádiz</c:v>
                      </c:pt>
                      <c:pt idx="2">
                        <c:v>Córdoba</c:v>
                      </c:pt>
                      <c:pt idx="3">
                        <c:v>Granada</c:v>
                      </c:pt>
                      <c:pt idx="4">
                        <c:v>Huelva</c:v>
                      </c:pt>
                      <c:pt idx="5">
                        <c:v>Jaén</c:v>
                      </c:pt>
                      <c:pt idx="6">
                        <c:v>Málaga</c:v>
                      </c:pt>
                      <c:pt idx="7">
                        <c:v>Sevilla</c:v>
                      </c:pt>
                      <c:pt idx="8">
                        <c:v>Andalucía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'65a'!$O$3:$O$11</c15:sqref>
                        </c15:formulaRef>
                      </c:ext>
                    </c:extLst>
                    <c:numCache>
                      <c:formatCode>0.0</c:formatCode>
                      <c:ptCount val="9"/>
                      <c:pt idx="0">
                        <c:v>35.515320334261844</c:v>
                      </c:pt>
                      <c:pt idx="1">
                        <c:v>42.338177014531041</c:v>
                      </c:pt>
                      <c:pt idx="2">
                        <c:v>48.248248248248245</c:v>
                      </c:pt>
                      <c:pt idx="3">
                        <c:v>37.350597609561753</c:v>
                      </c:pt>
                      <c:pt idx="4">
                        <c:v>48.613376835236544</c:v>
                      </c:pt>
                      <c:pt idx="5">
                        <c:v>37.595129375951295</c:v>
                      </c:pt>
                      <c:pt idx="6">
                        <c:v>43.133903133903139</c:v>
                      </c:pt>
                      <c:pt idx="7">
                        <c:v>38.509316770186338</c:v>
                      </c:pt>
                      <c:pt idx="8">
                        <c:v>41.329416884247173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A657-428C-9E76-80E24DA591C8}"/>
                  </c:ext>
                </c:extLst>
              </c15:ser>
            </c15:filteredBarSeries>
            <c15:filteredBarSeries>
              <c15:ser>
                <c:idx val="10"/>
                <c:order val="1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'65a'!$P$2</c15:sqref>
                        </c15:formulaRef>
                      </c:ext>
                    </c:extLst>
                    <c:strCache>
                      <c:ptCount val="1"/>
                      <c:pt idx="0">
                        <c:v>2014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'65a'!$A$3:$A$11</c15:sqref>
                        </c15:formulaRef>
                      </c:ext>
                    </c:extLst>
                    <c:strCache>
                      <c:ptCount val="9"/>
                      <c:pt idx="0">
                        <c:v>Almería</c:v>
                      </c:pt>
                      <c:pt idx="1">
                        <c:v>Cádiz</c:v>
                      </c:pt>
                      <c:pt idx="2">
                        <c:v>Córdoba</c:v>
                      </c:pt>
                      <c:pt idx="3">
                        <c:v>Granada</c:v>
                      </c:pt>
                      <c:pt idx="4">
                        <c:v>Huelva</c:v>
                      </c:pt>
                      <c:pt idx="5">
                        <c:v>Jaén</c:v>
                      </c:pt>
                      <c:pt idx="6">
                        <c:v>Málaga</c:v>
                      </c:pt>
                      <c:pt idx="7">
                        <c:v>Sevilla</c:v>
                      </c:pt>
                      <c:pt idx="8">
                        <c:v>Andalucía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'65a'!$P$3:$P$11</c15:sqref>
                        </c15:formulaRef>
                      </c:ext>
                    </c:extLst>
                    <c:numCache>
                      <c:formatCode>0.0</c:formatCode>
                      <c:ptCount val="9"/>
                      <c:pt idx="0">
                        <c:v>37.6</c:v>
                      </c:pt>
                      <c:pt idx="1">
                        <c:v>43.6</c:v>
                      </c:pt>
                      <c:pt idx="2">
                        <c:v>47.7</c:v>
                      </c:pt>
                      <c:pt idx="3">
                        <c:v>38.6</c:v>
                      </c:pt>
                      <c:pt idx="4">
                        <c:v>48.1</c:v>
                      </c:pt>
                      <c:pt idx="5">
                        <c:v>37.6</c:v>
                      </c:pt>
                      <c:pt idx="6">
                        <c:v>42.9</c:v>
                      </c:pt>
                      <c:pt idx="7">
                        <c:v>39.4</c:v>
                      </c:pt>
                      <c:pt idx="8">
                        <c:v>41.8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A657-428C-9E76-80E24DA591C8}"/>
                  </c:ext>
                </c:extLst>
              </c15:ser>
            </c15:filteredBarSeries>
            <c15:filteredBarSeries>
              <c15:ser>
                <c:idx val="11"/>
                <c:order val="1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'65a'!$Q$2</c15:sqref>
                        </c15:formulaRef>
                      </c:ext>
                    </c:extLst>
                    <c:strCache>
                      <c:ptCount val="1"/>
                      <c:pt idx="0">
                        <c:v>2015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'65a'!$A$3:$A$11</c15:sqref>
                        </c15:formulaRef>
                      </c:ext>
                    </c:extLst>
                    <c:strCache>
                      <c:ptCount val="9"/>
                      <c:pt idx="0">
                        <c:v>Almería</c:v>
                      </c:pt>
                      <c:pt idx="1">
                        <c:v>Cádiz</c:v>
                      </c:pt>
                      <c:pt idx="2">
                        <c:v>Córdoba</c:v>
                      </c:pt>
                      <c:pt idx="3">
                        <c:v>Granada</c:v>
                      </c:pt>
                      <c:pt idx="4">
                        <c:v>Huelva</c:v>
                      </c:pt>
                      <c:pt idx="5">
                        <c:v>Jaén</c:v>
                      </c:pt>
                      <c:pt idx="6">
                        <c:v>Málaga</c:v>
                      </c:pt>
                      <c:pt idx="7">
                        <c:v>Sevilla</c:v>
                      </c:pt>
                      <c:pt idx="8">
                        <c:v>Andalucía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'65a'!$Q$3:$Q$11</c15:sqref>
                        </c15:formulaRef>
                      </c:ext>
                    </c:extLst>
                    <c:numCache>
                      <c:formatCode>0.0</c:formatCode>
                      <c:ptCount val="9"/>
                      <c:pt idx="0">
                        <c:v>36.1</c:v>
                      </c:pt>
                      <c:pt idx="1">
                        <c:v>41.5</c:v>
                      </c:pt>
                      <c:pt idx="2">
                        <c:v>44</c:v>
                      </c:pt>
                      <c:pt idx="3">
                        <c:v>37.5</c:v>
                      </c:pt>
                      <c:pt idx="4">
                        <c:v>44.7</c:v>
                      </c:pt>
                      <c:pt idx="5">
                        <c:v>34.5</c:v>
                      </c:pt>
                      <c:pt idx="6">
                        <c:v>41.6</c:v>
                      </c:pt>
                      <c:pt idx="7">
                        <c:v>38</c:v>
                      </c:pt>
                      <c:pt idx="8">
                        <c:v>39.800000000000004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A657-428C-9E76-80E24DA591C8}"/>
                  </c:ext>
                </c:extLst>
              </c15:ser>
            </c15:filteredBarSeries>
            <c15:filteredBarSeries>
              <c15:ser>
                <c:idx val="12"/>
                <c:order val="1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'65a'!$R$2</c15:sqref>
                        </c15:formulaRef>
                      </c:ext>
                    </c:extLst>
                    <c:strCache>
                      <c:ptCount val="1"/>
                      <c:pt idx="0">
                        <c:v>2016</c:v>
                      </c:pt>
                    </c:strCache>
                  </c:strRef>
                </c:tx>
                <c:spPr>
                  <a:solidFill>
                    <a:schemeClr val="accent1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'65a'!$A$3:$A$11</c15:sqref>
                        </c15:formulaRef>
                      </c:ext>
                    </c:extLst>
                    <c:strCache>
                      <c:ptCount val="9"/>
                      <c:pt idx="0">
                        <c:v>Almería</c:v>
                      </c:pt>
                      <c:pt idx="1">
                        <c:v>Cádiz</c:v>
                      </c:pt>
                      <c:pt idx="2">
                        <c:v>Córdoba</c:v>
                      </c:pt>
                      <c:pt idx="3">
                        <c:v>Granada</c:v>
                      </c:pt>
                      <c:pt idx="4">
                        <c:v>Huelva</c:v>
                      </c:pt>
                      <c:pt idx="5">
                        <c:v>Jaén</c:v>
                      </c:pt>
                      <c:pt idx="6">
                        <c:v>Málaga</c:v>
                      </c:pt>
                      <c:pt idx="7">
                        <c:v>Sevilla</c:v>
                      </c:pt>
                      <c:pt idx="8">
                        <c:v>Andalucía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'65a'!$R$3:$R$11</c15:sqref>
                        </c15:formulaRef>
                      </c:ext>
                    </c:extLst>
                    <c:numCache>
                      <c:formatCode>0.0</c:formatCode>
                      <c:ptCount val="9"/>
                      <c:pt idx="0">
                        <c:v>40.400000000000006</c:v>
                      </c:pt>
                      <c:pt idx="1">
                        <c:v>43.5</c:v>
                      </c:pt>
                      <c:pt idx="2">
                        <c:v>44.9</c:v>
                      </c:pt>
                      <c:pt idx="3">
                        <c:v>42.199999999999996</c:v>
                      </c:pt>
                      <c:pt idx="4">
                        <c:v>47.3</c:v>
                      </c:pt>
                      <c:pt idx="5">
                        <c:v>37.4</c:v>
                      </c:pt>
                      <c:pt idx="6">
                        <c:v>45.2</c:v>
                      </c:pt>
                      <c:pt idx="7">
                        <c:v>41.6</c:v>
                      </c:pt>
                      <c:pt idx="8">
                        <c:v>43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A657-428C-9E76-80E24DA591C8}"/>
                  </c:ext>
                </c:extLst>
              </c15:ser>
            </c15:filteredBarSeries>
            <c15:filteredBarSeries>
              <c15:ser>
                <c:idx val="13"/>
                <c:order val="1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'65a'!$S$2</c15:sqref>
                        </c15:formulaRef>
                      </c:ext>
                    </c:extLst>
                    <c:strCache>
                      <c:ptCount val="1"/>
                      <c:pt idx="0">
                        <c:v>2017</c:v>
                      </c:pt>
                    </c:strCache>
                  </c:strRef>
                </c:tx>
                <c:spPr>
                  <a:solidFill>
                    <a:schemeClr val="accent2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'65a'!$A$3:$A$11</c15:sqref>
                        </c15:formulaRef>
                      </c:ext>
                    </c:extLst>
                    <c:strCache>
                      <c:ptCount val="9"/>
                      <c:pt idx="0">
                        <c:v>Almería</c:v>
                      </c:pt>
                      <c:pt idx="1">
                        <c:v>Cádiz</c:v>
                      </c:pt>
                      <c:pt idx="2">
                        <c:v>Córdoba</c:v>
                      </c:pt>
                      <c:pt idx="3">
                        <c:v>Granada</c:v>
                      </c:pt>
                      <c:pt idx="4">
                        <c:v>Huelva</c:v>
                      </c:pt>
                      <c:pt idx="5">
                        <c:v>Jaén</c:v>
                      </c:pt>
                      <c:pt idx="6">
                        <c:v>Málaga</c:v>
                      </c:pt>
                      <c:pt idx="7">
                        <c:v>Sevilla</c:v>
                      </c:pt>
                      <c:pt idx="8">
                        <c:v>Andalucía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'65a'!$S$3:$S$11</c15:sqref>
                        </c15:formulaRef>
                      </c:ext>
                    </c:extLst>
                    <c:numCache>
                      <c:formatCode>0.0</c:formatCode>
                      <c:ptCount val="9"/>
                      <c:pt idx="0">
                        <c:v>40.400000000000006</c:v>
                      </c:pt>
                      <c:pt idx="1">
                        <c:v>44.2</c:v>
                      </c:pt>
                      <c:pt idx="2">
                        <c:v>45.4</c:v>
                      </c:pt>
                      <c:pt idx="3">
                        <c:v>42.699999999999996</c:v>
                      </c:pt>
                      <c:pt idx="4">
                        <c:v>48.4</c:v>
                      </c:pt>
                      <c:pt idx="5">
                        <c:v>38.800000000000004</c:v>
                      </c:pt>
                      <c:pt idx="6">
                        <c:v>45.9</c:v>
                      </c:pt>
                      <c:pt idx="7">
                        <c:v>42.1</c:v>
                      </c:pt>
                      <c:pt idx="8">
                        <c:v>43.6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A657-428C-9E76-80E24DA591C8}"/>
                  </c:ext>
                </c:extLst>
              </c15:ser>
            </c15:filteredBarSeries>
            <c15:filteredBarSeries>
              <c15:ser>
                <c:idx val="14"/>
                <c:order val="1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'65a'!$T$2</c15:sqref>
                        </c15:formulaRef>
                      </c:ext>
                    </c:extLst>
                    <c:strCache>
                      <c:ptCount val="1"/>
                      <c:pt idx="0">
                        <c:v>2018</c:v>
                      </c:pt>
                    </c:strCache>
                  </c:strRef>
                </c:tx>
                <c:spPr>
                  <a:solidFill>
                    <a:srgbClr val="0070C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'65a'!$A$3:$A$11</c15:sqref>
                        </c15:formulaRef>
                      </c:ext>
                    </c:extLst>
                    <c:strCache>
                      <c:ptCount val="9"/>
                      <c:pt idx="0">
                        <c:v>Almería</c:v>
                      </c:pt>
                      <c:pt idx="1">
                        <c:v>Cádiz</c:v>
                      </c:pt>
                      <c:pt idx="2">
                        <c:v>Córdoba</c:v>
                      </c:pt>
                      <c:pt idx="3">
                        <c:v>Granada</c:v>
                      </c:pt>
                      <c:pt idx="4">
                        <c:v>Huelva</c:v>
                      </c:pt>
                      <c:pt idx="5">
                        <c:v>Jaén</c:v>
                      </c:pt>
                      <c:pt idx="6">
                        <c:v>Málaga</c:v>
                      </c:pt>
                      <c:pt idx="7">
                        <c:v>Sevilla</c:v>
                      </c:pt>
                      <c:pt idx="8">
                        <c:v>Andalucía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'65a'!$T$3:$T$11</c15:sqref>
                        </c15:formulaRef>
                      </c:ext>
                    </c:extLst>
                    <c:numCache>
                      <c:formatCode>0.0</c:formatCode>
                      <c:ptCount val="9"/>
                      <c:pt idx="0">
                        <c:v>40.6</c:v>
                      </c:pt>
                      <c:pt idx="1">
                        <c:v>43.9</c:v>
                      </c:pt>
                      <c:pt idx="2">
                        <c:v>46.4</c:v>
                      </c:pt>
                      <c:pt idx="3">
                        <c:v>41.9</c:v>
                      </c:pt>
                      <c:pt idx="4">
                        <c:v>48.6</c:v>
                      </c:pt>
                      <c:pt idx="5">
                        <c:v>39.299999999999997</c:v>
                      </c:pt>
                      <c:pt idx="6">
                        <c:v>45.4</c:v>
                      </c:pt>
                      <c:pt idx="7">
                        <c:v>42.4</c:v>
                      </c:pt>
                      <c:pt idx="8">
                        <c:v>43.5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F-A657-428C-9E76-80E24DA591C8}"/>
                  </c:ext>
                </c:extLst>
              </c15:ser>
            </c15:filteredBarSeries>
            <c15:filteredBarSeries>
              <c15:ser>
                <c:idx val="15"/>
                <c:order val="1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'65a'!$U$2</c15:sqref>
                        </c15:formulaRef>
                      </c:ext>
                    </c:extLst>
                    <c:strCache>
                      <c:ptCount val="1"/>
                      <c:pt idx="0">
                        <c:v>2019</c:v>
                      </c:pt>
                    </c:strCache>
                  </c:strRef>
                </c:tx>
                <c:spPr>
                  <a:solidFill>
                    <a:schemeClr val="accent4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'65a'!$A$3:$A$11</c15:sqref>
                        </c15:formulaRef>
                      </c:ext>
                    </c:extLst>
                    <c:strCache>
                      <c:ptCount val="9"/>
                      <c:pt idx="0">
                        <c:v>Almería</c:v>
                      </c:pt>
                      <c:pt idx="1">
                        <c:v>Cádiz</c:v>
                      </c:pt>
                      <c:pt idx="2">
                        <c:v>Córdoba</c:v>
                      </c:pt>
                      <c:pt idx="3">
                        <c:v>Granada</c:v>
                      </c:pt>
                      <c:pt idx="4">
                        <c:v>Huelva</c:v>
                      </c:pt>
                      <c:pt idx="5">
                        <c:v>Jaén</c:v>
                      </c:pt>
                      <c:pt idx="6">
                        <c:v>Málaga</c:v>
                      </c:pt>
                      <c:pt idx="7">
                        <c:v>Sevilla</c:v>
                      </c:pt>
                      <c:pt idx="8">
                        <c:v>Andalucía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'65a'!$U$3:$U$11</c15:sqref>
                        </c15:formulaRef>
                      </c:ext>
                    </c:extLst>
                    <c:numCache>
                      <c:formatCode>0.0</c:formatCode>
                      <c:ptCount val="9"/>
                      <c:pt idx="0">
                        <c:v>41.5</c:v>
                      </c:pt>
                      <c:pt idx="1">
                        <c:v>45.4</c:v>
                      </c:pt>
                      <c:pt idx="2">
                        <c:v>46.8</c:v>
                      </c:pt>
                      <c:pt idx="3">
                        <c:v>42.199999999999996</c:v>
                      </c:pt>
                      <c:pt idx="4">
                        <c:v>50.1</c:v>
                      </c:pt>
                      <c:pt idx="5">
                        <c:v>39.5</c:v>
                      </c:pt>
                      <c:pt idx="6">
                        <c:v>46.599999999999994</c:v>
                      </c:pt>
                      <c:pt idx="7">
                        <c:v>42.9</c:v>
                      </c:pt>
                      <c:pt idx="8">
                        <c:v>44.4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0-A657-428C-9E76-80E24DA591C8}"/>
                  </c:ext>
                </c:extLst>
              </c15:ser>
            </c15:filteredBarSeries>
            <c15:filteredBarSeries>
              <c15:ser>
                <c:idx val="16"/>
                <c:order val="1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'65a'!$V$2</c15:sqref>
                        </c15:formulaRef>
                      </c:ext>
                    </c:extLst>
                    <c:strCache>
                      <c:ptCount val="1"/>
                      <c:pt idx="0">
                        <c:v>2020</c:v>
                      </c:pt>
                    </c:strCache>
                  </c:strRef>
                </c:tx>
                <c:spPr>
                  <a:solidFill>
                    <a:schemeClr val="accent5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'65a'!$A$3:$A$11</c15:sqref>
                        </c15:formulaRef>
                      </c:ext>
                    </c:extLst>
                    <c:strCache>
                      <c:ptCount val="9"/>
                      <c:pt idx="0">
                        <c:v>Almería</c:v>
                      </c:pt>
                      <c:pt idx="1">
                        <c:v>Cádiz</c:v>
                      </c:pt>
                      <c:pt idx="2">
                        <c:v>Córdoba</c:v>
                      </c:pt>
                      <c:pt idx="3">
                        <c:v>Granada</c:v>
                      </c:pt>
                      <c:pt idx="4">
                        <c:v>Huelva</c:v>
                      </c:pt>
                      <c:pt idx="5">
                        <c:v>Jaén</c:v>
                      </c:pt>
                      <c:pt idx="6">
                        <c:v>Málaga</c:v>
                      </c:pt>
                      <c:pt idx="7">
                        <c:v>Sevilla</c:v>
                      </c:pt>
                      <c:pt idx="8">
                        <c:v>Andalucía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'65a'!$V$3:$V$11</c15:sqref>
                        </c15:formulaRef>
                      </c:ext>
                    </c:extLst>
                    <c:numCache>
                      <c:formatCode>0.0</c:formatCode>
                      <c:ptCount val="9"/>
                      <c:pt idx="0">
                        <c:v>42.6</c:v>
                      </c:pt>
                      <c:pt idx="1">
                        <c:v>46.699999999999996</c:v>
                      </c:pt>
                      <c:pt idx="2">
                        <c:v>47.3</c:v>
                      </c:pt>
                      <c:pt idx="3">
                        <c:v>41.699999999999996</c:v>
                      </c:pt>
                      <c:pt idx="4">
                        <c:v>47.8</c:v>
                      </c:pt>
                      <c:pt idx="5">
                        <c:v>39.4</c:v>
                      </c:pt>
                      <c:pt idx="6">
                        <c:v>46.199999999999996</c:v>
                      </c:pt>
                      <c:pt idx="7">
                        <c:v>43.8</c:v>
                      </c:pt>
                      <c:pt idx="8">
                        <c:v>44.599999999999994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1-A657-428C-9E76-80E24DA591C8}"/>
                  </c:ext>
                </c:extLst>
              </c15:ser>
            </c15:filteredBarSeries>
          </c:ext>
        </c:extLst>
      </c:barChart>
      <c:catAx>
        <c:axId val="206130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6231424"/>
        <c:crosses val="autoZero"/>
        <c:auto val="1"/>
        <c:lblAlgn val="ctr"/>
        <c:lblOffset val="100"/>
        <c:noMultiLvlLbl val="0"/>
      </c:catAx>
      <c:valAx>
        <c:axId val="206231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6130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1"/>
          <c:order val="0"/>
          <c:tx>
            <c:strRef>
              <c:f>'ERP3'!$C$2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'ERP3'!$A$3:$A$9</c:f>
              <c:strCache>
                <c:ptCount val="7"/>
                <c:pt idx="0">
                  <c:v>Enf. Glomerular</c:v>
                </c:pt>
                <c:pt idx="1">
                  <c:v>Trastornos renales diversos</c:v>
                </c:pt>
                <c:pt idx="2">
                  <c:v>Diabetes</c:v>
                </c:pt>
                <c:pt idx="3">
                  <c:v>Nefropatías hereditarias / familiares</c:v>
                </c:pt>
                <c:pt idx="4">
                  <c:v>Enf. Tubulointersticial</c:v>
                </c:pt>
                <c:pt idx="5">
                  <c:v>HTA - Enf renal vascular</c:v>
                </c:pt>
                <c:pt idx="6">
                  <c:v>Otras Enf sistémicas que afectan al riñón</c:v>
                </c:pt>
              </c:strCache>
              <c:extLst xmlns:c16r2="http://schemas.microsoft.com/office/drawing/2015/06/chart"/>
            </c:strRef>
          </c:cat>
          <c:val>
            <c:numRef>
              <c:f>'ERP3'!$C$3:$C$9</c:f>
              <c:numCache>
                <c:formatCode>0.0</c:formatCode>
                <c:ptCount val="7"/>
                <c:pt idx="0">
                  <c:v>23.7</c:v>
                </c:pt>
                <c:pt idx="1">
                  <c:v>21.5</c:v>
                </c:pt>
                <c:pt idx="2">
                  <c:v>16.8</c:v>
                </c:pt>
                <c:pt idx="3">
                  <c:v>12.9</c:v>
                </c:pt>
                <c:pt idx="4">
                  <c:v>12.9</c:v>
                </c:pt>
                <c:pt idx="5">
                  <c:v>10.199999999999999</c:v>
                </c:pt>
                <c:pt idx="6">
                  <c:v>2.1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0AB-4450-99A7-62DCB90B397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206508032"/>
        <c:axId val="206510720"/>
        <c:extLst xmlns:c16r2="http://schemas.microsoft.com/office/drawing/2015/06/chart"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'ERP3'!$B$2</c15:sqref>
                        </c15:formulaRef>
                      </c:ext>
                    </c:extLst>
                    <c:strCache>
                      <c:ptCount val="1"/>
                      <c:pt idx="0">
                        <c:v>Frecuencia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'ERP3'!$A$3:$A$9</c15:sqref>
                        </c15:formulaRef>
                      </c:ext>
                    </c:extLst>
                    <c:strCache>
                      <c:ptCount val="7"/>
                      <c:pt idx="0">
                        <c:v>Enf. Glomerular</c:v>
                      </c:pt>
                      <c:pt idx="1">
                        <c:v>Trastornos renales diversos</c:v>
                      </c:pt>
                      <c:pt idx="2">
                        <c:v>Diabetes</c:v>
                      </c:pt>
                      <c:pt idx="3">
                        <c:v>Nefropatías hereditarias / familiares</c:v>
                      </c:pt>
                      <c:pt idx="4">
                        <c:v>Enf. Tubulointersticial</c:v>
                      </c:pt>
                      <c:pt idx="5">
                        <c:v>HTA - Enf renal vascular</c:v>
                      </c:pt>
                      <c:pt idx="6">
                        <c:v>Otras Enf sistémicas que afectan al riñón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'ERP3'!$B$3:$B$9</c15:sqref>
                        </c15:formulaRef>
                      </c:ext>
                    </c:extLst>
                    <c:numCache>
                      <c:formatCode>#,##0</c:formatCode>
                      <c:ptCount val="7"/>
                      <c:pt idx="0">
                        <c:v>2642</c:v>
                      </c:pt>
                      <c:pt idx="1">
                        <c:v>2401</c:v>
                      </c:pt>
                      <c:pt idx="2">
                        <c:v>1874</c:v>
                      </c:pt>
                      <c:pt idx="3">
                        <c:v>1443</c:v>
                      </c:pt>
                      <c:pt idx="4">
                        <c:v>1436</c:v>
                      </c:pt>
                      <c:pt idx="5">
                        <c:v>1138</c:v>
                      </c:pt>
                      <c:pt idx="6">
                        <c:v>232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F0AB-4450-99A7-62DCB90B397F}"/>
                  </c:ext>
                </c:extLst>
              </c15:ser>
            </c15:filteredBarSeries>
          </c:ext>
        </c:extLst>
      </c:barChart>
      <c:catAx>
        <c:axId val="2065080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6510720"/>
        <c:crosses val="autoZero"/>
        <c:auto val="1"/>
        <c:lblAlgn val="ctr"/>
        <c:lblOffset val="100"/>
        <c:noMultiLvlLbl val="0"/>
      </c:catAx>
      <c:valAx>
        <c:axId val="2065107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6508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'ERP1'!$A$2:$A$11</c:f>
              <c:strCache>
                <c:ptCount val="10"/>
                <c:pt idx="0">
                  <c:v>Enfermedad Renal Crónica - etiología incierta / desconocida - sin histología</c:v>
                </c:pt>
                <c:pt idx="1">
                  <c:v>Nefropatía Diabética en Diabetes Tipo II - sin histología</c:v>
                </c:pt>
                <c:pt idx="2">
                  <c:v>Enfermedad Renal Poliquística Autosómica Dominante (AD)</c:v>
                </c:pt>
                <c:pt idx="3">
                  <c:v>Nefropatía Hipertensiva Crónica- sin histología</c:v>
                </c:pt>
                <c:pt idx="4">
                  <c:v>Nefropatía Diabética en Diabetes tipo I - sin histología</c:v>
                </c:pt>
                <c:pt idx="5">
                  <c:v>Glomerulonefritis - sin histología</c:v>
                </c:pt>
                <c:pt idx="6">
                  <c:v>Nefropatía IgA - con diagnóstico histologico</c:v>
                </c:pt>
                <c:pt idx="7">
                  <c:v>Nefropatía por Reflujo Primaria - esporádica (no familiar)</c:v>
                </c:pt>
                <c:pt idx="8">
                  <c:v>Glomerulonefritis - histologicamente indeterminada</c:v>
                </c:pt>
                <c:pt idx="9">
                  <c:v>NefritisTúbulo Intersticial - sin histología</c:v>
                </c:pt>
              </c:strCache>
            </c:strRef>
          </c:cat>
          <c:val>
            <c:numRef>
              <c:f>'ERP1'!$B$2:$B$11</c:f>
              <c:numCache>
                <c:formatCode>#,##0</c:formatCode>
                <c:ptCount val="10"/>
                <c:pt idx="0">
                  <c:v>2096</c:v>
                </c:pt>
                <c:pt idx="1">
                  <c:v>1042</c:v>
                </c:pt>
                <c:pt idx="2">
                  <c:v>1038</c:v>
                </c:pt>
                <c:pt idx="3">
                  <c:v>746</c:v>
                </c:pt>
                <c:pt idx="4">
                  <c:v>731</c:v>
                </c:pt>
                <c:pt idx="5">
                  <c:v>603</c:v>
                </c:pt>
                <c:pt idx="6">
                  <c:v>476</c:v>
                </c:pt>
                <c:pt idx="7">
                  <c:v>368</c:v>
                </c:pt>
                <c:pt idx="8">
                  <c:v>351</c:v>
                </c:pt>
                <c:pt idx="9">
                  <c:v>236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CCC-44B3-BF9F-F5F36AD83FE3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'ERP1'!$A$2:$A$11</c:f>
              <c:strCache>
                <c:ptCount val="10"/>
                <c:pt idx="0">
                  <c:v>Enfermedad Renal Crónica - etiología incierta / desconocida - sin histología</c:v>
                </c:pt>
                <c:pt idx="1">
                  <c:v>Nefropatía Diabética en Diabetes Tipo II - sin histología</c:v>
                </c:pt>
                <c:pt idx="2">
                  <c:v>Enfermedad Renal Poliquística Autosómica Dominante (AD)</c:v>
                </c:pt>
                <c:pt idx="3">
                  <c:v>Nefropatía Hipertensiva Crónica- sin histología</c:v>
                </c:pt>
                <c:pt idx="4">
                  <c:v>Nefropatía Diabética en Diabetes tipo I - sin histología</c:v>
                </c:pt>
                <c:pt idx="5">
                  <c:v>Glomerulonefritis - sin histología</c:v>
                </c:pt>
                <c:pt idx="6">
                  <c:v>Nefropatía IgA - con diagnóstico histologico</c:v>
                </c:pt>
                <c:pt idx="7">
                  <c:v>Nefropatía por Reflujo Primaria - esporádica (no familiar)</c:v>
                </c:pt>
                <c:pt idx="8">
                  <c:v>Glomerulonefritis - histologicamente indeterminada</c:v>
                </c:pt>
                <c:pt idx="9">
                  <c:v>NefritisTúbulo Intersticial - sin histología</c:v>
                </c:pt>
              </c:strCache>
            </c:strRef>
          </c:cat>
          <c:val>
            <c:numRef>
              <c:f>'ERP1'!$C$2:$C$11</c:f>
              <c:numCache>
                <c:formatCode>0.0</c:formatCode>
                <c:ptCount val="10"/>
                <c:pt idx="0">
                  <c:v>18.8</c:v>
                </c:pt>
                <c:pt idx="1">
                  <c:v>9.3000000000000007</c:v>
                </c:pt>
                <c:pt idx="2">
                  <c:v>9.3000000000000007</c:v>
                </c:pt>
                <c:pt idx="3">
                  <c:v>6.7</c:v>
                </c:pt>
                <c:pt idx="4">
                  <c:v>6.5</c:v>
                </c:pt>
                <c:pt idx="5">
                  <c:v>5.4</c:v>
                </c:pt>
                <c:pt idx="6">
                  <c:v>4.3</c:v>
                </c:pt>
                <c:pt idx="7">
                  <c:v>3.3</c:v>
                </c:pt>
                <c:pt idx="8">
                  <c:v>3.1</c:v>
                </c:pt>
                <c:pt idx="9">
                  <c:v>2.1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CCC-44B3-BF9F-F5F36AD83FE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206572544"/>
        <c:axId val="206578432"/>
      </c:barChart>
      <c:catAx>
        <c:axId val="2065725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6578432"/>
        <c:crosses val="autoZero"/>
        <c:auto val="1"/>
        <c:lblAlgn val="ctr"/>
        <c:lblOffset val="100"/>
        <c:noMultiLvlLbl val="0"/>
      </c:catAx>
      <c:valAx>
        <c:axId val="2065784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6572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5147223051273585E-2"/>
          <c:y val="5.0418597063739287E-2"/>
          <c:w val="0.91221999750955163"/>
          <c:h val="0.80072455530039488"/>
        </c:manualLayout>
      </c:layout>
      <c:barChart>
        <c:barDir val="col"/>
        <c:grouping val="clustered"/>
        <c:varyColors val="0"/>
        <c:ser>
          <c:idx val="5"/>
          <c:order val="0"/>
          <c:tx>
            <c:strRef>
              <c:f>CASOS!$A$48</c:f>
              <c:strCache>
                <c:ptCount val="1"/>
                <c:pt idx="0">
                  <c:v>2021_P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CASOS!$B$41:$D$41</c:f>
              <c:strCache>
                <c:ptCount val="3"/>
                <c:pt idx="0">
                  <c:v>HD</c:v>
                </c:pt>
                <c:pt idx="1">
                  <c:v>DP</c:v>
                </c:pt>
                <c:pt idx="2">
                  <c:v>TX</c:v>
                </c:pt>
              </c:strCache>
              <c:extLst xmlns:c16r2="http://schemas.microsoft.com/office/drawing/2015/06/chart"/>
            </c:strRef>
          </c:cat>
          <c:val>
            <c:numRef>
              <c:f>CASOS!$B$48:$D$48</c:f>
              <c:numCache>
                <c:formatCode>#,##0</c:formatCode>
                <c:ptCount val="3"/>
                <c:pt idx="0">
                  <c:v>31</c:v>
                </c:pt>
                <c:pt idx="1">
                  <c:v>20</c:v>
                </c:pt>
                <c:pt idx="2">
                  <c:v>2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917-4500-A3F4-B95C5408DF4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6715136"/>
        <c:axId val="206722176"/>
        <c:extLst xmlns:c16r2="http://schemas.microsoft.com/office/drawing/2015/06/chart"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CASOS!$A$43</c15:sqref>
                        </c15:formulaRef>
                      </c:ext>
                    </c:extLst>
                    <c:strCache>
                      <c:ptCount val="1"/>
                      <c:pt idx="0">
                        <c:v>2016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400" b="0" i="0" u="none" strike="noStrike" kern="1200" baseline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CASOS!$B$41:$D$41</c15:sqref>
                        </c15:formulaRef>
                      </c:ext>
                    </c:extLst>
                    <c:strCache>
                      <c:ptCount val="3"/>
                      <c:pt idx="0">
                        <c:v>HD</c:v>
                      </c:pt>
                      <c:pt idx="1">
                        <c:v>DP</c:v>
                      </c:pt>
                      <c:pt idx="2">
                        <c:v>TX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CASOS!$B$43:$D$43</c15:sqref>
                        </c15:formulaRef>
                      </c:ext>
                    </c:extLst>
                    <c:numCache>
                      <c:formatCode>#,##0</c:formatCode>
                      <c:ptCount val="3"/>
                      <c:pt idx="0" formatCode="General">
                        <c:v>7</c:v>
                      </c:pt>
                      <c:pt idx="1">
                        <c:v>13</c:v>
                      </c:pt>
                      <c:pt idx="2">
                        <c:v>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4917-4500-A3F4-B95C5408DF42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CASOS!$A$44</c15:sqref>
                        </c15:formulaRef>
                      </c:ext>
                    </c:extLst>
                    <c:strCache>
                      <c:ptCount val="1"/>
                      <c:pt idx="0">
                        <c:v>2017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400" b="0" i="0" u="none" strike="noStrike" kern="1200" baseline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CASOS!$B$41:$D$41</c15:sqref>
                        </c15:formulaRef>
                      </c:ext>
                    </c:extLst>
                    <c:strCache>
                      <c:ptCount val="3"/>
                      <c:pt idx="0">
                        <c:v>HD</c:v>
                      </c:pt>
                      <c:pt idx="1">
                        <c:v>DP</c:v>
                      </c:pt>
                      <c:pt idx="2">
                        <c:v>TX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CASOS!$B$44:$D$44</c15:sqref>
                        </c15:formulaRef>
                      </c:ext>
                    </c:extLst>
                    <c:numCache>
                      <c:formatCode>#,##0</c:formatCode>
                      <c:ptCount val="3"/>
                      <c:pt idx="0" formatCode="General">
                        <c:v>11</c:v>
                      </c:pt>
                      <c:pt idx="1">
                        <c:v>14</c:v>
                      </c:pt>
                      <c:pt idx="2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4917-4500-A3F4-B95C5408DF42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CASOS!$A$45</c15:sqref>
                        </c15:formulaRef>
                      </c:ext>
                    </c:extLst>
                    <c:strCache>
                      <c:ptCount val="1"/>
                      <c:pt idx="0">
                        <c:v>2018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400" b="0" i="0" u="none" strike="noStrike" kern="1200" baseline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CASOS!$B$41:$D$41</c15:sqref>
                        </c15:formulaRef>
                      </c:ext>
                    </c:extLst>
                    <c:strCache>
                      <c:ptCount val="3"/>
                      <c:pt idx="0">
                        <c:v>HD</c:v>
                      </c:pt>
                      <c:pt idx="1">
                        <c:v>DP</c:v>
                      </c:pt>
                      <c:pt idx="2">
                        <c:v>TX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CASOS!$B$45:$D$45</c15:sqref>
                        </c15:formulaRef>
                      </c:ext>
                    </c:extLst>
                    <c:numCache>
                      <c:formatCode>#,##0</c:formatCode>
                      <c:ptCount val="3"/>
                      <c:pt idx="0">
                        <c:v>11</c:v>
                      </c:pt>
                      <c:pt idx="1">
                        <c:v>19</c:v>
                      </c:pt>
                      <c:pt idx="2">
                        <c:v>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4917-4500-A3F4-B95C5408DF42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CASOS!$A$46</c15:sqref>
                        </c15:formulaRef>
                      </c:ext>
                    </c:extLst>
                    <c:strCache>
                      <c:ptCount val="1"/>
                      <c:pt idx="0">
                        <c:v>2019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CASOS!$B$41:$D$41</c15:sqref>
                        </c15:formulaRef>
                      </c:ext>
                    </c:extLst>
                    <c:strCache>
                      <c:ptCount val="3"/>
                      <c:pt idx="0">
                        <c:v>HD</c:v>
                      </c:pt>
                      <c:pt idx="1">
                        <c:v>DP</c:v>
                      </c:pt>
                      <c:pt idx="2">
                        <c:v>TX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CASOS!$B$46:$D$46</c15:sqref>
                        </c15:formulaRef>
                      </c:ext>
                    </c:extLst>
                    <c:numCache>
                      <c:formatCode>#,##0</c:formatCode>
                      <c:ptCount val="3"/>
                      <c:pt idx="0">
                        <c:v>19</c:v>
                      </c:pt>
                      <c:pt idx="1">
                        <c:v>18</c:v>
                      </c:pt>
                      <c:pt idx="2">
                        <c:v>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4917-4500-A3F4-B95C5408DF42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CASOS!$A$47</c15:sqref>
                        </c15:formulaRef>
                      </c:ext>
                    </c:extLst>
                    <c:strCache>
                      <c:ptCount val="1"/>
                      <c:pt idx="0">
                        <c:v>2020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8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CASOS!$B$41:$D$41</c15:sqref>
                        </c15:formulaRef>
                      </c:ext>
                    </c:extLst>
                    <c:strCache>
                      <c:ptCount val="3"/>
                      <c:pt idx="0">
                        <c:v>HD</c:v>
                      </c:pt>
                      <c:pt idx="1">
                        <c:v>DP</c:v>
                      </c:pt>
                      <c:pt idx="2">
                        <c:v>TX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CASOS!$B$47:$D$47</c15:sqref>
                        </c15:formulaRef>
                      </c:ext>
                    </c:extLst>
                    <c:numCache>
                      <c:formatCode>#,##0</c:formatCode>
                      <c:ptCount val="3"/>
                      <c:pt idx="0">
                        <c:v>22</c:v>
                      </c:pt>
                      <c:pt idx="1">
                        <c:v>16</c:v>
                      </c:pt>
                      <c:pt idx="2">
                        <c:v>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4917-4500-A3F4-B95C5408DF42}"/>
                  </c:ext>
                </c:extLst>
              </c15:ser>
            </c15:filteredBarSeries>
          </c:ext>
        </c:extLst>
      </c:barChart>
      <c:catAx>
        <c:axId val="206715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6722176"/>
        <c:crosses val="autoZero"/>
        <c:auto val="1"/>
        <c:lblAlgn val="ctr"/>
        <c:lblOffset val="100"/>
        <c:noMultiLvlLbl val="0"/>
      </c:catAx>
      <c:valAx>
        <c:axId val="206722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6715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009317585301838"/>
          <c:y val="6.0185185185185182E-2"/>
          <c:w val="0.79035126859142613"/>
          <c:h val="0.841674686497521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935-42E2-ADDC-3E76392F87BD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935-42E2-ADDC-3E76392F87BD}"/>
              </c:ext>
            </c:extLst>
          </c:dPt>
          <c:dLbls>
            <c:dLbl>
              <c:idx val="0"/>
              <c:layout>
                <c:manualLayout>
                  <c:x val="-0.35837741576666171"/>
                  <c:y val="9.2594415281423148E-3"/>
                </c:manualLayout>
              </c:layout>
              <c:tx>
                <c:rich>
                  <a:bodyPr/>
                  <a:lstStyle/>
                  <a:p>
                    <a:r>
                      <a:rPr lang="en-US" b="1" i="1" dirty="0" smtClean="0">
                        <a:solidFill>
                          <a:srgbClr val="0070C0"/>
                        </a:solidFill>
                      </a:rPr>
                      <a:t>638    </a:t>
                    </a:r>
                    <a:r>
                      <a:rPr lang="en-US" b="1" i="1" dirty="0">
                        <a:solidFill>
                          <a:srgbClr val="0070C0"/>
                        </a:solidFill>
                      </a:rPr>
                      <a:t>(63%) 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1869182844837506"/>
                      <c:h val="0.149537037037037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935-42E2-ADDC-3E76392F87BD}"/>
                </c:ext>
              </c:extLst>
            </c:dLbl>
            <c:dLbl>
              <c:idx val="1"/>
              <c:layout>
                <c:manualLayout>
                  <c:x val="-0.31035640857392827"/>
                  <c:y val="4.6296296296295869E-3"/>
                </c:manualLayout>
              </c:layout>
              <c:tx>
                <c:rich>
                  <a:bodyPr/>
                  <a:lstStyle/>
                  <a:p>
                    <a:r>
                      <a:rPr lang="en-US" b="1" i="1" dirty="0" smtClean="0">
                        <a:solidFill>
                          <a:srgbClr val="0070C0"/>
                        </a:solidFill>
                      </a:rPr>
                      <a:t>375   </a:t>
                    </a:r>
                    <a:r>
                      <a:rPr lang="en-US" b="1" i="1" dirty="0">
                        <a:solidFill>
                          <a:srgbClr val="0070C0"/>
                        </a:solidFill>
                      </a:rPr>
                      <a:t>(37%)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935-42E2-ADDC-3E76392F87B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Casos!$A$18:$A$19</c:f>
              <c:strCache>
                <c:ptCount val="2"/>
                <c:pt idx="0">
                  <c:v>Hombre</c:v>
                </c:pt>
                <c:pt idx="1">
                  <c:v>Mujer</c:v>
                </c:pt>
              </c:strCache>
            </c:strRef>
          </c:cat>
          <c:val>
            <c:numRef>
              <c:f>Casos!$B$18:$B$19</c:f>
              <c:numCache>
                <c:formatCode>General</c:formatCode>
                <c:ptCount val="2"/>
                <c:pt idx="0">
                  <c:v>635</c:v>
                </c:pt>
                <c:pt idx="1">
                  <c:v>378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935-42E2-ADDC-3E76392F87B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47"/>
        <c:axId val="206656256"/>
        <c:axId val="206659968"/>
      </c:barChart>
      <c:catAx>
        <c:axId val="206656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6659968"/>
        <c:crosses val="autoZero"/>
        <c:auto val="1"/>
        <c:lblAlgn val="ctr"/>
        <c:lblOffset val="100"/>
        <c:noMultiLvlLbl val="0"/>
      </c:catAx>
      <c:valAx>
        <c:axId val="206659968"/>
        <c:scaling>
          <c:orientation val="minMax"/>
          <c:max val="700"/>
          <c:min val="0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6656256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Casos!$K$2</c:f>
              <c:strCache>
                <c:ptCount val="1"/>
                <c:pt idx="0">
                  <c:v>Fallecidos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(Casos!$J$4,Casos!$J$9,Casos!$J$14,Casos!$J$19,Casos!$J$24,Casos!$J$29,Casos!$J$34,Casos!$J$38:$J$40)</c:f>
              <c:strCache>
                <c:ptCount val="10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2005</c:v>
                </c:pt>
                <c:pt idx="5">
                  <c:v>2010</c:v>
                </c:pt>
                <c:pt idx="6">
                  <c:v>2015</c:v>
                </c:pt>
                <c:pt idx="7">
                  <c:v>2019</c:v>
                </c:pt>
                <c:pt idx="8">
                  <c:v>2020</c:v>
                </c:pt>
                <c:pt idx="9">
                  <c:v>2021_P</c:v>
                </c:pt>
              </c:strCache>
              <c:extLst xmlns:c16r2="http://schemas.microsoft.com/office/drawing/2015/06/chart"/>
            </c:strRef>
          </c:cat>
          <c:val>
            <c:numRef>
              <c:f>(Casos!$K$4,Casos!$K$9,Casos!$K$14,Casos!$K$19,Casos!$K$24,Casos!$K$29,Casos!$K$34,Casos!$K$38:$K$40)</c:f>
              <c:numCache>
                <c:formatCode>General</c:formatCode>
                <c:ptCount val="10"/>
                <c:pt idx="0">
                  <c:v>172</c:v>
                </c:pt>
                <c:pt idx="1">
                  <c:v>285</c:v>
                </c:pt>
                <c:pt idx="2">
                  <c:v>337</c:v>
                </c:pt>
                <c:pt idx="3">
                  <c:v>503</c:v>
                </c:pt>
                <c:pt idx="4">
                  <c:v>603</c:v>
                </c:pt>
                <c:pt idx="5">
                  <c:v>657</c:v>
                </c:pt>
                <c:pt idx="6">
                  <c:v>836</c:v>
                </c:pt>
                <c:pt idx="7">
                  <c:v>891</c:v>
                </c:pt>
                <c:pt idx="8" formatCode="#,##0">
                  <c:v>1046</c:v>
                </c:pt>
                <c:pt idx="9" formatCode="#,##0">
                  <c:v>1013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9CC-43DB-BA77-B6D815D653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6926976"/>
        <c:axId val="206928512"/>
      </c:barChart>
      <c:lineChart>
        <c:grouping val="standard"/>
        <c:varyColors val="0"/>
        <c:ser>
          <c:idx val="1"/>
          <c:order val="1"/>
          <c:tx>
            <c:strRef>
              <c:f>Casos!$L$2</c:f>
              <c:strCache>
                <c:ptCount val="1"/>
                <c:pt idx="0">
                  <c:v>Tasa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(Casos!$J$4,Casos!$J$9,Casos!$J$14,Casos!$J$19,Casos!$J$24,Casos!$J$29,Casos!$J$34,Casos!$J$38:$J$40)</c:f>
              <c:strCache>
                <c:ptCount val="10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2005</c:v>
                </c:pt>
                <c:pt idx="5">
                  <c:v>2010</c:v>
                </c:pt>
                <c:pt idx="6">
                  <c:v>2015</c:v>
                </c:pt>
                <c:pt idx="7">
                  <c:v>2019</c:v>
                </c:pt>
                <c:pt idx="8">
                  <c:v>2020</c:v>
                </c:pt>
                <c:pt idx="9">
                  <c:v>2021_P</c:v>
                </c:pt>
              </c:strCache>
              <c:extLst xmlns:c16r2="http://schemas.microsoft.com/office/drawing/2015/06/chart"/>
            </c:strRef>
          </c:cat>
          <c:val>
            <c:numRef>
              <c:f>(Casos!$L$4,Casos!$L$9,Casos!$L$14,Casos!$L$19,Casos!$L$24,Casos!$L$29,Casos!$L$34,Casos!$L$38:$L$40)</c:f>
              <c:numCache>
                <c:formatCode>0.0</c:formatCode>
                <c:ptCount val="10"/>
                <c:pt idx="0">
                  <c:v>28.043100288648283</c:v>
                </c:pt>
                <c:pt idx="1">
                  <c:v>40.140505854880097</c:v>
                </c:pt>
                <c:pt idx="2">
                  <c:v>46.071961943739161</c:v>
                </c:pt>
                <c:pt idx="3">
                  <c:v>68.528124868870137</c:v>
                </c:pt>
                <c:pt idx="4">
                  <c:v>76.817253537319871</c:v>
                </c:pt>
                <c:pt idx="5">
                  <c:v>78.485481081952813</c:v>
                </c:pt>
                <c:pt idx="6" formatCode="General">
                  <c:v>99.5</c:v>
                </c:pt>
                <c:pt idx="7" formatCode="General">
                  <c:v>105.7</c:v>
                </c:pt>
                <c:pt idx="8" formatCode="General">
                  <c:v>123.6</c:v>
                </c:pt>
                <c:pt idx="9" formatCode="General">
                  <c:v>119.6</c:v>
                </c:pt>
              </c:numCache>
              <c:extLst xmlns:c16r2="http://schemas.microsoft.com/office/drawing/2015/06/chart"/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D9CC-43DB-BA77-B6D815D653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940032"/>
        <c:axId val="206938496"/>
      </c:lineChart>
      <c:catAx>
        <c:axId val="206926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6928512"/>
        <c:crosses val="autoZero"/>
        <c:auto val="1"/>
        <c:lblAlgn val="ctr"/>
        <c:lblOffset val="100"/>
        <c:noMultiLvlLbl val="0"/>
      </c:catAx>
      <c:valAx>
        <c:axId val="206928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6926976"/>
        <c:crosses val="autoZero"/>
        <c:crossBetween val="between"/>
      </c:valAx>
      <c:valAx>
        <c:axId val="206938496"/>
        <c:scaling>
          <c:orientation val="minMax"/>
        </c:scaling>
        <c:delete val="0"/>
        <c:axPos val="r"/>
        <c:numFmt formatCode="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6940032"/>
        <c:crosses val="max"/>
        <c:crossBetween val="between"/>
      </c:valAx>
      <c:catAx>
        <c:axId val="2069400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938496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5916398713826513E-2"/>
          <c:y val="0.17708333333333406"/>
          <c:w val="0.84222940882389696"/>
          <c:h val="0.63194444444444875"/>
        </c:manualLayout>
      </c:layout>
      <c:lineChart>
        <c:grouping val="standard"/>
        <c:varyColors val="0"/>
        <c:ser>
          <c:idx val="0"/>
          <c:order val="0"/>
          <c:tx>
            <c:strRef>
              <c:f>EM!$B$2</c:f>
              <c:strCache>
                <c:ptCount val="1"/>
                <c:pt idx="0">
                  <c:v>Hombres</c:v>
                </c:pt>
              </c:strCache>
            </c:strRef>
          </c:tx>
          <c:spPr>
            <a:ln w="22225" cap="rnd" cmpd="sng" algn="ctr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(EM!$A$4,EM!$A$9,EM!$A$14,EM!$A$19,EM!$A$24,EM!$A$29,EM!$A$34,EM!$A$39:$A$40)</c:f>
              <c:strCache>
                <c:ptCount val="9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2005</c:v>
                </c:pt>
                <c:pt idx="5">
                  <c:v>2010</c:v>
                </c:pt>
                <c:pt idx="6">
                  <c:v>2015</c:v>
                </c:pt>
                <c:pt idx="7">
                  <c:v>2020</c:v>
                </c:pt>
                <c:pt idx="8">
                  <c:v>2021_P</c:v>
                </c:pt>
              </c:strCache>
              <c:extLst xmlns:c16r2="http://schemas.microsoft.com/office/drawing/2015/06/chart"/>
            </c:strRef>
          </c:cat>
          <c:val>
            <c:numRef>
              <c:f>(EM!$B$4,EM!$B$9,EM!$B$14,EM!$B$19,EM!$B$24,EM!$B$29,EM!$B$34,EM!$B$39:$B$40)</c:f>
              <c:numCache>
                <c:formatCode>General</c:formatCode>
                <c:ptCount val="9"/>
                <c:pt idx="0">
                  <c:v>54</c:v>
                </c:pt>
                <c:pt idx="1">
                  <c:v>58</c:v>
                </c:pt>
                <c:pt idx="2">
                  <c:v>63</c:v>
                </c:pt>
                <c:pt idx="3">
                  <c:v>67</c:v>
                </c:pt>
                <c:pt idx="4">
                  <c:v>69</c:v>
                </c:pt>
                <c:pt idx="5" formatCode="0">
                  <c:v>71.02</c:v>
                </c:pt>
                <c:pt idx="6" formatCode="0">
                  <c:v>71.5</c:v>
                </c:pt>
                <c:pt idx="7" formatCode="0">
                  <c:v>72</c:v>
                </c:pt>
                <c:pt idx="8" formatCode="0">
                  <c:v>71.2</c:v>
                </c:pt>
              </c:numCache>
              <c:extLst xmlns:c16r2="http://schemas.microsoft.com/office/drawing/2015/06/chart"/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A9E8-461F-95C3-1D0D53DF593F}"/>
            </c:ext>
          </c:extLst>
        </c:ser>
        <c:ser>
          <c:idx val="1"/>
          <c:order val="1"/>
          <c:tx>
            <c:strRef>
              <c:f>EM!$C$2</c:f>
              <c:strCache>
                <c:ptCount val="1"/>
                <c:pt idx="0">
                  <c:v>Mujeres</c:v>
                </c:pt>
              </c:strCache>
            </c:strRef>
          </c:tx>
          <c:spPr>
            <a:ln w="22225" cap="rnd" cmpd="sng" algn="ctr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(EM!$A$4,EM!$A$9,EM!$A$14,EM!$A$19,EM!$A$24,EM!$A$29,EM!$A$34,EM!$A$39:$A$40)</c:f>
              <c:strCache>
                <c:ptCount val="9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2005</c:v>
                </c:pt>
                <c:pt idx="5">
                  <c:v>2010</c:v>
                </c:pt>
                <c:pt idx="6">
                  <c:v>2015</c:v>
                </c:pt>
                <c:pt idx="7">
                  <c:v>2020</c:v>
                </c:pt>
                <c:pt idx="8">
                  <c:v>2021_P</c:v>
                </c:pt>
              </c:strCache>
              <c:extLst xmlns:c16r2="http://schemas.microsoft.com/office/drawing/2015/06/chart"/>
            </c:strRef>
          </c:cat>
          <c:val>
            <c:numRef>
              <c:f>(EM!$C$4,EM!$C$9,EM!$C$14,EM!$C$19,EM!$C$24,EM!$C$29,EM!$C$34,EM!$C$39:$C$40)</c:f>
              <c:numCache>
                <c:formatCode>General</c:formatCode>
                <c:ptCount val="9"/>
                <c:pt idx="0">
                  <c:v>56</c:v>
                </c:pt>
                <c:pt idx="1">
                  <c:v>60</c:v>
                </c:pt>
                <c:pt idx="2">
                  <c:v>62</c:v>
                </c:pt>
                <c:pt idx="3">
                  <c:v>66</c:v>
                </c:pt>
                <c:pt idx="4">
                  <c:v>71</c:v>
                </c:pt>
                <c:pt idx="5" formatCode="0">
                  <c:v>71.77</c:v>
                </c:pt>
                <c:pt idx="6" formatCode="0">
                  <c:v>73</c:v>
                </c:pt>
                <c:pt idx="7" formatCode="0">
                  <c:v>74</c:v>
                </c:pt>
                <c:pt idx="8" formatCode="0">
                  <c:v>74.099999999999994</c:v>
                </c:pt>
              </c:numCache>
              <c:extLst xmlns:c16r2="http://schemas.microsoft.com/office/drawing/2015/06/chart"/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A9E8-461F-95C3-1D0D53DF59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marker val="1"/>
        <c:smooth val="0"/>
        <c:axId val="206884224"/>
        <c:axId val="206890112"/>
      </c:lineChart>
      <c:catAx>
        <c:axId val="206884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6890112"/>
        <c:crosses val="autoZero"/>
        <c:auto val="1"/>
        <c:lblAlgn val="ctr"/>
        <c:lblOffset val="100"/>
        <c:noMultiLvlLbl val="0"/>
      </c:catAx>
      <c:valAx>
        <c:axId val="206890112"/>
        <c:scaling>
          <c:orientation val="minMax"/>
          <c:min val="50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688422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</c:dTable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  <c:userShapes r:id="rId3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EM!$N$2</c:f>
              <c:strCache>
                <c:ptCount val="1"/>
                <c:pt idx="0">
                  <c:v>Hombres</c:v>
                </c:pt>
              </c:strCache>
            </c:strRef>
          </c:tx>
          <c:spPr>
            <a:ln w="22225" cap="rnd" cmpd="sng" algn="ctr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(EM!$M$13,EM!$M$18,EM!$M$23,EM!$M$28,EM!$M$33,EM!$M$38,EM!$M$43,EM!$M$47:$M$48)</c:f>
              <c:numCache>
                <c:formatCode>General</c:formatCode>
                <c:ptCount val="9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2005</c:v>
                </c:pt>
                <c:pt idx="5">
                  <c:v>2010</c:v>
                </c:pt>
                <c:pt idx="6">
                  <c:v>2015</c:v>
                </c:pt>
                <c:pt idx="7">
                  <c:v>2019</c:v>
                </c:pt>
                <c:pt idx="8">
                  <c:v>2020</c:v>
                </c:pt>
              </c:numCache>
              <c:extLst xmlns:c16r2="http://schemas.microsoft.com/office/drawing/2015/06/chart"/>
            </c:numRef>
          </c:cat>
          <c:val>
            <c:numRef>
              <c:f>(EM!$N$13,EM!$N$18,EM!$N$23,EM!$N$28,EM!$N$33,EM!$N$38,EM!$N$43,EM!$N$47:$N$48)</c:f>
              <c:numCache>
                <c:formatCode>0.0</c:formatCode>
                <c:ptCount val="9"/>
                <c:pt idx="0">
                  <c:v>72.075697473254706</c:v>
                </c:pt>
                <c:pt idx="1">
                  <c:v>72.4396804001302</c:v>
                </c:pt>
                <c:pt idx="2">
                  <c:v>73.442018948058006</c:v>
                </c:pt>
                <c:pt idx="3">
                  <c:v>74.878220553138405</c:v>
                </c:pt>
                <c:pt idx="4">
                  <c:v>75.691544766957804</c:v>
                </c:pt>
                <c:pt idx="5">
                  <c:v>77.792357352569496</c:v>
                </c:pt>
                <c:pt idx="6">
                  <c:v>78.7118007781431</c:v>
                </c:pt>
                <c:pt idx="7" formatCode="General">
                  <c:v>79.599999999999994</c:v>
                </c:pt>
                <c:pt idx="8" formatCode="General">
                  <c:v>78.86</c:v>
                </c:pt>
              </c:numCache>
              <c:extLst xmlns:c16r2="http://schemas.microsoft.com/office/drawing/2015/06/chart"/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0FD-4B5A-A680-2B857345CA8C}"/>
            </c:ext>
          </c:extLst>
        </c:ser>
        <c:ser>
          <c:idx val="1"/>
          <c:order val="1"/>
          <c:tx>
            <c:strRef>
              <c:f>EM!$O$2</c:f>
              <c:strCache>
                <c:ptCount val="1"/>
                <c:pt idx="0">
                  <c:v>Mujeres</c:v>
                </c:pt>
              </c:strCache>
            </c:strRef>
          </c:tx>
          <c:spPr>
            <a:ln w="22225" cap="rnd" cmpd="sng" algn="ctr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(EM!$M$13,EM!$M$18,EM!$M$23,EM!$M$28,EM!$M$33,EM!$M$38,EM!$M$43,EM!$M$47:$M$48)</c:f>
              <c:numCache>
                <c:formatCode>General</c:formatCode>
                <c:ptCount val="9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2005</c:v>
                </c:pt>
                <c:pt idx="5">
                  <c:v>2010</c:v>
                </c:pt>
                <c:pt idx="6">
                  <c:v>2015</c:v>
                </c:pt>
                <c:pt idx="7">
                  <c:v>2019</c:v>
                </c:pt>
                <c:pt idx="8">
                  <c:v>2020</c:v>
                </c:pt>
              </c:numCache>
              <c:extLst xmlns:c16r2="http://schemas.microsoft.com/office/drawing/2015/06/chart"/>
            </c:numRef>
          </c:cat>
          <c:val>
            <c:numRef>
              <c:f>(EM!$O$13,EM!$O$18,EM!$O$23,EM!$O$28,EM!$O$33,EM!$O$38,EM!$O$43,EM!$O$47:$O$48)</c:f>
              <c:numCache>
                <c:formatCode>0.0</c:formatCode>
                <c:ptCount val="9"/>
                <c:pt idx="0">
                  <c:v>78.684302167776295</c:v>
                </c:pt>
                <c:pt idx="1">
                  <c:v>79.486314723696196</c:v>
                </c:pt>
                <c:pt idx="2">
                  <c:v>80.643122387033102</c:v>
                </c:pt>
                <c:pt idx="3">
                  <c:v>81.400475228535797</c:v>
                </c:pt>
                <c:pt idx="4">
                  <c:v>82.165175947920702</c:v>
                </c:pt>
                <c:pt idx="5">
                  <c:v>83.691200029590306</c:v>
                </c:pt>
                <c:pt idx="6">
                  <c:v>84.036927814193405</c:v>
                </c:pt>
                <c:pt idx="7" formatCode="General">
                  <c:v>84.87</c:v>
                </c:pt>
                <c:pt idx="8" formatCode="General">
                  <c:v>84.24</c:v>
                </c:pt>
              </c:numCache>
              <c:extLst xmlns:c16r2="http://schemas.microsoft.com/office/drawing/2015/06/chart"/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10FD-4B5A-A680-2B857345CA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marker val="1"/>
        <c:smooth val="0"/>
        <c:axId val="205907072"/>
        <c:axId val="205908608"/>
      </c:lineChart>
      <c:catAx>
        <c:axId val="205907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5908608"/>
        <c:crosses val="autoZero"/>
        <c:auto val="1"/>
        <c:lblAlgn val="ctr"/>
        <c:lblOffset val="100"/>
        <c:noMultiLvlLbl val="0"/>
      </c:catAx>
      <c:valAx>
        <c:axId val="205908608"/>
        <c:scaling>
          <c:orientation val="minMax"/>
          <c:max val="85"/>
          <c:min val="65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590707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</c:dTable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 sz="1400"/>
      </a:pPr>
      <a:endParaRPr lang="es-ES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Casos!$E$1</c:f>
              <c:strCache>
                <c:ptCount val="1"/>
                <c:pt idx="0">
                  <c:v>Andalucía</c:v>
                </c:pt>
              </c:strCache>
            </c:strRef>
          </c:tx>
          <c:spPr>
            <a:ln w="317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(Casos!$D$2,Casos!$D$4,Casos!$D$6,Casos!$D$8,Casos!$D$10,Casos!$D$12,Casos!$D$14,Casos!$D$16,Casos!$D$18,Casos!$D$20:$D$22)</c:f>
              <c:numCache>
                <c:formatCode>General</c:formatCode>
                <c:ptCount val="12"/>
                <c:pt idx="0">
                  <c:v>2001</c:v>
                </c:pt>
                <c:pt idx="1">
                  <c:v>2003</c:v>
                </c:pt>
                <c:pt idx="2">
                  <c:v>2005</c:v>
                </c:pt>
                <c:pt idx="3">
                  <c:v>2007</c:v>
                </c:pt>
                <c:pt idx="4">
                  <c:v>2009</c:v>
                </c:pt>
                <c:pt idx="5">
                  <c:v>2011</c:v>
                </c:pt>
                <c:pt idx="6">
                  <c:v>2013</c:v>
                </c:pt>
                <c:pt idx="7">
                  <c:v>2015</c:v>
                </c:pt>
                <c:pt idx="8">
                  <c:v>2017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  <c:extLst xmlns:c16r2="http://schemas.microsoft.com/office/drawing/2015/06/chart"/>
            </c:numRef>
          </c:cat>
          <c:val>
            <c:numRef>
              <c:f>(Casos!$E$2,Casos!$E$4,Casos!$E$6,Casos!$E$8,Casos!$E$10,Casos!$E$12,Casos!$E$14,Casos!$E$16,Casos!$E$18,Casos!$E$20:$E$22)</c:f>
              <c:numCache>
                <c:formatCode>0</c:formatCode>
                <c:ptCount val="12"/>
                <c:pt idx="0">
                  <c:v>112.4</c:v>
                </c:pt>
                <c:pt idx="1">
                  <c:v>118.1</c:v>
                </c:pt>
                <c:pt idx="2">
                  <c:v>120.39</c:v>
                </c:pt>
                <c:pt idx="3">
                  <c:v>117.87</c:v>
                </c:pt>
                <c:pt idx="4">
                  <c:v>118.75</c:v>
                </c:pt>
                <c:pt idx="5">
                  <c:v>113.96</c:v>
                </c:pt>
                <c:pt idx="6">
                  <c:v>123.6</c:v>
                </c:pt>
                <c:pt idx="7">
                  <c:v>124.4</c:v>
                </c:pt>
                <c:pt idx="8">
                  <c:v>131.5</c:v>
                </c:pt>
                <c:pt idx="9">
                  <c:v>149.69999999999999</c:v>
                </c:pt>
                <c:pt idx="10">
                  <c:v>139.28907752707187</c:v>
                </c:pt>
                <c:pt idx="11">
                  <c:v>147.30000000000001</c:v>
                </c:pt>
              </c:numCache>
              <c:extLst xmlns:c16r2="http://schemas.microsoft.com/office/drawing/2015/06/chart"/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2CB8-4AE8-9168-A6BA446BD2FD}"/>
            </c:ext>
          </c:extLst>
        </c:ser>
        <c:ser>
          <c:idx val="1"/>
          <c:order val="1"/>
          <c:tx>
            <c:strRef>
              <c:f>Casos!$F$1</c:f>
              <c:strCache>
                <c:ptCount val="1"/>
                <c:pt idx="0">
                  <c:v>REER</c:v>
                </c:pt>
              </c:strCache>
            </c:strRef>
          </c:tx>
          <c:marker>
            <c:symbol val="none"/>
          </c:marker>
          <c:cat>
            <c:numRef>
              <c:f>(Casos!$D$2,Casos!$D$4,Casos!$D$6,Casos!$D$8,Casos!$D$10,Casos!$D$12,Casos!$D$14,Casos!$D$16,Casos!$D$18,Casos!$D$20:$D$22)</c:f>
              <c:numCache>
                <c:formatCode>General</c:formatCode>
                <c:ptCount val="12"/>
                <c:pt idx="0">
                  <c:v>2001</c:v>
                </c:pt>
                <c:pt idx="1">
                  <c:v>2003</c:v>
                </c:pt>
                <c:pt idx="2">
                  <c:v>2005</c:v>
                </c:pt>
                <c:pt idx="3">
                  <c:v>2007</c:v>
                </c:pt>
                <c:pt idx="4">
                  <c:v>2009</c:v>
                </c:pt>
                <c:pt idx="5">
                  <c:v>2011</c:v>
                </c:pt>
                <c:pt idx="6">
                  <c:v>2013</c:v>
                </c:pt>
                <c:pt idx="7">
                  <c:v>2015</c:v>
                </c:pt>
                <c:pt idx="8">
                  <c:v>2017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  <c:extLst xmlns:c16r2="http://schemas.microsoft.com/office/drawing/2015/06/chart"/>
            </c:numRef>
          </c:cat>
          <c:val>
            <c:numRef>
              <c:f>(Casos!$F$2,Casos!$F$4,Casos!$F$6,Casos!$F$8,Casos!$F$10,Casos!$F$12,Casos!$F$14,Casos!$F$16,Casos!$F$18,Casos!$F$20:$F$22)</c:f>
              <c:numCache>
                <c:formatCode>0</c:formatCode>
                <c:ptCount val="12"/>
                <c:pt idx="0">
                  <c:v>129</c:v>
                </c:pt>
                <c:pt idx="1">
                  <c:v>132</c:v>
                </c:pt>
                <c:pt idx="2">
                  <c:v>126</c:v>
                </c:pt>
                <c:pt idx="3">
                  <c:v>127.4</c:v>
                </c:pt>
                <c:pt idx="4">
                  <c:v>126.5</c:v>
                </c:pt>
                <c:pt idx="5">
                  <c:v>120.7</c:v>
                </c:pt>
                <c:pt idx="6">
                  <c:v>125.4</c:v>
                </c:pt>
                <c:pt idx="7">
                  <c:v>134.30000000000001</c:v>
                </c:pt>
                <c:pt idx="8">
                  <c:v>141</c:v>
                </c:pt>
                <c:pt idx="9">
                  <c:v>151.9</c:v>
                </c:pt>
                <c:pt idx="10">
                  <c:v>141.4</c:v>
                </c:pt>
              </c:numCache>
              <c:extLst xmlns:c16r2="http://schemas.microsoft.com/office/drawing/2015/06/chart"/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2CB8-4AE8-9168-A6BA446BD2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9243392"/>
        <c:axId val="149244928"/>
      </c:lineChart>
      <c:catAx>
        <c:axId val="149243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49244928"/>
        <c:crosses val="autoZero"/>
        <c:auto val="1"/>
        <c:lblAlgn val="ctr"/>
        <c:lblOffset val="100"/>
        <c:noMultiLvlLbl val="0"/>
      </c:catAx>
      <c:valAx>
        <c:axId val="149244928"/>
        <c:scaling>
          <c:orientation val="minMax"/>
          <c:min val="110"/>
        </c:scaling>
        <c:delete val="0"/>
        <c:axPos val="l"/>
        <c:majorGridlines/>
        <c:numFmt formatCode="0" sourceLinked="1"/>
        <c:majorTickMark val="none"/>
        <c:minorTickMark val="none"/>
        <c:tickLblPos val="nextTo"/>
        <c:crossAx val="149243392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600"/>
            </a:pPr>
            <a:endParaRPr lang="es-ES"/>
          </a:p>
        </c:txPr>
      </c:dTable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1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Causa!$I$2:$I$12</c:f>
              <c:strCache>
                <c:ptCount val="11"/>
                <c:pt idx="0">
                  <c:v>Infección</c:v>
                </c:pt>
                <c:pt idx="1">
                  <c:v>Miscelánea</c:v>
                </c:pt>
                <c:pt idx="2">
                  <c:v>Desconocida</c:v>
                </c:pt>
                <c:pt idx="3">
                  <c:v>Neoplasia</c:v>
                </c:pt>
                <c:pt idx="4">
                  <c:v>Retirada TRS</c:v>
                </c:pt>
                <c:pt idx="5">
                  <c:v>Isf cardíaca</c:v>
                </c:pt>
                <c:pt idx="6">
                  <c:v>PCR, Otra causa cardíaca</c:v>
                </c:pt>
                <c:pt idx="7">
                  <c:v>Isquemia, IAM</c:v>
                </c:pt>
                <c:pt idx="8">
                  <c:v>AVC</c:v>
                </c:pt>
                <c:pt idx="9">
                  <c:v>Suicidio, reúsa Tto</c:v>
                </c:pt>
                <c:pt idx="10">
                  <c:v>Caquexia</c:v>
                </c:pt>
              </c:strCache>
            </c:strRef>
          </c:cat>
          <c:val>
            <c:numRef>
              <c:f>Causa!$K$2:$K$12</c:f>
              <c:numCache>
                <c:formatCode>0.0</c:formatCode>
                <c:ptCount val="11"/>
                <c:pt idx="0">
                  <c:v>28</c:v>
                </c:pt>
                <c:pt idx="1">
                  <c:v>18.2</c:v>
                </c:pt>
                <c:pt idx="2">
                  <c:v>13.7</c:v>
                </c:pt>
                <c:pt idx="3">
                  <c:v>7.7</c:v>
                </c:pt>
                <c:pt idx="4">
                  <c:v>7.3</c:v>
                </c:pt>
                <c:pt idx="5">
                  <c:v>6.4</c:v>
                </c:pt>
                <c:pt idx="6">
                  <c:v>5.8</c:v>
                </c:pt>
                <c:pt idx="7">
                  <c:v>5.2</c:v>
                </c:pt>
                <c:pt idx="8">
                  <c:v>4.9000000000000004</c:v>
                </c:pt>
                <c:pt idx="9">
                  <c:v>1.7</c:v>
                </c:pt>
                <c:pt idx="10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17B-4DB2-9701-00E571A584D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205949184"/>
        <c:axId val="205956224"/>
        <c:extLst xmlns:c16r2="http://schemas.microsoft.com/office/drawing/2015/06/chart"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Causa!$I$2:$I$12</c15:sqref>
                        </c15:formulaRef>
                      </c:ext>
                    </c:extLst>
                    <c:strCache>
                      <c:ptCount val="11"/>
                      <c:pt idx="0">
                        <c:v>Infección</c:v>
                      </c:pt>
                      <c:pt idx="1">
                        <c:v>Miscelánea</c:v>
                      </c:pt>
                      <c:pt idx="2">
                        <c:v>Desconocida</c:v>
                      </c:pt>
                      <c:pt idx="3">
                        <c:v>Neoplasia</c:v>
                      </c:pt>
                      <c:pt idx="4">
                        <c:v>Retirada TRS</c:v>
                      </c:pt>
                      <c:pt idx="5">
                        <c:v>Isf cardíaca</c:v>
                      </c:pt>
                      <c:pt idx="6">
                        <c:v>PCR, Otra causa cardíaca</c:v>
                      </c:pt>
                      <c:pt idx="7">
                        <c:v>Isquemia, IAM</c:v>
                      </c:pt>
                      <c:pt idx="8">
                        <c:v>AVC</c:v>
                      </c:pt>
                      <c:pt idx="9">
                        <c:v>Suicidio, reúsa Tto</c:v>
                      </c:pt>
                      <c:pt idx="10">
                        <c:v>Caquexia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Causa!$J$2:$J$12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284</c:v>
                      </c:pt>
                      <c:pt idx="1">
                        <c:v>184</c:v>
                      </c:pt>
                      <c:pt idx="2">
                        <c:v>139</c:v>
                      </c:pt>
                      <c:pt idx="3">
                        <c:v>78</c:v>
                      </c:pt>
                      <c:pt idx="4">
                        <c:v>74</c:v>
                      </c:pt>
                      <c:pt idx="5">
                        <c:v>65</c:v>
                      </c:pt>
                      <c:pt idx="6">
                        <c:v>59</c:v>
                      </c:pt>
                      <c:pt idx="7">
                        <c:v>53</c:v>
                      </c:pt>
                      <c:pt idx="8">
                        <c:v>50</c:v>
                      </c:pt>
                      <c:pt idx="9">
                        <c:v>17</c:v>
                      </c:pt>
                      <c:pt idx="10">
                        <c:v>10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917B-4DB2-9701-00E571A584DA}"/>
                  </c:ext>
                </c:extLst>
              </c15:ser>
            </c15:filteredBarSeries>
          </c:ext>
        </c:extLst>
      </c:barChart>
      <c:catAx>
        <c:axId val="2059491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5956224"/>
        <c:crosses val="autoZero"/>
        <c:auto val="1"/>
        <c:lblAlgn val="ctr"/>
        <c:lblOffset val="100"/>
        <c:noMultiLvlLbl val="0"/>
      </c:catAx>
      <c:valAx>
        <c:axId val="2059562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59491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Causa!$M$21</c:f>
              <c:strCache>
                <c:ptCount val="1"/>
                <c:pt idx="0">
                  <c:v>Infección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Causa!$N$20:$P$20</c:f>
              <c:strCache>
                <c:ptCount val="3"/>
                <c:pt idx="0">
                  <c:v>HD</c:v>
                </c:pt>
                <c:pt idx="1">
                  <c:v>DP</c:v>
                </c:pt>
                <c:pt idx="2">
                  <c:v>TX</c:v>
                </c:pt>
              </c:strCache>
            </c:strRef>
          </c:cat>
          <c:val>
            <c:numRef>
              <c:f>Causa!$N$21:$P$21</c:f>
              <c:numCache>
                <c:formatCode>0.0</c:formatCode>
                <c:ptCount val="3"/>
                <c:pt idx="0" formatCode="General">
                  <c:v>26.6</c:v>
                </c:pt>
                <c:pt idx="1">
                  <c:v>14.7</c:v>
                </c:pt>
                <c:pt idx="2" formatCode="General">
                  <c:v>33.700000000000003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3B8-49D4-BE54-CCB5F08E8DEF}"/>
            </c:ext>
          </c:extLst>
        </c:ser>
        <c:ser>
          <c:idx val="1"/>
          <c:order val="1"/>
          <c:tx>
            <c:strRef>
              <c:f>Causa!$M$22</c:f>
              <c:strCache>
                <c:ptCount val="1"/>
                <c:pt idx="0">
                  <c:v>Isf cardíaca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Causa!$N$20:$P$20</c:f>
              <c:strCache>
                <c:ptCount val="3"/>
                <c:pt idx="0">
                  <c:v>HD</c:v>
                </c:pt>
                <c:pt idx="1">
                  <c:v>DP</c:v>
                </c:pt>
                <c:pt idx="2">
                  <c:v>TX</c:v>
                </c:pt>
              </c:strCache>
            </c:strRef>
          </c:cat>
          <c:val>
            <c:numRef>
              <c:f>Causa!$N$22:$P$22</c:f>
              <c:numCache>
                <c:formatCode>0.0</c:formatCode>
                <c:ptCount val="3"/>
                <c:pt idx="0">
                  <c:v>6</c:v>
                </c:pt>
                <c:pt idx="1">
                  <c:v>17.600000000000001</c:v>
                </c:pt>
                <c:pt idx="2">
                  <c:v>6.1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3B8-49D4-BE54-CCB5F08E8DEF}"/>
            </c:ext>
          </c:extLst>
        </c:ser>
        <c:ser>
          <c:idx val="2"/>
          <c:order val="2"/>
          <c:tx>
            <c:strRef>
              <c:f>Causa!$M$23</c:f>
              <c:strCache>
                <c:ptCount val="1"/>
                <c:pt idx="0">
                  <c:v>Neoplasia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Causa!$N$20:$P$20</c:f>
              <c:strCache>
                <c:ptCount val="3"/>
                <c:pt idx="0">
                  <c:v>HD</c:v>
                </c:pt>
                <c:pt idx="1">
                  <c:v>DP</c:v>
                </c:pt>
                <c:pt idx="2">
                  <c:v>TX</c:v>
                </c:pt>
              </c:strCache>
            </c:strRef>
          </c:cat>
          <c:val>
            <c:numRef>
              <c:f>Causa!$N$23:$P$23</c:f>
              <c:numCache>
                <c:formatCode>General</c:formatCode>
                <c:ptCount val="3"/>
                <c:pt idx="0" formatCode="0.0">
                  <c:v>4.5999999999999996</c:v>
                </c:pt>
                <c:pt idx="1">
                  <c:v>5.9</c:v>
                </c:pt>
                <c:pt idx="2">
                  <c:v>16.5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3B8-49D4-BE54-CCB5F08E8D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038912"/>
        <c:axId val="206040448"/>
      </c:barChart>
      <c:catAx>
        <c:axId val="206038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6040448"/>
        <c:crosses val="autoZero"/>
        <c:auto val="1"/>
        <c:lblAlgn val="ctr"/>
        <c:lblOffset val="100"/>
        <c:noMultiLvlLbl val="0"/>
      </c:catAx>
      <c:valAx>
        <c:axId val="2060404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603891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  <c:userShapes r:id="rId3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Causa!$U$21</c:f>
              <c:strCache>
                <c:ptCount val="1"/>
                <c:pt idx="0">
                  <c:v>Infección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Causa!$V$20:$X$20</c:f>
              <c:strCache>
                <c:ptCount val="3"/>
                <c:pt idx="0">
                  <c:v>HD</c:v>
                </c:pt>
                <c:pt idx="1">
                  <c:v>DP</c:v>
                </c:pt>
                <c:pt idx="2">
                  <c:v>TX</c:v>
                </c:pt>
              </c:strCache>
            </c:strRef>
          </c:cat>
          <c:val>
            <c:numRef>
              <c:f>Causa!$V$21:$X$21</c:f>
              <c:numCache>
                <c:formatCode>0.0</c:formatCode>
                <c:ptCount val="3"/>
                <c:pt idx="0" formatCode="General">
                  <c:v>26.6</c:v>
                </c:pt>
                <c:pt idx="1">
                  <c:v>17.899999999999999</c:v>
                </c:pt>
                <c:pt idx="2" formatCode="General">
                  <c:v>33.700000000000003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627-4AA8-9449-5B49FFF530A0}"/>
            </c:ext>
          </c:extLst>
        </c:ser>
        <c:ser>
          <c:idx val="1"/>
          <c:order val="1"/>
          <c:tx>
            <c:strRef>
              <c:f>Causa!$U$22</c:f>
              <c:strCache>
                <c:ptCount val="1"/>
                <c:pt idx="0">
                  <c:v>Isf cardíaca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Causa!$V$20:$X$20</c:f>
              <c:strCache>
                <c:ptCount val="3"/>
                <c:pt idx="0">
                  <c:v>HD</c:v>
                </c:pt>
                <c:pt idx="1">
                  <c:v>DP</c:v>
                </c:pt>
                <c:pt idx="2">
                  <c:v>TX</c:v>
                </c:pt>
              </c:strCache>
            </c:strRef>
          </c:cat>
          <c:val>
            <c:numRef>
              <c:f>Causa!$V$22:$X$22</c:f>
              <c:numCache>
                <c:formatCode>0.0</c:formatCode>
                <c:ptCount val="3"/>
                <c:pt idx="0">
                  <c:v>6</c:v>
                </c:pt>
                <c:pt idx="1">
                  <c:v>7.1</c:v>
                </c:pt>
                <c:pt idx="2">
                  <c:v>6.1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627-4AA8-9449-5B49FFF530A0}"/>
            </c:ext>
          </c:extLst>
        </c:ser>
        <c:ser>
          <c:idx val="2"/>
          <c:order val="2"/>
          <c:tx>
            <c:strRef>
              <c:f>Causa!$U$23</c:f>
              <c:strCache>
                <c:ptCount val="1"/>
                <c:pt idx="0">
                  <c:v>Neoplasia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Causa!$V$20:$X$20</c:f>
              <c:strCache>
                <c:ptCount val="3"/>
                <c:pt idx="0">
                  <c:v>HD</c:v>
                </c:pt>
                <c:pt idx="1">
                  <c:v>DP</c:v>
                </c:pt>
                <c:pt idx="2">
                  <c:v>TX</c:v>
                </c:pt>
              </c:strCache>
            </c:strRef>
          </c:cat>
          <c:val>
            <c:numRef>
              <c:f>Causa!$V$23:$X$23</c:f>
              <c:numCache>
                <c:formatCode>General</c:formatCode>
                <c:ptCount val="3"/>
                <c:pt idx="0" formatCode="0.0">
                  <c:v>4.5999999999999996</c:v>
                </c:pt>
                <c:pt idx="1">
                  <c:v>7.1</c:v>
                </c:pt>
                <c:pt idx="2">
                  <c:v>16.5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627-4AA8-9449-5B49FFF530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7366016"/>
        <c:axId val="207367552"/>
      </c:barChart>
      <c:catAx>
        <c:axId val="207366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7367552"/>
        <c:crosses val="autoZero"/>
        <c:auto val="1"/>
        <c:lblAlgn val="ctr"/>
        <c:lblOffset val="100"/>
        <c:noMultiLvlLbl val="0"/>
      </c:catAx>
      <c:valAx>
        <c:axId val="2073675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736601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COVID!$N$2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COVID!$M$3:$M$5</c:f>
              <c:strCache>
                <c:ptCount val="3"/>
                <c:pt idx="0">
                  <c:v>HD en Centro</c:v>
                </c:pt>
                <c:pt idx="1">
                  <c:v>D. Peritoneal</c:v>
                </c:pt>
                <c:pt idx="2">
                  <c:v>Tx</c:v>
                </c:pt>
              </c:strCache>
              <c:extLst xmlns:c16r2="http://schemas.microsoft.com/office/drawing/2015/06/chart"/>
            </c:strRef>
          </c:cat>
          <c:val>
            <c:numRef>
              <c:f>COVID!$N$3:$N$5</c:f>
              <c:numCache>
                <c:formatCode>General</c:formatCode>
                <c:ptCount val="3"/>
                <c:pt idx="0">
                  <c:v>5</c:v>
                </c:pt>
                <c:pt idx="1">
                  <c:v>1</c:v>
                </c:pt>
                <c:pt idx="2">
                  <c:v>1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E15-409D-92FB-4CD67E3D37D8}"/>
            </c:ext>
          </c:extLst>
        </c:ser>
        <c:ser>
          <c:idx val="1"/>
          <c:order val="1"/>
          <c:tx>
            <c:strRef>
              <c:f>COVID!$O$2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COVID!$M$3:$M$5</c:f>
              <c:strCache>
                <c:ptCount val="3"/>
                <c:pt idx="0">
                  <c:v>HD en Centro</c:v>
                </c:pt>
                <c:pt idx="1">
                  <c:v>D. Peritoneal</c:v>
                </c:pt>
                <c:pt idx="2">
                  <c:v>Tx</c:v>
                </c:pt>
              </c:strCache>
              <c:extLst xmlns:c16r2="http://schemas.microsoft.com/office/drawing/2015/06/chart"/>
            </c:strRef>
          </c:cat>
          <c:val>
            <c:numRef>
              <c:f>COVID!$O$3:$O$5</c:f>
              <c:numCache>
                <c:formatCode>General</c:formatCode>
                <c:ptCount val="3"/>
                <c:pt idx="0">
                  <c:v>34</c:v>
                </c:pt>
                <c:pt idx="1">
                  <c:v>2</c:v>
                </c:pt>
                <c:pt idx="2">
                  <c:v>30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E15-409D-92FB-4CD67E3D37D8}"/>
            </c:ext>
          </c:extLst>
        </c:ser>
        <c:ser>
          <c:idx val="2"/>
          <c:order val="2"/>
          <c:tx>
            <c:strRef>
              <c:f>COVID!$P$2</c:f>
              <c:strCache>
                <c:ptCount val="1"/>
                <c:pt idx="0">
                  <c:v>2021-P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COVID!$M$3:$M$5</c:f>
              <c:strCache>
                <c:ptCount val="3"/>
                <c:pt idx="0">
                  <c:v>HD en Centro</c:v>
                </c:pt>
                <c:pt idx="1">
                  <c:v>D. Peritoneal</c:v>
                </c:pt>
                <c:pt idx="2">
                  <c:v>Tx</c:v>
                </c:pt>
              </c:strCache>
              <c:extLst xmlns:c16r2="http://schemas.microsoft.com/office/drawing/2015/06/chart"/>
            </c:strRef>
          </c:cat>
          <c:val>
            <c:numRef>
              <c:f>COVID!$P$3:$P$5</c:f>
              <c:numCache>
                <c:formatCode>General</c:formatCode>
                <c:ptCount val="3"/>
                <c:pt idx="0">
                  <c:v>48</c:v>
                </c:pt>
                <c:pt idx="1">
                  <c:v>1</c:v>
                </c:pt>
                <c:pt idx="2">
                  <c:v>42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E15-409D-92FB-4CD67E3D37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7444992"/>
        <c:axId val="207454976"/>
      </c:barChart>
      <c:catAx>
        <c:axId val="207444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7454976"/>
        <c:crosses val="autoZero"/>
        <c:auto val="1"/>
        <c:lblAlgn val="ctr"/>
        <c:lblOffset val="100"/>
        <c:noMultiLvlLbl val="0"/>
      </c:catAx>
      <c:valAx>
        <c:axId val="207454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744499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COVID!$B$2</c:f>
              <c:strCache>
                <c:ptCount val="1"/>
                <c:pt idx="0">
                  <c:v>Casos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COVID!$A$3:$A$5</c:f>
              <c:strCache>
                <c:ptCount val="3"/>
                <c:pt idx="0">
                  <c:v>HD en Centro</c:v>
                </c:pt>
                <c:pt idx="1">
                  <c:v>D. Peritoneal</c:v>
                </c:pt>
                <c:pt idx="2">
                  <c:v>Tx</c:v>
                </c:pt>
              </c:strCache>
              <c:extLst xmlns:c16r2="http://schemas.microsoft.com/office/drawing/2015/06/chart"/>
            </c:strRef>
          </c:cat>
          <c:val>
            <c:numRef>
              <c:f>COVID!$B$3:$B$5</c:f>
              <c:numCache>
                <c:formatCode>General</c:formatCode>
                <c:ptCount val="3"/>
                <c:pt idx="0">
                  <c:v>48</c:v>
                </c:pt>
                <c:pt idx="1">
                  <c:v>1</c:v>
                </c:pt>
                <c:pt idx="2">
                  <c:v>42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5C5-4A03-808E-41DC37C638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7484032"/>
        <c:axId val="207485568"/>
        <c:extLst xmlns:c16r2="http://schemas.microsoft.com/office/drawing/2015/06/chart"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COVID!$C$2</c15:sqref>
                        </c15:formulaRef>
                      </c:ext>
                    </c:extLst>
                    <c:strCache>
                      <c:ptCount val="1"/>
                      <c:pt idx="0">
                        <c:v>Porcentaje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COVID!$A$3:$A$5</c15:sqref>
                        </c15:formulaRef>
                      </c:ext>
                    </c:extLst>
                    <c:strCache>
                      <c:ptCount val="3"/>
                      <c:pt idx="0">
                        <c:v>HD en Centro</c:v>
                      </c:pt>
                      <c:pt idx="1">
                        <c:v>D. Peritoneal</c:v>
                      </c:pt>
                      <c:pt idx="2">
                        <c:v>Tx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COVID!$C$3:$C$5</c15:sqref>
                        </c15:formulaRef>
                      </c:ext>
                    </c:extLst>
                    <c:numCache>
                      <c:formatCode>General</c:formatCode>
                      <c:ptCount val="3"/>
                      <c:pt idx="0">
                        <c:v>52.7</c:v>
                      </c:pt>
                      <c:pt idx="1">
                        <c:v>1.1000000000000001</c:v>
                      </c:pt>
                      <c:pt idx="2">
                        <c:v>46.2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A5C5-4A03-808E-41DC37C6383C}"/>
                  </c:ext>
                </c:extLst>
              </c15:ser>
            </c15:filteredBarSeries>
          </c:ext>
        </c:extLst>
      </c:barChart>
      <c:catAx>
        <c:axId val="207484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7485568"/>
        <c:crosses val="autoZero"/>
        <c:auto val="1"/>
        <c:lblAlgn val="ctr"/>
        <c:lblOffset val="100"/>
        <c:noMultiLvlLbl val="0"/>
      </c:catAx>
      <c:valAx>
        <c:axId val="207485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748403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Sv_años!$I$4</c:f>
              <c:strCache>
                <c:ptCount val="1"/>
                <c:pt idx="0">
                  <c:v>HD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Sv_años!$N$2:$AK$3</c:f>
              <c:multiLvlStrCache>
                <c:ptCount val="24"/>
                <c:lvl>
                  <c:pt idx="0">
                    <c:v>Hombre</c:v>
                  </c:pt>
                  <c:pt idx="1">
                    <c:v>Mujer</c:v>
                  </c:pt>
                  <c:pt idx="2">
                    <c:v>Hombre</c:v>
                  </c:pt>
                  <c:pt idx="3">
                    <c:v>Mujer</c:v>
                  </c:pt>
                  <c:pt idx="4">
                    <c:v>Hombre</c:v>
                  </c:pt>
                  <c:pt idx="5">
                    <c:v>Mujer</c:v>
                  </c:pt>
                  <c:pt idx="6">
                    <c:v>Hombre</c:v>
                  </c:pt>
                  <c:pt idx="7">
                    <c:v>Mujer</c:v>
                  </c:pt>
                  <c:pt idx="8">
                    <c:v>Hombre</c:v>
                  </c:pt>
                  <c:pt idx="9">
                    <c:v>Mujer</c:v>
                  </c:pt>
                  <c:pt idx="10">
                    <c:v>Hombre</c:v>
                  </c:pt>
                  <c:pt idx="11">
                    <c:v>Mujer</c:v>
                  </c:pt>
                  <c:pt idx="12">
                    <c:v>Hombre</c:v>
                  </c:pt>
                  <c:pt idx="13">
                    <c:v>Mujer</c:v>
                  </c:pt>
                  <c:pt idx="14">
                    <c:v>Hombre</c:v>
                  </c:pt>
                  <c:pt idx="15">
                    <c:v>Mujer</c:v>
                  </c:pt>
                  <c:pt idx="16">
                    <c:v>Hombre</c:v>
                  </c:pt>
                  <c:pt idx="17">
                    <c:v>Mujer</c:v>
                  </c:pt>
                  <c:pt idx="18">
                    <c:v>Hombre</c:v>
                  </c:pt>
                  <c:pt idx="19">
                    <c:v>Mujer</c:v>
                  </c:pt>
                  <c:pt idx="20">
                    <c:v>Hombre</c:v>
                  </c:pt>
                  <c:pt idx="21">
                    <c:v>Mujer</c:v>
                  </c:pt>
                  <c:pt idx="22">
                    <c:v>Hombre</c:v>
                  </c:pt>
                  <c:pt idx="23">
                    <c:v>Mujer</c:v>
                  </c:pt>
                </c:lvl>
                <c:lvl>
                  <c:pt idx="0">
                    <c:v>2010</c:v>
                  </c:pt>
                  <c:pt idx="2">
                    <c:v>2011</c:v>
                  </c:pt>
                  <c:pt idx="4">
                    <c:v>2012</c:v>
                  </c:pt>
                  <c:pt idx="6">
                    <c:v>2013</c:v>
                  </c:pt>
                  <c:pt idx="8">
                    <c:v>2014</c:v>
                  </c:pt>
                  <c:pt idx="10">
                    <c:v>2015</c:v>
                  </c:pt>
                  <c:pt idx="12">
                    <c:v>2016</c:v>
                  </c:pt>
                  <c:pt idx="14">
                    <c:v>2017</c:v>
                  </c:pt>
                  <c:pt idx="16">
                    <c:v>2018</c:v>
                  </c:pt>
                  <c:pt idx="18">
                    <c:v>2019</c:v>
                  </c:pt>
                  <c:pt idx="20">
                    <c:v>2020</c:v>
                  </c:pt>
                  <c:pt idx="22">
                    <c:v>2021_P</c:v>
                  </c:pt>
                </c:lvl>
              </c:multiLvlStrCache>
              <c:extLst xmlns:c16r2="http://schemas.microsoft.com/office/drawing/2015/06/chart"/>
            </c:multiLvlStrRef>
          </c:cat>
          <c:val>
            <c:numRef>
              <c:f>(Sv_años!$N$4:$O$4,Sv_años!$X$4:$Y$4,Sv_años!$AH$4:$AK$4)</c:f>
              <c:numCache>
                <c:formatCode>0.0</c:formatCode>
                <c:ptCount val="8"/>
                <c:pt idx="0">
                  <c:v>5.2906976744186087</c:v>
                </c:pt>
                <c:pt idx="1">
                  <c:v>4.9292035398230087</c:v>
                </c:pt>
                <c:pt idx="2">
                  <c:v>4.83</c:v>
                </c:pt>
                <c:pt idx="3">
                  <c:v>5.36</c:v>
                </c:pt>
                <c:pt idx="4">
                  <c:v>6.19</c:v>
                </c:pt>
                <c:pt idx="5">
                  <c:v>6.7</c:v>
                </c:pt>
                <c:pt idx="6">
                  <c:v>6.03</c:v>
                </c:pt>
                <c:pt idx="7">
                  <c:v>6.98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A89-405B-90C1-D8DE6C6AA62B}"/>
            </c:ext>
          </c:extLst>
        </c:ser>
        <c:ser>
          <c:idx val="1"/>
          <c:order val="1"/>
          <c:tx>
            <c:strRef>
              <c:f>Sv_años!$I$5</c:f>
              <c:strCache>
                <c:ptCount val="1"/>
                <c:pt idx="0">
                  <c:v>DP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Sv_años!$N$2:$AK$3</c:f>
              <c:multiLvlStrCache>
                <c:ptCount val="24"/>
                <c:lvl>
                  <c:pt idx="0">
                    <c:v>Hombre</c:v>
                  </c:pt>
                  <c:pt idx="1">
                    <c:v>Mujer</c:v>
                  </c:pt>
                  <c:pt idx="2">
                    <c:v>Hombre</c:v>
                  </c:pt>
                  <c:pt idx="3">
                    <c:v>Mujer</c:v>
                  </c:pt>
                  <c:pt idx="4">
                    <c:v>Hombre</c:v>
                  </c:pt>
                  <c:pt idx="5">
                    <c:v>Mujer</c:v>
                  </c:pt>
                  <c:pt idx="6">
                    <c:v>Hombre</c:v>
                  </c:pt>
                  <c:pt idx="7">
                    <c:v>Mujer</c:v>
                  </c:pt>
                  <c:pt idx="8">
                    <c:v>Hombre</c:v>
                  </c:pt>
                  <c:pt idx="9">
                    <c:v>Mujer</c:v>
                  </c:pt>
                  <c:pt idx="10">
                    <c:v>Hombre</c:v>
                  </c:pt>
                  <c:pt idx="11">
                    <c:v>Mujer</c:v>
                  </c:pt>
                  <c:pt idx="12">
                    <c:v>Hombre</c:v>
                  </c:pt>
                  <c:pt idx="13">
                    <c:v>Mujer</c:v>
                  </c:pt>
                  <c:pt idx="14">
                    <c:v>Hombre</c:v>
                  </c:pt>
                  <c:pt idx="15">
                    <c:v>Mujer</c:v>
                  </c:pt>
                  <c:pt idx="16">
                    <c:v>Hombre</c:v>
                  </c:pt>
                  <c:pt idx="17">
                    <c:v>Mujer</c:v>
                  </c:pt>
                  <c:pt idx="18">
                    <c:v>Hombre</c:v>
                  </c:pt>
                  <c:pt idx="19">
                    <c:v>Mujer</c:v>
                  </c:pt>
                  <c:pt idx="20">
                    <c:v>Hombre</c:v>
                  </c:pt>
                  <c:pt idx="21">
                    <c:v>Mujer</c:v>
                  </c:pt>
                  <c:pt idx="22">
                    <c:v>Hombre</c:v>
                  </c:pt>
                  <c:pt idx="23">
                    <c:v>Mujer</c:v>
                  </c:pt>
                </c:lvl>
                <c:lvl>
                  <c:pt idx="0">
                    <c:v>2010</c:v>
                  </c:pt>
                  <c:pt idx="2">
                    <c:v>2011</c:v>
                  </c:pt>
                  <c:pt idx="4">
                    <c:v>2012</c:v>
                  </c:pt>
                  <c:pt idx="6">
                    <c:v>2013</c:v>
                  </c:pt>
                  <c:pt idx="8">
                    <c:v>2014</c:v>
                  </c:pt>
                  <c:pt idx="10">
                    <c:v>2015</c:v>
                  </c:pt>
                  <c:pt idx="12">
                    <c:v>2016</c:v>
                  </c:pt>
                  <c:pt idx="14">
                    <c:v>2017</c:v>
                  </c:pt>
                  <c:pt idx="16">
                    <c:v>2018</c:v>
                  </c:pt>
                  <c:pt idx="18">
                    <c:v>2019</c:v>
                  </c:pt>
                  <c:pt idx="20">
                    <c:v>2020</c:v>
                  </c:pt>
                  <c:pt idx="22">
                    <c:v>2021_P</c:v>
                  </c:pt>
                </c:lvl>
              </c:multiLvlStrCache>
              <c:extLst xmlns:c16r2="http://schemas.microsoft.com/office/drawing/2015/06/chart"/>
            </c:multiLvlStrRef>
          </c:cat>
          <c:val>
            <c:numRef>
              <c:f>(Sv_años!$N$5:$O$5,Sv_años!$X$5:$Y$5,Sv_años!$AH$5:$AK$5)</c:f>
              <c:numCache>
                <c:formatCode>0.0</c:formatCode>
                <c:ptCount val="8"/>
                <c:pt idx="0">
                  <c:v>4.1578947368421053</c:v>
                </c:pt>
                <c:pt idx="1">
                  <c:v>3.1578947368421049</c:v>
                </c:pt>
                <c:pt idx="2">
                  <c:v>1.94</c:v>
                </c:pt>
                <c:pt idx="3">
                  <c:v>4.83</c:v>
                </c:pt>
                <c:pt idx="4">
                  <c:v>3.25</c:v>
                </c:pt>
                <c:pt idx="5">
                  <c:v>6.41</c:v>
                </c:pt>
                <c:pt idx="6">
                  <c:v>2.5</c:v>
                </c:pt>
                <c:pt idx="7">
                  <c:v>5.42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A89-405B-90C1-D8DE6C6AA62B}"/>
            </c:ext>
          </c:extLst>
        </c:ser>
        <c:ser>
          <c:idx val="2"/>
          <c:order val="2"/>
          <c:tx>
            <c:strRef>
              <c:f>Sv_años!$I$6</c:f>
              <c:strCache>
                <c:ptCount val="1"/>
                <c:pt idx="0">
                  <c:v>TxR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</c:spPr>
          <c:invertIfNegative val="0"/>
          <c:dLbls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Sv_años!$N$2:$AK$3</c:f>
              <c:multiLvlStrCache>
                <c:ptCount val="24"/>
                <c:lvl>
                  <c:pt idx="0">
                    <c:v>Hombre</c:v>
                  </c:pt>
                  <c:pt idx="1">
                    <c:v>Mujer</c:v>
                  </c:pt>
                  <c:pt idx="2">
                    <c:v>Hombre</c:v>
                  </c:pt>
                  <c:pt idx="3">
                    <c:v>Mujer</c:v>
                  </c:pt>
                  <c:pt idx="4">
                    <c:v>Hombre</c:v>
                  </c:pt>
                  <c:pt idx="5">
                    <c:v>Mujer</c:v>
                  </c:pt>
                  <c:pt idx="6">
                    <c:v>Hombre</c:v>
                  </c:pt>
                  <c:pt idx="7">
                    <c:v>Mujer</c:v>
                  </c:pt>
                  <c:pt idx="8">
                    <c:v>Hombre</c:v>
                  </c:pt>
                  <c:pt idx="9">
                    <c:v>Mujer</c:v>
                  </c:pt>
                  <c:pt idx="10">
                    <c:v>Hombre</c:v>
                  </c:pt>
                  <c:pt idx="11">
                    <c:v>Mujer</c:v>
                  </c:pt>
                  <c:pt idx="12">
                    <c:v>Hombre</c:v>
                  </c:pt>
                  <c:pt idx="13">
                    <c:v>Mujer</c:v>
                  </c:pt>
                  <c:pt idx="14">
                    <c:v>Hombre</c:v>
                  </c:pt>
                  <c:pt idx="15">
                    <c:v>Mujer</c:v>
                  </c:pt>
                  <c:pt idx="16">
                    <c:v>Hombre</c:v>
                  </c:pt>
                  <c:pt idx="17">
                    <c:v>Mujer</c:v>
                  </c:pt>
                  <c:pt idx="18">
                    <c:v>Hombre</c:v>
                  </c:pt>
                  <c:pt idx="19">
                    <c:v>Mujer</c:v>
                  </c:pt>
                  <c:pt idx="20">
                    <c:v>Hombre</c:v>
                  </c:pt>
                  <c:pt idx="21">
                    <c:v>Mujer</c:v>
                  </c:pt>
                  <c:pt idx="22">
                    <c:v>Hombre</c:v>
                  </c:pt>
                  <c:pt idx="23">
                    <c:v>Mujer</c:v>
                  </c:pt>
                </c:lvl>
                <c:lvl>
                  <c:pt idx="0">
                    <c:v>2010</c:v>
                  </c:pt>
                  <c:pt idx="2">
                    <c:v>2011</c:v>
                  </c:pt>
                  <c:pt idx="4">
                    <c:v>2012</c:v>
                  </c:pt>
                  <c:pt idx="6">
                    <c:v>2013</c:v>
                  </c:pt>
                  <c:pt idx="8">
                    <c:v>2014</c:v>
                  </c:pt>
                  <c:pt idx="10">
                    <c:v>2015</c:v>
                  </c:pt>
                  <c:pt idx="12">
                    <c:v>2016</c:v>
                  </c:pt>
                  <c:pt idx="14">
                    <c:v>2017</c:v>
                  </c:pt>
                  <c:pt idx="16">
                    <c:v>2018</c:v>
                  </c:pt>
                  <c:pt idx="18">
                    <c:v>2019</c:v>
                  </c:pt>
                  <c:pt idx="20">
                    <c:v>2020</c:v>
                  </c:pt>
                  <c:pt idx="22">
                    <c:v>2021_P</c:v>
                  </c:pt>
                </c:lvl>
              </c:multiLvlStrCache>
              <c:extLst xmlns:c16r2="http://schemas.microsoft.com/office/drawing/2015/06/chart"/>
            </c:multiLvlStrRef>
          </c:cat>
          <c:val>
            <c:numRef>
              <c:f>(Sv_años!$N$6:$O$6,Sv_años!$X$6:$Y$6,Sv_años!$AH$6:$AK$6)</c:f>
              <c:numCache>
                <c:formatCode>0.0</c:formatCode>
                <c:ptCount val="8"/>
                <c:pt idx="0">
                  <c:v>11.758620689655169</c:v>
                </c:pt>
                <c:pt idx="1">
                  <c:v>15.1</c:v>
                </c:pt>
                <c:pt idx="2">
                  <c:v>11.59</c:v>
                </c:pt>
                <c:pt idx="3">
                  <c:v>18.09</c:v>
                </c:pt>
                <c:pt idx="4">
                  <c:v>13.61</c:v>
                </c:pt>
                <c:pt idx="5">
                  <c:v>15.4</c:v>
                </c:pt>
                <c:pt idx="6">
                  <c:v>13.52</c:v>
                </c:pt>
                <c:pt idx="7">
                  <c:v>16.41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A89-405B-90C1-D8DE6C6AA6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overlap val="100"/>
        <c:axId val="207702656"/>
        <c:axId val="207729024"/>
      </c:barChart>
      <c:catAx>
        <c:axId val="207702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s-ES"/>
          </a:p>
        </c:txPr>
        <c:crossAx val="207729024"/>
        <c:crosses val="autoZero"/>
        <c:auto val="1"/>
        <c:lblAlgn val="ctr"/>
        <c:lblOffset val="100"/>
        <c:noMultiLvlLbl val="0"/>
      </c:catAx>
      <c:valAx>
        <c:axId val="207729024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one"/>
        <c:crossAx val="207702656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spPr>
    <a:ln w="19050">
      <a:noFill/>
    </a:ln>
  </c:spPr>
  <c:externalData r:id="rId2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GEdad!$C$2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GEdad!$A$3:$A$7</c:f>
              <c:strCache>
                <c:ptCount val="5"/>
                <c:pt idx="0">
                  <c:v>&lt;= 18 a.</c:v>
                </c:pt>
                <c:pt idx="1">
                  <c:v>19-44 a.</c:v>
                </c:pt>
                <c:pt idx="2">
                  <c:v>45-64 a.</c:v>
                </c:pt>
                <c:pt idx="3">
                  <c:v>65-74 a.</c:v>
                </c:pt>
                <c:pt idx="4">
                  <c:v>&gt;=75 a.</c:v>
                </c:pt>
              </c:strCache>
            </c:strRef>
          </c:cat>
          <c:val>
            <c:numRef>
              <c:f>GEdad!$C$3:$C$7</c:f>
              <c:numCache>
                <c:formatCode>General</c:formatCode>
                <c:ptCount val="5"/>
                <c:pt idx="0">
                  <c:v>0.1</c:v>
                </c:pt>
                <c:pt idx="1">
                  <c:v>2</c:v>
                </c:pt>
                <c:pt idx="2">
                  <c:v>21.8</c:v>
                </c:pt>
                <c:pt idx="3">
                  <c:v>27.9</c:v>
                </c:pt>
                <c:pt idx="4">
                  <c:v>48.2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292-48C4-B54C-1F06D9BAFF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7744000"/>
        <c:axId val="207049472"/>
        <c:extLst xmlns:c16r2="http://schemas.microsoft.com/office/drawing/2015/06/chart"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GEdad!$B$2</c15:sqref>
                        </c15:formulaRef>
                      </c:ext>
                    </c:extLst>
                    <c:strCache>
                      <c:ptCount val="1"/>
                      <c:pt idx="0">
                        <c:v>Frecuencia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GEdad!$A$3:$A$7</c15:sqref>
                        </c15:formulaRef>
                      </c:ext>
                    </c:extLst>
                    <c:strCache>
                      <c:ptCount val="5"/>
                      <c:pt idx="0">
                        <c:v>&lt;= 18 a.</c:v>
                      </c:pt>
                      <c:pt idx="1">
                        <c:v>19-44 a.</c:v>
                      </c:pt>
                      <c:pt idx="2">
                        <c:v>45-64 a.</c:v>
                      </c:pt>
                      <c:pt idx="3">
                        <c:v>65-74 a.</c:v>
                      </c:pt>
                      <c:pt idx="4">
                        <c:v>&gt;=75 a.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GEdad!$B$3:$B$7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1</c:v>
                      </c:pt>
                      <c:pt idx="1">
                        <c:v>20</c:v>
                      </c:pt>
                      <c:pt idx="2">
                        <c:v>221</c:v>
                      </c:pt>
                      <c:pt idx="3">
                        <c:v>283</c:v>
                      </c:pt>
                      <c:pt idx="4">
                        <c:v>488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9292-48C4-B54C-1F06D9BAFF75}"/>
                  </c:ext>
                </c:extLst>
              </c15:ser>
            </c15:filteredBarSeries>
          </c:ext>
        </c:extLst>
      </c:barChart>
      <c:catAx>
        <c:axId val="207744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7049472"/>
        <c:crosses val="autoZero"/>
        <c:auto val="1"/>
        <c:lblAlgn val="ctr"/>
        <c:lblOffset val="100"/>
        <c:noMultiLvlLbl val="0"/>
      </c:catAx>
      <c:valAx>
        <c:axId val="207049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774400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MPrecoz!$C$1</c:f>
              <c:strCache>
                <c:ptCount val="1"/>
                <c:pt idx="0">
                  <c:v>Casos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MPrecoz!$B$2:$B$16</c:f>
              <c:strCache>
                <c:ptCount val="15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2021_P</c:v>
                </c:pt>
              </c:strCache>
            </c:strRef>
          </c:cat>
          <c:val>
            <c:numRef>
              <c:f>MPrecoz!$C$2:$C$16</c:f>
              <c:numCache>
                <c:formatCode>General</c:formatCode>
                <c:ptCount val="15"/>
                <c:pt idx="0">
                  <c:v>47</c:v>
                </c:pt>
                <c:pt idx="1">
                  <c:v>41</c:v>
                </c:pt>
                <c:pt idx="2">
                  <c:v>31</c:v>
                </c:pt>
                <c:pt idx="3">
                  <c:v>37</c:v>
                </c:pt>
                <c:pt idx="4">
                  <c:v>34</c:v>
                </c:pt>
                <c:pt idx="5">
                  <c:v>47</c:v>
                </c:pt>
                <c:pt idx="6">
                  <c:v>39</c:v>
                </c:pt>
                <c:pt idx="7">
                  <c:v>29</c:v>
                </c:pt>
                <c:pt idx="8">
                  <c:v>36</c:v>
                </c:pt>
                <c:pt idx="9">
                  <c:v>47</c:v>
                </c:pt>
                <c:pt idx="10">
                  <c:v>44</c:v>
                </c:pt>
                <c:pt idx="11">
                  <c:v>38</c:v>
                </c:pt>
                <c:pt idx="12">
                  <c:v>43</c:v>
                </c:pt>
                <c:pt idx="13">
                  <c:v>39</c:v>
                </c:pt>
                <c:pt idx="14">
                  <c:v>37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B0E5-40E8-8CE7-CF9B629E9CF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07118336"/>
        <c:axId val="207121024"/>
        <c:extLst xmlns:c16r2="http://schemas.microsoft.com/office/drawing/2015/06/chart">
          <c:ext xmlns:c15="http://schemas.microsoft.com/office/drawing/2012/chart" uri="{02D57815-91ED-43cb-92C2-25804820EDAC}">
            <c15:filteredLin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MPrecoz!$D$1</c15:sqref>
                        </c15:formulaRef>
                      </c:ext>
                    </c:extLst>
                    <c:strCache>
                      <c:ptCount val="1"/>
                      <c:pt idx="0">
                        <c:v>%</c:v>
                      </c:pt>
                    </c:strCache>
                  </c:strRef>
                </c:tx>
                <c:spPr>
                  <a:ln w="31750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none"/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1" i="0" u="none" strike="noStrike" kern="1200" baseline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dk1">
                                <a:lumMod val="50000"/>
                                <a:lumOff val="50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MPrecoz!$B$2:$B$16</c15:sqref>
                        </c15:formulaRef>
                      </c:ext>
                    </c:extLst>
                    <c:strCache>
                      <c:ptCount val="15"/>
                      <c:pt idx="0">
                        <c:v>2007</c:v>
                      </c:pt>
                      <c:pt idx="1">
                        <c:v>2008</c:v>
                      </c:pt>
                      <c:pt idx="2">
                        <c:v>2009</c:v>
                      </c:pt>
                      <c:pt idx="3">
                        <c:v>2010</c:v>
                      </c:pt>
                      <c:pt idx="4">
                        <c:v>2011</c:v>
                      </c:pt>
                      <c:pt idx="5">
                        <c:v>2012</c:v>
                      </c:pt>
                      <c:pt idx="6">
                        <c:v>2013</c:v>
                      </c:pt>
                      <c:pt idx="7">
                        <c:v>2014</c:v>
                      </c:pt>
                      <c:pt idx="8">
                        <c:v>2015</c:v>
                      </c:pt>
                      <c:pt idx="9">
                        <c:v>2016</c:v>
                      </c:pt>
                      <c:pt idx="10">
                        <c:v>2017</c:v>
                      </c:pt>
                      <c:pt idx="11">
                        <c:v>2018</c:v>
                      </c:pt>
                      <c:pt idx="12">
                        <c:v>2019</c:v>
                      </c:pt>
                      <c:pt idx="13">
                        <c:v>2020</c:v>
                      </c:pt>
                      <c:pt idx="14">
                        <c:v>2021_P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MPrecoz!$D$2:$D$16</c15:sqref>
                        </c15:formulaRef>
                      </c:ext>
                    </c:extLst>
                    <c:numCache>
                      <c:formatCode>0.0</c:formatCode>
                      <c:ptCount val="15"/>
                      <c:pt idx="0">
                        <c:v>7.0149253731343286</c:v>
                      </c:pt>
                      <c:pt idx="1">
                        <c:v>5.7991513437057991</c:v>
                      </c:pt>
                      <c:pt idx="2">
                        <c:v>4.5255474452554747</c:v>
                      </c:pt>
                      <c:pt idx="3">
                        <c:v>5.6316590563165905</c:v>
                      </c:pt>
                      <c:pt idx="4">
                        <c:v>5.0595238095238093</c:v>
                      </c:pt>
                      <c:pt idx="5">
                        <c:v>6.9526627218934909</c:v>
                      </c:pt>
                      <c:pt idx="6">
                        <c:v>5.3278688524590168</c:v>
                      </c:pt>
                      <c:pt idx="7">
                        <c:v>3.7564766839378239</c:v>
                      </c:pt>
                      <c:pt idx="8">
                        <c:v>4.3062200956937797</c:v>
                      </c:pt>
                      <c:pt idx="9">
                        <c:v>5.8676654182272161</c:v>
                      </c:pt>
                      <c:pt idx="10">
                        <c:v>5.3855569155446759</c:v>
                      </c:pt>
                      <c:pt idx="11">
                        <c:v>4.1804180418041801</c:v>
                      </c:pt>
                      <c:pt idx="12">
                        <c:v>4.8260381593714925</c:v>
                      </c:pt>
                      <c:pt idx="13">
                        <c:v>3.7284894837476101</c:v>
                      </c:pt>
                      <c:pt idx="14">
                        <c:v>3.6525172754195459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1-B0E5-40E8-8CE7-CF9B629E9CFC}"/>
                  </c:ext>
                </c:extLst>
              </c15:ser>
            </c15:filteredLineSeries>
          </c:ext>
        </c:extLst>
      </c:lineChart>
      <c:catAx>
        <c:axId val="207118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7121024"/>
        <c:crosses val="autoZero"/>
        <c:auto val="1"/>
        <c:lblAlgn val="ctr"/>
        <c:lblOffset val="100"/>
        <c:noMultiLvlLbl val="0"/>
      </c:catAx>
      <c:valAx>
        <c:axId val="207121024"/>
        <c:scaling>
          <c:orientation val="minMax"/>
          <c:min val="25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7118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MPrecoz!$D$1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MPrecoz!$B$2:$B$16</c:f>
              <c:strCache>
                <c:ptCount val="15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2021_P</c:v>
                </c:pt>
              </c:strCache>
            </c:strRef>
          </c:cat>
          <c:val>
            <c:numRef>
              <c:f>MPrecoz!$D$2:$D$16</c:f>
              <c:numCache>
                <c:formatCode>0.0</c:formatCode>
                <c:ptCount val="15"/>
                <c:pt idx="0">
                  <c:v>7.0149253731343286</c:v>
                </c:pt>
                <c:pt idx="1">
                  <c:v>5.7991513437057991</c:v>
                </c:pt>
                <c:pt idx="2">
                  <c:v>4.5255474452554747</c:v>
                </c:pt>
                <c:pt idx="3">
                  <c:v>5.6316590563165905</c:v>
                </c:pt>
                <c:pt idx="4">
                  <c:v>5.0595238095238093</c:v>
                </c:pt>
                <c:pt idx="5">
                  <c:v>6.9526627218934909</c:v>
                </c:pt>
                <c:pt idx="6">
                  <c:v>5.3278688524590168</c:v>
                </c:pt>
                <c:pt idx="7">
                  <c:v>3.7564766839378239</c:v>
                </c:pt>
                <c:pt idx="8">
                  <c:v>4.3062200956937797</c:v>
                </c:pt>
                <c:pt idx="9">
                  <c:v>5.8676654182272161</c:v>
                </c:pt>
                <c:pt idx="10">
                  <c:v>5.3855569155446759</c:v>
                </c:pt>
                <c:pt idx="11">
                  <c:v>4.1804180418041801</c:v>
                </c:pt>
                <c:pt idx="12">
                  <c:v>4.8260381593714925</c:v>
                </c:pt>
                <c:pt idx="13">
                  <c:v>3.7284894837476101</c:v>
                </c:pt>
                <c:pt idx="14">
                  <c:v>3.6525172754195459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722-4D91-B926-1FB1C16F46A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7165696"/>
        <c:axId val="207172736"/>
        <c:extLst xmlns:c16r2="http://schemas.microsoft.com/office/drawing/2015/06/chart"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MPrecoz!$C$1</c15:sqref>
                        </c15:formulaRef>
                      </c:ext>
                    </c:extLst>
                    <c:strCache>
                      <c:ptCount val="1"/>
                      <c:pt idx="0">
                        <c:v>Casos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MPrecoz!$B$2:$B$16</c15:sqref>
                        </c15:formulaRef>
                      </c:ext>
                    </c:extLst>
                    <c:strCache>
                      <c:ptCount val="15"/>
                      <c:pt idx="0">
                        <c:v>2007</c:v>
                      </c:pt>
                      <c:pt idx="1">
                        <c:v>2008</c:v>
                      </c:pt>
                      <c:pt idx="2">
                        <c:v>2009</c:v>
                      </c:pt>
                      <c:pt idx="3">
                        <c:v>2010</c:v>
                      </c:pt>
                      <c:pt idx="4">
                        <c:v>2011</c:v>
                      </c:pt>
                      <c:pt idx="5">
                        <c:v>2012</c:v>
                      </c:pt>
                      <c:pt idx="6">
                        <c:v>2013</c:v>
                      </c:pt>
                      <c:pt idx="7">
                        <c:v>2014</c:v>
                      </c:pt>
                      <c:pt idx="8">
                        <c:v>2015</c:v>
                      </c:pt>
                      <c:pt idx="9">
                        <c:v>2016</c:v>
                      </c:pt>
                      <c:pt idx="10">
                        <c:v>2017</c:v>
                      </c:pt>
                      <c:pt idx="11">
                        <c:v>2018</c:v>
                      </c:pt>
                      <c:pt idx="12">
                        <c:v>2019</c:v>
                      </c:pt>
                      <c:pt idx="13">
                        <c:v>2020</c:v>
                      </c:pt>
                      <c:pt idx="14">
                        <c:v>2021_P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MPrecoz!$C$2:$C$16</c15:sqref>
                        </c15:formulaRef>
                      </c:ext>
                    </c:extLst>
                    <c:numCache>
                      <c:formatCode>General</c:formatCode>
                      <c:ptCount val="15"/>
                      <c:pt idx="0">
                        <c:v>47</c:v>
                      </c:pt>
                      <c:pt idx="1">
                        <c:v>41</c:v>
                      </c:pt>
                      <c:pt idx="2">
                        <c:v>31</c:v>
                      </c:pt>
                      <c:pt idx="3">
                        <c:v>37</c:v>
                      </c:pt>
                      <c:pt idx="4">
                        <c:v>34</c:v>
                      </c:pt>
                      <c:pt idx="5">
                        <c:v>47</c:v>
                      </c:pt>
                      <c:pt idx="6">
                        <c:v>39</c:v>
                      </c:pt>
                      <c:pt idx="7">
                        <c:v>29</c:v>
                      </c:pt>
                      <c:pt idx="8">
                        <c:v>36</c:v>
                      </c:pt>
                      <c:pt idx="9">
                        <c:v>47</c:v>
                      </c:pt>
                      <c:pt idx="10">
                        <c:v>44</c:v>
                      </c:pt>
                      <c:pt idx="11">
                        <c:v>38</c:v>
                      </c:pt>
                      <c:pt idx="12">
                        <c:v>43</c:v>
                      </c:pt>
                      <c:pt idx="13">
                        <c:v>39</c:v>
                      </c:pt>
                      <c:pt idx="14">
                        <c:v>37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C722-4D91-B926-1FB1C16F46A8}"/>
                  </c:ext>
                </c:extLst>
              </c15:ser>
            </c15:filteredBarSeries>
          </c:ext>
        </c:extLst>
      </c:barChart>
      <c:catAx>
        <c:axId val="207165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7172736"/>
        <c:crosses val="autoZero"/>
        <c:auto val="1"/>
        <c:lblAlgn val="ctr"/>
        <c:lblOffset val="100"/>
        <c:noMultiLvlLbl val="0"/>
      </c:catAx>
      <c:valAx>
        <c:axId val="207172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7165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'Edad Media'!$B$4</c:f>
              <c:strCache>
                <c:ptCount val="1"/>
                <c:pt idx="0">
                  <c:v>Hombre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('Edad Media'!$A$5:$A$11,'Edad Media'!$A$16:$A$17)</c:f>
              <c:strCache>
                <c:ptCount val="9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2005</c:v>
                </c:pt>
                <c:pt idx="5">
                  <c:v>2010</c:v>
                </c:pt>
                <c:pt idx="6">
                  <c:v>2015</c:v>
                </c:pt>
                <c:pt idx="7">
                  <c:v>2020</c:v>
                </c:pt>
                <c:pt idx="8">
                  <c:v>2021_P</c:v>
                </c:pt>
              </c:strCache>
              <c:extLst xmlns:c16r2="http://schemas.microsoft.com/office/drawing/2015/06/chart"/>
            </c:strRef>
          </c:cat>
          <c:val>
            <c:numRef>
              <c:f>('Edad Media'!$B$5:$B$11,'Edad Media'!$B$16:$B$17)</c:f>
              <c:numCache>
                <c:formatCode>0</c:formatCode>
                <c:ptCount val="9"/>
                <c:pt idx="0">
                  <c:v>45.26</c:v>
                </c:pt>
                <c:pt idx="1">
                  <c:v>49.82</c:v>
                </c:pt>
                <c:pt idx="2">
                  <c:v>55.02</c:v>
                </c:pt>
                <c:pt idx="3">
                  <c:v>57.2</c:v>
                </c:pt>
                <c:pt idx="4">
                  <c:v>60.76</c:v>
                </c:pt>
                <c:pt idx="5">
                  <c:v>60.86</c:v>
                </c:pt>
                <c:pt idx="6">
                  <c:v>62.45</c:v>
                </c:pt>
                <c:pt idx="7">
                  <c:v>64.760000000000005</c:v>
                </c:pt>
                <c:pt idx="8">
                  <c:v>64.72</c:v>
                </c:pt>
              </c:numCache>
              <c:extLst xmlns:c16r2="http://schemas.microsoft.com/office/drawing/2015/06/chart"/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3575-4626-BCC8-A2E309B0AA0F}"/>
            </c:ext>
          </c:extLst>
        </c:ser>
        <c:ser>
          <c:idx val="1"/>
          <c:order val="1"/>
          <c:tx>
            <c:strRef>
              <c:f>'Edad Media'!$C$4</c:f>
              <c:strCache>
                <c:ptCount val="1"/>
                <c:pt idx="0">
                  <c:v>Mujer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('Edad Media'!$A$5:$A$11,'Edad Media'!$A$16:$A$17)</c:f>
              <c:strCache>
                <c:ptCount val="9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2005</c:v>
                </c:pt>
                <c:pt idx="5">
                  <c:v>2010</c:v>
                </c:pt>
                <c:pt idx="6">
                  <c:v>2015</c:v>
                </c:pt>
                <c:pt idx="7">
                  <c:v>2020</c:v>
                </c:pt>
                <c:pt idx="8">
                  <c:v>2021_P</c:v>
                </c:pt>
              </c:strCache>
              <c:extLst xmlns:c16r2="http://schemas.microsoft.com/office/drawing/2015/06/chart"/>
            </c:strRef>
          </c:cat>
          <c:val>
            <c:numRef>
              <c:f>('Edad Media'!$C$5:$C$11,'Edad Media'!$C$16:$C$17)</c:f>
              <c:numCache>
                <c:formatCode>0</c:formatCode>
                <c:ptCount val="9"/>
                <c:pt idx="0">
                  <c:v>49.08</c:v>
                </c:pt>
                <c:pt idx="1">
                  <c:v>50.58</c:v>
                </c:pt>
                <c:pt idx="2">
                  <c:v>56.31</c:v>
                </c:pt>
                <c:pt idx="3">
                  <c:v>61.98</c:v>
                </c:pt>
                <c:pt idx="4">
                  <c:v>63.1</c:v>
                </c:pt>
                <c:pt idx="5">
                  <c:v>62.75</c:v>
                </c:pt>
                <c:pt idx="6">
                  <c:v>61.8</c:v>
                </c:pt>
                <c:pt idx="7">
                  <c:v>63.92</c:v>
                </c:pt>
                <c:pt idx="8">
                  <c:v>65</c:v>
                </c:pt>
              </c:numCache>
              <c:extLst xmlns:c16r2="http://schemas.microsoft.com/office/drawing/2015/06/chart"/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3575-4626-BCC8-A2E309B0AA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1019904"/>
        <c:axId val="151021440"/>
        <c:extLst xmlns:c16r2="http://schemas.microsoft.com/office/drawing/2015/06/chart">
          <c:ext xmlns:c15="http://schemas.microsoft.com/office/drawing/2012/chart" uri="{02D57815-91ED-43cb-92C2-25804820EDAC}">
            <c15:filteredLine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'Edad Media'!$D$4</c15:sqref>
                        </c15:formulaRef>
                      </c:ext>
                    </c:extLst>
                    <c:strCache>
                      <c:ptCount val="1"/>
                      <c:pt idx="0">
                        <c:v>Total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>
                      <c:ext uri="{02D57815-91ED-43cb-92C2-25804820EDAC}">
                        <c15:formulaRef>
                          <c15:sqref>('Edad Media'!$A$5:$A$11,'Edad Media'!$A$16:$A$17)</c15:sqref>
                        </c15:formulaRef>
                      </c:ext>
                    </c:extLst>
                    <c:strCache>
                      <c:ptCount val="9"/>
                      <c:pt idx="0">
                        <c:v>1985</c:v>
                      </c:pt>
                      <c:pt idx="1">
                        <c:v>1990</c:v>
                      </c:pt>
                      <c:pt idx="2">
                        <c:v>1995</c:v>
                      </c:pt>
                      <c:pt idx="3">
                        <c:v>2000</c:v>
                      </c:pt>
                      <c:pt idx="4">
                        <c:v>2005</c:v>
                      </c:pt>
                      <c:pt idx="5">
                        <c:v>2010</c:v>
                      </c:pt>
                      <c:pt idx="6">
                        <c:v>2015</c:v>
                      </c:pt>
                      <c:pt idx="7">
                        <c:v>2020</c:v>
                      </c:pt>
                      <c:pt idx="8">
                        <c:v>2021_P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('Edad Media'!$D$5:$D$11,'Edad Media'!$D$16:$D$17)</c15:sqref>
                        </c15:formulaRef>
                      </c:ext>
                    </c:extLst>
                    <c:numCache>
                      <c:formatCode>0</c:formatCode>
                      <c:ptCount val="9"/>
                      <c:pt idx="0">
                        <c:v>46.93</c:v>
                      </c:pt>
                      <c:pt idx="1">
                        <c:v>50.1</c:v>
                      </c:pt>
                      <c:pt idx="2">
                        <c:v>55.56</c:v>
                      </c:pt>
                      <c:pt idx="3">
                        <c:v>59.14</c:v>
                      </c:pt>
                      <c:pt idx="4">
                        <c:v>61.7</c:v>
                      </c:pt>
                      <c:pt idx="5">
                        <c:v>61.58</c:v>
                      </c:pt>
                      <c:pt idx="6">
                        <c:v>62.22</c:v>
                      </c:pt>
                      <c:pt idx="7">
                        <c:v>64.459999999999994</c:v>
                      </c:pt>
                      <c:pt idx="8">
                        <c:v>64.540000000000006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2-3575-4626-BCC8-A2E309B0AA0F}"/>
                  </c:ext>
                </c:extLst>
              </c15:ser>
            </c15:filteredLineSeries>
          </c:ext>
        </c:extLst>
      </c:lineChart>
      <c:catAx>
        <c:axId val="151019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51021440"/>
        <c:crosses val="autoZero"/>
        <c:auto val="1"/>
        <c:lblAlgn val="ctr"/>
        <c:lblOffset val="100"/>
        <c:noMultiLvlLbl val="0"/>
      </c:catAx>
      <c:valAx>
        <c:axId val="151021440"/>
        <c:scaling>
          <c:orientation val="minMax"/>
          <c:min val="4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5101990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'Edad Media'!$B$23:$B$31</c:f>
              <c:strCache>
                <c:ptCount val="9"/>
                <c:pt idx="0">
                  <c:v>Almería</c:v>
                </c:pt>
                <c:pt idx="1">
                  <c:v>Cádiz</c:v>
                </c:pt>
                <c:pt idx="2">
                  <c:v>Córdoba</c:v>
                </c:pt>
                <c:pt idx="3">
                  <c:v>Granada</c:v>
                </c:pt>
                <c:pt idx="4">
                  <c:v>Huelva</c:v>
                </c:pt>
                <c:pt idx="5">
                  <c:v>Jaén</c:v>
                </c:pt>
                <c:pt idx="6">
                  <c:v>Málaga</c:v>
                </c:pt>
                <c:pt idx="7">
                  <c:v>Sevilla</c:v>
                </c:pt>
                <c:pt idx="8">
                  <c:v>Andalucía</c:v>
                </c:pt>
              </c:strCache>
            </c:strRef>
          </c:cat>
          <c:val>
            <c:numRef>
              <c:f>'Edad Media'!$C$23:$C$31</c:f>
              <c:numCache>
                <c:formatCode>0.0</c:formatCode>
                <c:ptCount val="9"/>
                <c:pt idx="0">
                  <c:v>61.45</c:v>
                </c:pt>
                <c:pt idx="1">
                  <c:v>65.72</c:v>
                </c:pt>
                <c:pt idx="2">
                  <c:v>66.319999999999993</c:v>
                </c:pt>
                <c:pt idx="3">
                  <c:v>64.39</c:v>
                </c:pt>
                <c:pt idx="4">
                  <c:v>64.239999999999995</c:v>
                </c:pt>
                <c:pt idx="5">
                  <c:v>62.06</c:v>
                </c:pt>
                <c:pt idx="6">
                  <c:v>65.94</c:v>
                </c:pt>
                <c:pt idx="7">
                  <c:v>64.89</c:v>
                </c:pt>
                <c:pt idx="8">
                  <c:v>64.900000000000006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166-496C-9D49-1F803E59CE6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151059456"/>
        <c:axId val="151070976"/>
      </c:barChart>
      <c:catAx>
        <c:axId val="151059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51070976"/>
        <c:crosses val="autoZero"/>
        <c:auto val="1"/>
        <c:lblAlgn val="ctr"/>
        <c:lblOffset val="100"/>
        <c:noMultiLvlLbl val="0"/>
      </c:catAx>
      <c:valAx>
        <c:axId val="151070976"/>
        <c:scaling>
          <c:orientation val="minMax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51059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659365032742499"/>
          <c:y val="4.1152263374485597E-2"/>
          <c:w val="0.82256464713790256"/>
          <c:h val="0.81816748215115087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Edad1!$E$24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dk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10 (0,8%)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12520325203252033"/>
                      <c:h val="8.8248742569730199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0-FF07-4315-A376-012CF63C474E}"/>
                </c:ext>
              </c:extLst>
            </c:dLbl>
            <c:dLbl>
              <c:idx val="1"/>
              <c:layout>
                <c:manualLayout>
                  <c:x val="-4.383816725860543E-17"/>
                  <c:y val="8.0576347709614333E-4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126 </a:t>
                    </a:r>
                    <a:r>
                      <a:rPr lang="en-US" dirty="0" smtClean="0"/>
                      <a:t>(10,1%)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F07-4315-A376-012CF63C474E}"/>
                </c:ext>
              </c:extLst>
            </c:dLbl>
            <c:dLbl>
              <c:idx val="2"/>
              <c:layout>
                <c:manualLayout>
                  <c:x val="-8.7676334517210861E-17"/>
                  <c:y val="2.007279954203250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398 (31,9%)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FF07-4315-A376-012CF63C474E}"/>
                </c:ext>
              </c:extLst>
            </c:dLbl>
            <c:dLbl>
              <c:idx val="3"/>
              <c:layout>
                <c:manualLayout>
                  <c:x val="0"/>
                  <c:y val="6.49615300145092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337 </a:t>
                    </a:r>
                    <a:r>
                      <a:rPr lang="en-US" dirty="0" smtClean="0"/>
                      <a:t>(27%)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F07-4315-A376-012CF63C474E}"/>
                </c:ext>
              </c:extLst>
            </c:dLbl>
            <c:dLbl>
              <c:idx val="4"/>
              <c:layout>
                <c:manualLayout>
                  <c:x val="0"/>
                  <c:y val="-5.089127233581420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377 (30,2%)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FF07-4315-A376-012CF63C47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Edad1!$C$25:$C$29</c:f>
              <c:strCache>
                <c:ptCount val="5"/>
                <c:pt idx="0">
                  <c:v>&lt;= 18 a.</c:v>
                </c:pt>
                <c:pt idx="1">
                  <c:v>19-44 a.</c:v>
                </c:pt>
                <c:pt idx="2">
                  <c:v>45-64 a.</c:v>
                </c:pt>
                <c:pt idx="3">
                  <c:v>65-74 a.</c:v>
                </c:pt>
                <c:pt idx="4">
                  <c:v>&gt;=75 a.</c:v>
                </c:pt>
              </c:strCache>
            </c:strRef>
          </c:cat>
          <c:val>
            <c:numRef>
              <c:f>Edad1!$E$25:$E$29</c:f>
              <c:numCache>
                <c:formatCode>0.0</c:formatCode>
                <c:ptCount val="5"/>
                <c:pt idx="0">
                  <c:v>0.8</c:v>
                </c:pt>
                <c:pt idx="1">
                  <c:v>10.199999999999999</c:v>
                </c:pt>
                <c:pt idx="2">
                  <c:v>31.7</c:v>
                </c:pt>
                <c:pt idx="3">
                  <c:v>26.6</c:v>
                </c:pt>
                <c:pt idx="4">
                  <c:v>30.7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FF07-4315-A376-012CF63C474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172329216"/>
        <c:axId val="172331008"/>
        <c:extLst xmlns:c16r2="http://schemas.microsoft.com/office/drawing/2015/06/chart"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Edad1!$D$24</c15:sqref>
                        </c15:formulaRef>
                      </c:ext>
                    </c:extLst>
                    <c:strCache>
                      <c:ptCount val="1"/>
                      <c:pt idx="0">
                        <c:v>n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dk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dk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Edad1!$C$25:$C$29</c15:sqref>
                        </c15:formulaRef>
                      </c:ext>
                    </c:extLst>
                    <c:strCache>
                      <c:ptCount val="5"/>
                      <c:pt idx="0">
                        <c:v>&lt;= 18 a.</c:v>
                      </c:pt>
                      <c:pt idx="1">
                        <c:v>19-44 a.</c:v>
                      </c:pt>
                      <c:pt idx="2">
                        <c:v>45-64 a.</c:v>
                      </c:pt>
                      <c:pt idx="3">
                        <c:v>65-74 a.</c:v>
                      </c:pt>
                      <c:pt idx="4">
                        <c:v>&gt;=75 a.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Edad1!$D$25:$D$29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10</c:v>
                      </c:pt>
                      <c:pt idx="1">
                        <c:v>127</c:v>
                      </c:pt>
                      <c:pt idx="2">
                        <c:v>396</c:v>
                      </c:pt>
                      <c:pt idx="3">
                        <c:v>332</c:v>
                      </c:pt>
                      <c:pt idx="4">
                        <c:v>383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6-FF07-4315-A376-012CF63C474E}"/>
                  </c:ext>
                </c:extLst>
              </c15:ser>
            </c15:filteredBarSeries>
          </c:ext>
        </c:extLst>
      </c:barChart>
      <c:catAx>
        <c:axId val="1723292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72331008"/>
        <c:crosses val="autoZero"/>
        <c:auto val="1"/>
        <c:lblAlgn val="ctr"/>
        <c:lblOffset val="100"/>
        <c:noMultiLvlLbl val="0"/>
      </c:catAx>
      <c:valAx>
        <c:axId val="172331008"/>
        <c:scaling>
          <c:orientation val="minMax"/>
          <c:max val="35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72329216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1"/>
          <c:order val="0"/>
          <c:tx>
            <c:strRef>
              <c:f>ERP!$C$12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/>
                      <a:t>193 </a:t>
                    </a:r>
                    <a:r>
                      <a:rPr lang="en-US" dirty="0" smtClean="0"/>
                      <a:t>(15,5%)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7035-46AA-AA22-207C33A85997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/>
                      <a:t>136 </a:t>
                    </a:r>
                    <a:r>
                      <a:rPr lang="en-US" dirty="0" smtClean="0"/>
                      <a:t>(10,9%)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035-46AA-AA22-207C33A85997}"/>
                </c:ext>
              </c:extLst>
            </c:dLbl>
            <c:dLbl>
              <c:idx val="2"/>
              <c:layout>
                <c:manualLayout>
                  <c:x val="0"/>
                  <c:y val="-6.944444444444444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314 </a:t>
                    </a:r>
                    <a:r>
                      <a:rPr lang="en-US" dirty="0" smtClean="0"/>
                      <a:t>(25,2%)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7035-46AA-AA22-207C33A85997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/>
                      <a:t>186 </a:t>
                    </a:r>
                    <a:r>
                      <a:rPr lang="en-US" dirty="0" smtClean="0"/>
                      <a:t>(14,9%)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217752948479205"/>
                      <c:h val="0.1043055555555555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035-46AA-AA22-207C33A85997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/>
                      <a:t>54 (4,3%)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19589065333313782"/>
                      <c:h val="0.10430555555555554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4-7035-46AA-AA22-207C33A85997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/>
                      <a:t>77 (6,2%)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19394165114835507"/>
                      <c:h val="0.10430555555555554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5-7035-46AA-AA22-207C33A85997}"/>
                </c:ext>
              </c:extLst>
            </c:dLbl>
            <c:dLbl>
              <c:idx val="6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600" dirty="0"/>
                      <a:t>288 </a:t>
                    </a:r>
                    <a:r>
                      <a:rPr lang="en-US" sz="1600" dirty="0" smtClean="0"/>
                      <a:t>(23,1%)</a:t>
                    </a:r>
                    <a:endParaRPr lang="en-US" sz="1600" dirty="0"/>
                  </a:p>
                  <a:p>
                    <a:pPr>
                      <a:defRPr sz="1600" b="0" i="0" u="none" strike="noStrike" kern="1200" baseline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16218497827436373"/>
                      <c:h val="5.800925925925926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7035-46AA-AA22-207C33A859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ERP!$A$13:$A$19</c:f>
              <c:strCache>
                <c:ptCount val="7"/>
                <c:pt idx="0">
                  <c:v>Enf. Glomerular</c:v>
                </c:pt>
                <c:pt idx="1">
                  <c:v>Enf. Tubulointersticial</c:v>
                </c:pt>
                <c:pt idx="2">
                  <c:v>Diabetes</c:v>
                </c:pt>
                <c:pt idx="3">
                  <c:v>HTA - Enf renal vascular</c:v>
                </c:pt>
                <c:pt idx="4">
                  <c:v>Otras Enf Sistémicas</c:v>
                </c:pt>
                <c:pt idx="5">
                  <c:v>Nefrop hered/fam</c:v>
                </c:pt>
                <c:pt idx="6">
                  <c:v>Trast renales diversos</c:v>
                </c:pt>
              </c:strCache>
              <c:extLst xmlns:c16r2="http://schemas.microsoft.com/office/drawing/2015/06/chart"/>
            </c:strRef>
          </c:cat>
          <c:val>
            <c:numRef>
              <c:f>ERP!$C$13:$C$19</c:f>
              <c:numCache>
                <c:formatCode>General</c:formatCode>
                <c:ptCount val="7"/>
                <c:pt idx="0">
                  <c:v>15.5</c:v>
                </c:pt>
                <c:pt idx="1">
                  <c:v>10.9</c:v>
                </c:pt>
                <c:pt idx="2">
                  <c:v>25.2</c:v>
                </c:pt>
                <c:pt idx="3">
                  <c:v>14.9</c:v>
                </c:pt>
                <c:pt idx="4">
                  <c:v>4.3</c:v>
                </c:pt>
                <c:pt idx="5">
                  <c:v>6.2</c:v>
                </c:pt>
                <c:pt idx="6">
                  <c:v>23.1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7035-46AA-AA22-207C33A8599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74182400"/>
        <c:axId val="174183936"/>
        <c:extLst xmlns:c16r2="http://schemas.microsoft.com/office/drawing/2015/06/chart"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ERP!$B$12</c15:sqref>
                        </c15:formulaRef>
                      </c:ext>
                    </c:extLst>
                    <c:strCache>
                      <c:ptCount val="1"/>
                      <c:pt idx="0">
                        <c:v>Frecuencia</c:v>
                      </c:pt>
                    </c:strCache>
                  </c:strRef>
                </c:tx>
                <c:spPr>
                  <a:gradFill rotWithShape="1">
                    <a:gsLst>
                      <a:gs pos="0">
                        <a:schemeClr val="accent1">
                          <a:tint val="50000"/>
                          <a:satMod val="300000"/>
                        </a:schemeClr>
                      </a:gs>
                      <a:gs pos="35000">
                        <a:schemeClr val="accent1">
                          <a:tint val="37000"/>
                          <a:satMod val="300000"/>
                        </a:schemeClr>
                      </a:gs>
                      <a:gs pos="100000">
                        <a:schemeClr val="accent1">
                          <a:tint val="15000"/>
                          <a:satMod val="350000"/>
                        </a:schemeClr>
                      </a:gs>
                    </a:gsLst>
                    <a:lin ang="16200000" scaled="1"/>
                  </a:gradFill>
                  <a:ln w="9525" cap="flat" cmpd="sng" algn="ctr">
                    <a:solidFill>
                      <a:schemeClr val="accent1">
                        <a:shade val="95000"/>
                      </a:schemeClr>
                    </a:solidFill>
                    <a:round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ERP!$A$13:$A$19</c15:sqref>
                        </c15:formulaRef>
                      </c:ext>
                    </c:extLst>
                    <c:strCache>
                      <c:ptCount val="7"/>
                      <c:pt idx="0">
                        <c:v>Enf. Glomerular</c:v>
                      </c:pt>
                      <c:pt idx="1">
                        <c:v>Enf. Tubulointersticial</c:v>
                      </c:pt>
                      <c:pt idx="2">
                        <c:v>Diabetes</c:v>
                      </c:pt>
                      <c:pt idx="3">
                        <c:v>HTA - Enf renal vascular</c:v>
                      </c:pt>
                      <c:pt idx="4">
                        <c:v>Otras Enf Sistémicas</c:v>
                      </c:pt>
                      <c:pt idx="5">
                        <c:v>Nefrop hered/fam</c:v>
                      </c:pt>
                      <c:pt idx="6">
                        <c:v>Trast renales diversos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ERP!$B$13:$B$19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193</c:v>
                      </c:pt>
                      <c:pt idx="1">
                        <c:v>136</c:v>
                      </c:pt>
                      <c:pt idx="2">
                        <c:v>314</c:v>
                      </c:pt>
                      <c:pt idx="3">
                        <c:v>186</c:v>
                      </c:pt>
                      <c:pt idx="4">
                        <c:v>54</c:v>
                      </c:pt>
                      <c:pt idx="5">
                        <c:v>77</c:v>
                      </c:pt>
                      <c:pt idx="6">
                        <c:v>288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8-7035-46AA-AA22-207C33A85997}"/>
                  </c:ext>
                </c:extLst>
              </c15:ser>
            </c15:filteredBarSeries>
          </c:ext>
        </c:extLst>
      </c:barChart>
      <c:catAx>
        <c:axId val="17418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74183936"/>
        <c:crosses val="autoZero"/>
        <c:auto val="1"/>
        <c:lblAlgn val="ctr"/>
        <c:lblOffset val="100"/>
        <c:noMultiLvlLbl val="0"/>
      </c:catAx>
      <c:valAx>
        <c:axId val="1741839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74182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DM!$F$3</c:f>
              <c:strCache>
                <c:ptCount val="1"/>
                <c:pt idx="0">
                  <c:v>SI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DM!$E$4:$E$12</c:f>
              <c:strCache>
                <c:ptCount val="9"/>
                <c:pt idx="0">
                  <c:v>Almería</c:v>
                </c:pt>
                <c:pt idx="1">
                  <c:v>Cádiz</c:v>
                </c:pt>
                <c:pt idx="2">
                  <c:v>Córdoba</c:v>
                </c:pt>
                <c:pt idx="3">
                  <c:v>Granada</c:v>
                </c:pt>
                <c:pt idx="4">
                  <c:v>Huelva</c:v>
                </c:pt>
                <c:pt idx="5">
                  <c:v>Jaén</c:v>
                </c:pt>
                <c:pt idx="6">
                  <c:v>Málaga</c:v>
                </c:pt>
                <c:pt idx="7">
                  <c:v>Sevilla</c:v>
                </c:pt>
                <c:pt idx="8">
                  <c:v>Andalucía</c:v>
                </c:pt>
              </c:strCache>
            </c:strRef>
          </c:cat>
          <c:val>
            <c:numRef>
              <c:f>DM!$F$4:$F$12</c:f>
              <c:numCache>
                <c:formatCode>0.0%</c:formatCode>
                <c:ptCount val="9"/>
                <c:pt idx="0">
                  <c:v>0.29099999999999998</c:v>
                </c:pt>
                <c:pt idx="1">
                  <c:v>0.33600000000000002</c:v>
                </c:pt>
                <c:pt idx="2">
                  <c:v>0.19</c:v>
                </c:pt>
                <c:pt idx="3">
                  <c:v>0.192</c:v>
                </c:pt>
                <c:pt idx="4">
                  <c:v>0.193</c:v>
                </c:pt>
                <c:pt idx="5">
                  <c:v>0.25700000000000001</c:v>
                </c:pt>
                <c:pt idx="6">
                  <c:v>0.248</c:v>
                </c:pt>
                <c:pt idx="7">
                  <c:v>0.24299999999999999</c:v>
                </c:pt>
                <c:pt idx="8">
                  <c:v>0.252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CA8-42AB-8A66-74EFCD224FF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1440768"/>
        <c:axId val="151468288"/>
      </c:barChart>
      <c:catAx>
        <c:axId val="151440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51468288"/>
        <c:crosses val="autoZero"/>
        <c:auto val="1"/>
        <c:lblAlgn val="ctr"/>
        <c:lblOffset val="100"/>
        <c:noMultiLvlLbl val="0"/>
      </c:catAx>
      <c:valAx>
        <c:axId val="151468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51440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Pro!$B$44</c:f>
              <c:strCache>
                <c:ptCount val="1"/>
                <c:pt idx="0">
                  <c:v>Nef &gt; 6m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Pro!$A$45:$A$53</c:f>
              <c:strCache>
                <c:ptCount val="9"/>
                <c:pt idx="0">
                  <c:v>ALM</c:v>
                </c:pt>
                <c:pt idx="1">
                  <c:v>CAD</c:v>
                </c:pt>
                <c:pt idx="2">
                  <c:v>COR</c:v>
                </c:pt>
                <c:pt idx="3">
                  <c:v>GRA</c:v>
                </c:pt>
                <c:pt idx="4">
                  <c:v>HUE</c:v>
                </c:pt>
                <c:pt idx="5">
                  <c:v>JAEN</c:v>
                </c:pt>
                <c:pt idx="6">
                  <c:v>MAL</c:v>
                </c:pt>
                <c:pt idx="7">
                  <c:v>SEV</c:v>
                </c:pt>
                <c:pt idx="8">
                  <c:v>AND</c:v>
                </c:pt>
              </c:strCache>
            </c:strRef>
          </c:cat>
          <c:val>
            <c:numRef>
              <c:f>Pro!$B$45:$B$53</c:f>
              <c:numCache>
                <c:formatCode>0.0%</c:formatCode>
                <c:ptCount val="9"/>
                <c:pt idx="0">
                  <c:v>0.73399999999999999</c:v>
                </c:pt>
                <c:pt idx="1">
                  <c:v>0.82099999999999995</c:v>
                </c:pt>
                <c:pt idx="2">
                  <c:v>0.71399999999999997</c:v>
                </c:pt>
                <c:pt idx="3">
                  <c:v>0.81699999999999995</c:v>
                </c:pt>
                <c:pt idx="4">
                  <c:v>0.68700000000000006</c:v>
                </c:pt>
                <c:pt idx="5">
                  <c:v>0.84299999999999997</c:v>
                </c:pt>
                <c:pt idx="6">
                  <c:v>0.80500000000000005</c:v>
                </c:pt>
                <c:pt idx="7">
                  <c:v>0.72599999999999998</c:v>
                </c:pt>
                <c:pt idx="8">
                  <c:v>0.76900000000000002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D26-4638-9C3C-6680E0AD502B}"/>
            </c:ext>
          </c:extLst>
        </c:ser>
        <c:ser>
          <c:idx val="1"/>
          <c:order val="1"/>
          <c:tx>
            <c:strRef>
              <c:f>Pro!$C$44</c:f>
              <c:strCache>
                <c:ptCount val="1"/>
                <c:pt idx="0">
                  <c:v>Nef &lt; 6m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Pro!$A$45:$A$53</c:f>
              <c:strCache>
                <c:ptCount val="9"/>
                <c:pt idx="0">
                  <c:v>ALM</c:v>
                </c:pt>
                <c:pt idx="1">
                  <c:v>CAD</c:v>
                </c:pt>
                <c:pt idx="2">
                  <c:v>COR</c:v>
                </c:pt>
                <c:pt idx="3">
                  <c:v>GRA</c:v>
                </c:pt>
                <c:pt idx="4">
                  <c:v>HUE</c:v>
                </c:pt>
                <c:pt idx="5">
                  <c:v>JAEN</c:v>
                </c:pt>
                <c:pt idx="6">
                  <c:v>MAL</c:v>
                </c:pt>
                <c:pt idx="7">
                  <c:v>SEV</c:v>
                </c:pt>
                <c:pt idx="8">
                  <c:v>AND</c:v>
                </c:pt>
              </c:strCache>
            </c:strRef>
          </c:cat>
          <c:val>
            <c:numRef>
              <c:f>Pro!$C$45:$C$53</c:f>
              <c:numCache>
                <c:formatCode>0.0%</c:formatCode>
                <c:ptCount val="9"/>
                <c:pt idx="0">
                  <c:v>0.10100000000000001</c:v>
                </c:pt>
                <c:pt idx="1">
                  <c:v>9.4E-2</c:v>
                </c:pt>
                <c:pt idx="2">
                  <c:v>0.111</c:v>
                </c:pt>
                <c:pt idx="3">
                  <c:v>9.1999999999999998E-2</c:v>
                </c:pt>
                <c:pt idx="4">
                  <c:v>7.1999999999999995E-2</c:v>
                </c:pt>
                <c:pt idx="5">
                  <c:v>0.114</c:v>
                </c:pt>
                <c:pt idx="6">
                  <c:v>0.13300000000000001</c:v>
                </c:pt>
                <c:pt idx="7">
                  <c:v>0.14499999999999999</c:v>
                </c:pt>
                <c:pt idx="8">
                  <c:v>0.115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D26-4638-9C3C-6680E0AD502B}"/>
            </c:ext>
          </c:extLst>
        </c:ser>
        <c:ser>
          <c:idx val="2"/>
          <c:order val="2"/>
          <c:tx>
            <c:strRef>
              <c:f>Pro!$D$44</c:f>
              <c:strCache>
                <c:ptCount val="1"/>
                <c:pt idx="0">
                  <c:v>No Nefro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Pro!$A$45:$A$53</c:f>
              <c:strCache>
                <c:ptCount val="9"/>
                <c:pt idx="0">
                  <c:v>ALM</c:v>
                </c:pt>
                <c:pt idx="1">
                  <c:v>CAD</c:v>
                </c:pt>
                <c:pt idx="2">
                  <c:v>COR</c:v>
                </c:pt>
                <c:pt idx="3">
                  <c:v>GRA</c:v>
                </c:pt>
                <c:pt idx="4">
                  <c:v>HUE</c:v>
                </c:pt>
                <c:pt idx="5">
                  <c:v>JAEN</c:v>
                </c:pt>
                <c:pt idx="6">
                  <c:v>MAL</c:v>
                </c:pt>
                <c:pt idx="7">
                  <c:v>SEV</c:v>
                </c:pt>
                <c:pt idx="8">
                  <c:v>AND</c:v>
                </c:pt>
              </c:strCache>
            </c:strRef>
          </c:cat>
          <c:val>
            <c:numRef>
              <c:f>Pro!$D$45:$D$53</c:f>
              <c:numCache>
                <c:formatCode>0.0%</c:formatCode>
                <c:ptCount val="9"/>
                <c:pt idx="0">
                  <c:v>0.16500000000000001</c:v>
                </c:pt>
                <c:pt idx="1">
                  <c:v>8.5000000000000006E-2</c:v>
                </c:pt>
                <c:pt idx="2">
                  <c:v>0.17499999999999999</c:v>
                </c:pt>
                <c:pt idx="3">
                  <c:v>9.1999999999999998E-2</c:v>
                </c:pt>
                <c:pt idx="4">
                  <c:v>0.24099999999999999</c:v>
                </c:pt>
                <c:pt idx="5">
                  <c:v>4.2999999999999997E-2</c:v>
                </c:pt>
                <c:pt idx="6">
                  <c:v>6.2E-2</c:v>
                </c:pt>
                <c:pt idx="7">
                  <c:v>0.129</c:v>
                </c:pt>
                <c:pt idx="8">
                  <c:v>0.115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D26-4638-9C3C-6680E0AD50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1551360"/>
        <c:axId val="151561344"/>
      </c:barChart>
      <c:catAx>
        <c:axId val="1515513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51561344"/>
        <c:crosses val="autoZero"/>
        <c:auto val="1"/>
        <c:lblAlgn val="ctr"/>
        <c:lblOffset val="100"/>
        <c:noMultiLvlLbl val="0"/>
      </c:catAx>
      <c:valAx>
        <c:axId val="151561344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5155136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2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</c:dTable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303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79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effectLst>
        <a:innerShdw dist="12700" dir="16200000">
          <a:schemeClr val="lt1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effectLst>
        <a:innerShdw dist="12700" dir="16200000">
          <a:schemeClr val="lt1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6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9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03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0.15168</cdr:x>
      <cdr:y>0.0971</cdr:y>
    </cdr:from>
    <cdr:to>
      <cdr:x>0.41542</cdr:x>
      <cdr:y>0.22225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xmlns="" id="{453F7800-B247-41BF-B8CA-2E5D3998E3B5}"/>
            </a:ext>
          </a:extLst>
        </cdr:cNvPr>
        <cdr:cNvSpPr txBox="1"/>
      </cdr:nvSpPr>
      <cdr:spPr>
        <a:xfrm xmlns:a="http://schemas.openxmlformats.org/drawingml/2006/main">
          <a:off x="1374596" y="259887"/>
          <a:ext cx="2390115" cy="3349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800" dirty="0">
              <a:solidFill>
                <a:srgbClr val="0070C0"/>
              </a:solidFill>
            </a:rPr>
            <a:t>Edad media al fallecer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0.58515</cdr:x>
      <cdr:y>0.54812</cdr:y>
    </cdr:from>
    <cdr:to>
      <cdr:x>0.90396</cdr:x>
      <cdr:y>0.66007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xmlns="" id="{F89E24AB-E144-4E49-810A-F5CA5F37E19D}"/>
            </a:ext>
          </a:extLst>
        </cdr:cNvPr>
        <cdr:cNvSpPr txBox="1"/>
      </cdr:nvSpPr>
      <cdr:spPr>
        <a:xfrm xmlns:a="http://schemas.openxmlformats.org/drawingml/2006/main">
          <a:off x="5350598" y="1817483"/>
          <a:ext cx="2915216" cy="3711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2000" dirty="0">
              <a:solidFill>
                <a:srgbClr val="0070C0"/>
              </a:solidFill>
            </a:rPr>
            <a:t>Esperanza de Vida.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0.21782</cdr:x>
      <cdr:y>0.03695</cdr:y>
    </cdr:from>
    <cdr:to>
      <cdr:x>0.5</cdr:x>
      <cdr:y>0.20631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xmlns="" id="{B38CFB23-21DB-439F-BEC6-03DB4305D918}"/>
            </a:ext>
          </a:extLst>
        </cdr:cNvPr>
        <cdr:cNvSpPr txBox="1"/>
      </cdr:nvSpPr>
      <cdr:spPr>
        <a:xfrm xmlns:a="http://schemas.openxmlformats.org/drawingml/2006/main">
          <a:off x="1991763" y="217282"/>
          <a:ext cx="2580238" cy="9958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400" dirty="0"/>
            <a:t>Causa mas frecuente según TRS:</a:t>
          </a:r>
        </a:p>
        <a:p xmlns:a="http://schemas.openxmlformats.org/drawingml/2006/main">
          <a:r>
            <a:rPr lang="es-ES" sz="1400" dirty="0"/>
            <a:t>     - Infección en HD y </a:t>
          </a:r>
          <a:r>
            <a:rPr lang="es-ES" sz="1400" dirty="0" err="1"/>
            <a:t>Tx</a:t>
          </a:r>
          <a:endParaRPr lang="es-ES" sz="1400" dirty="0"/>
        </a:p>
        <a:p xmlns:a="http://schemas.openxmlformats.org/drawingml/2006/main">
          <a:r>
            <a:rPr lang="es-ES" sz="1400" dirty="0"/>
            <a:t>     - </a:t>
          </a:r>
          <a:r>
            <a:rPr lang="es-ES" sz="1400" dirty="0" err="1"/>
            <a:t>Isf</a:t>
          </a:r>
          <a:r>
            <a:rPr lang="es-ES" sz="1400" dirty="0"/>
            <a:t> cardíaca en DP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s-E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Pulse para editar el formato de las notas</a:t>
            </a:r>
          </a:p>
        </p:txBody>
      </p:sp>
      <p:sp>
        <p:nvSpPr>
          <p:cNvPr id="197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&lt;cabecera&gt;</a:t>
            </a:r>
          </a:p>
        </p:txBody>
      </p:sp>
      <p:sp>
        <p:nvSpPr>
          <p:cNvPr id="198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&lt;fecha/hora&gt;</a:t>
            </a:r>
          </a:p>
        </p:txBody>
      </p:sp>
      <p:sp>
        <p:nvSpPr>
          <p:cNvPr id="199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&lt;pie de página&gt;</a:t>
            </a:r>
          </a:p>
        </p:txBody>
      </p:sp>
      <p:sp>
        <p:nvSpPr>
          <p:cNvPr id="200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FE406C76-4AFA-4FAB-9784-04501CEABD96}" type="slidenum"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‹Nº›</a:t>
            </a:fld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83323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38275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5457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63258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16191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99040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03947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41400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18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32490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19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40144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20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948067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21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61179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532076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22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51320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23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190796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24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186363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25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886854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27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933214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28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708658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29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7439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30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104314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31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89937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89013" y="766763"/>
            <a:ext cx="5121275" cy="3840162"/>
          </a:xfrm>
          <a:prstGeom prst="rect">
            <a:avLst/>
          </a:prstGeo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2900" dirty="0"/>
              <a:t>Causa mas frecuente según TRS:</a:t>
            </a:r>
          </a:p>
          <a:p>
            <a:r>
              <a:rPr lang="es-ES" sz="2900" dirty="0"/>
              <a:t>     - Infección en HD y </a:t>
            </a:r>
            <a:r>
              <a:rPr lang="es-ES" sz="2900" dirty="0" err="1"/>
              <a:t>Tx</a:t>
            </a:r>
            <a:endParaRPr lang="es-ES" sz="2900" dirty="0"/>
          </a:p>
          <a:p>
            <a:r>
              <a:rPr lang="es-ES" sz="2900"/>
              <a:t>     - ICC en DP</a:t>
            </a:r>
          </a:p>
          <a:p>
            <a:endParaRPr lang="es-ES" sz="29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3902">
              <a:defRPr/>
            </a:pPr>
            <a:fld id="{8475D753-C93D-45F7-8897-420E8DCF5A12}" type="slidenum">
              <a:rPr lang="es-ES" sz="1900">
                <a:solidFill>
                  <a:prstClr val="black"/>
                </a:solidFill>
                <a:latin typeface="Arial"/>
                <a:ea typeface="DejaVu Sans"/>
                <a:cs typeface="DejaVu Sans"/>
              </a:rPr>
              <a:pPr defTabSz="953902">
                <a:defRPr/>
              </a:pPr>
              <a:t>32</a:t>
            </a:fld>
            <a:endParaRPr lang="es-ES" sz="1900">
              <a:solidFill>
                <a:prstClr val="black"/>
              </a:solidFill>
              <a:latin typeface="Arial"/>
              <a:ea typeface="DejaVu Sans"/>
              <a:cs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29855676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82661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3000" dirty="0"/>
              <a:t>Causa mas frecuente según TRS:</a:t>
            </a:r>
          </a:p>
          <a:p>
            <a:r>
              <a:rPr lang="es-ES" sz="3000" dirty="0"/>
              <a:t>     - Infección en HD y </a:t>
            </a:r>
            <a:r>
              <a:rPr lang="es-ES" sz="3000" dirty="0" err="1"/>
              <a:t>Tx</a:t>
            </a:r>
            <a:endParaRPr lang="es-ES" sz="3000" dirty="0"/>
          </a:p>
          <a:p>
            <a:r>
              <a:rPr lang="es-ES" sz="3000"/>
              <a:t>     - ICC en DP</a:t>
            </a:r>
          </a:p>
          <a:p>
            <a:endParaRPr lang="es-ES" sz="3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90478">
              <a:defRPr/>
            </a:pPr>
            <a:fld id="{8475D753-C93D-45F7-8897-420E8DCF5A12}" type="slidenum">
              <a:rPr lang="es-ES" sz="1900">
                <a:solidFill>
                  <a:prstClr val="black"/>
                </a:solidFill>
                <a:latin typeface="Arial"/>
                <a:ea typeface="DejaVu Sans"/>
                <a:cs typeface="DejaVu Sans"/>
              </a:rPr>
              <a:pPr defTabSz="990478">
                <a:defRPr/>
              </a:pPr>
              <a:t>33</a:t>
            </a:fld>
            <a:endParaRPr lang="es-ES" sz="1900">
              <a:solidFill>
                <a:prstClr val="black"/>
              </a:solidFill>
              <a:latin typeface="Arial"/>
              <a:ea typeface="DejaVu Sans"/>
              <a:cs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263005707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89013" y="766763"/>
            <a:ext cx="5121275" cy="3840162"/>
          </a:xfrm>
          <a:prstGeom prst="rect">
            <a:avLst/>
          </a:prstGeo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2900" dirty="0"/>
              <a:t>Causa mas frecuente según TRS:</a:t>
            </a:r>
          </a:p>
          <a:p>
            <a:r>
              <a:rPr lang="es-ES" sz="2900" dirty="0"/>
              <a:t>     - Infección en HD y </a:t>
            </a:r>
            <a:r>
              <a:rPr lang="es-ES" sz="2900" dirty="0" err="1"/>
              <a:t>Tx</a:t>
            </a:r>
            <a:endParaRPr lang="es-ES" sz="2900" dirty="0"/>
          </a:p>
          <a:p>
            <a:r>
              <a:rPr lang="es-ES" sz="2900"/>
              <a:t>     - ICC en DP</a:t>
            </a:r>
          </a:p>
          <a:p>
            <a:endParaRPr lang="es-ES" sz="29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3902">
              <a:defRPr/>
            </a:pPr>
            <a:fld id="{8475D753-C93D-45F7-8897-420E8DCF5A12}" type="slidenum">
              <a:rPr lang="es-ES" sz="1900">
                <a:solidFill>
                  <a:prstClr val="black"/>
                </a:solidFill>
                <a:latin typeface="Arial"/>
                <a:ea typeface="DejaVu Sans"/>
                <a:cs typeface="DejaVu Sans"/>
              </a:rPr>
              <a:pPr defTabSz="953902">
                <a:defRPr/>
              </a:pPr>
              <a:t>34</a:t>
            </a:fld>
            <a:endParaRPr lang="es-ES" sz="1900">
              <a:solidFill>
                <a:prstClr val="black"/>
              </a:solidFill>
              <a:latin typeface="Arial"/>
              <a:ea typeface="DejaVu Sans"/>
              <a:cs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145789047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35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432166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36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809598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37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137438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38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427551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39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427551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41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974627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42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6556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0464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97125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97961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23426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58533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5D753-C93D-45F7-8897-420E8DCF5A12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9078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7" name="Imagen 36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38" name="Imagen 37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D7871-445B-4849-87BA-5E126C83442C}" type="datetimeFigureOut">
              <a:rPr lang="es-ES" smtClean="0"/>
              <a:t>18/04/2022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78E2-0DC5-4C1B-BB78-8AAEB7E7274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2797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S PGothic"/>
              </a:rPr>
              <a:t>Haga clic para modificar el estilo de título del patrón</a:t>
            </a:r>
            <a:endParaRPr lang="en-US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457200" y="6245280"/>
            <a:ext cx="2133360" cy="4759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fld id="{1D995E46-8896-4B55-A38E-591BD8DA7A28}" type="datetime"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S PGothic"/>
              </a:rPr>
              <a:t>18/04/2022</a:t>
            </a:fld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245280"/>
            <a:ext cx="2895120" cy="475920"/>
          </a:xfrm>
          <a:prstGeom prst="rect">
            <a:avLst/>
          </a:prstGeom>
        </p:spPr>
        <p:txBody>
          <a:bodyPr/>
          <a:lstStyle/>
          <a:p>
            <a:endParaRPr lang="es-E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245280"/>
            <a:ext cx="2133360" cy="475920"/>
          </a:xfrm>
          <a:prstGeom prst="rect">
            <a:avLst/>
          </a:prstGeom>
        </p:spPr>
        <p:txBody>
          <a:bodyPr/>
          <a:lstStyle/>
          <a:p>
            <a:pPr algn="r">
              <a:lnSpc>
                <a:spcPct val="100000"/>
              </a:lnSpc>
            </a:pPr>
            <a:fld id="{0B65FC9E-E63C-468F-B53D-F3B10208E9D3}" type="slidenum"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S PGothic"/>
              </a:rPr>
              <a:t>‹Nº›</a:t>
            </a:fld>
            <a:endParaRPr lang="es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Pulse para editar el formato de esquema del texto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Segundo nivel del esquema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Tercer nivel del esquema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Cuarto nivel del esquema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Quinto nivel del esquema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Sexto nivel del esquema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8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5.emf"/><Relationship Id="rId4" Type="http://schemas.openxmlformats.org/officeDocument/2006/relationships/chart" Target="../charts/char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15.xml"/><Relationship Id="rId5" Type="http://schemas.openxmlformats.org/officeDocument/2006/relationships/chart" Target="../charts/chart14.xml"/><Relationship Id="rId4" Type="http://schemas.openxmlformats.org/officeDocument/2006/relationships/image" Target="../media/image6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chart" Target="../charts/char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22.xml"/><Relationship Id="rId4" Type="http://schemas.openxmlformats.org/officeDocument/2006/relationships/chart" Target="../charts/chart2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2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2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2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2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29.xml"/><Relationship Id="rId4" Type="http://schemas.openxmlformats.org/officeDocument/2006/relationships/chart" Target="../charts/chart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30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3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3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3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3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3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3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38.xml"/><Relationship Id="rId4" Type="http://schemas.openxmlformats.org/officeDocument/2006/relationships/chart" Target="../charts/chart3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TextShape 2"/>
          <p:cNvSpPr txBox="1"/>
          <p:nvPr/>
        </p:nvSpPr>
        <p:spPr>
          <a:xfrm>
            <a:off x="1371780" y="1550918"/>
            <a:ext cx="6400440" cy="17521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s-ES" sz="2800" b="1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Arial"/>
                <a:ea typeface="MS PGothic"/>
              </a:rPr>
              <a:t>SICATA. Módulo Básico. </a:t>
            </a:r>
            <a:r>
              <a:rPr lang="es-ES" sz="2800" b="1" strike="noStrike" spc="-1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Arial"/>
                <a:ea typeface="MS PGothic"/>
              </a:rPr>
              <a:t>Año </a:t>
            </a:r>
            <a:r>
              <a:rPr lang="es-ES" sz="2800" b="1" spc="-1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Arial"/>
                <a:ea typeface="MS PGothic"/>
              </a:rPr>
              <a:t>2021</a:t>
            </a:r>
            <a:endParaRPr lang="es-E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5838092" y="5551714"/>
            <a:ext cx="25271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400" dirty="0"/>
              <a:t>Laura Fuentes Sánchez</a:t>
            </a:r>
          </a:p>
          <a:p>
            <a:pPr algn="r"/>
            <a:r>
              <a:rPr lang="es-ES" sz="1400" dirty="0"/>
              <a:t>H. Regional de Málaga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2929095" y="3009481"/>
            <a:ext cx="417257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s-ES" sz="2800" b="1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Arial"/>
                <a:ea typeface="MS PGothic"/>
              </a:rPr>
              <a:t>Incidencia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s-ES" sz="2800" b="1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Arial"/>
                <a:ea typeface="MS PGothic"/>
              </a:rPr>
              <a:t>Prevalencia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s-ES" sz="2800" b="1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Arial"/>
                <a:ea typeface="MS PGothic"/>
              </a:rPr>
              <a:t>Mortalidad</a:t>
            </a:r>
          </a:p>
        </p:txBody>
      </p:sp>
    </p:spTree>
    <p:extLst>
      <p:ext uri="{BB962C8B-B14F-4D97-AF65-F5344CB8AC3E}">
        <p14:creationId xmlns:p14="http://schemas.microsoft.com/office/powerpoint/2010/main" val="186708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sp>
        <p:nvSpPr>
          <p:cNvPr id="5" name="CustomShape 1">
            <a:extLst>
              <a:ext uri="{FF2B5EF4-FFF2-40B4-BE49-F238E27FC236}">
                <a16:creationId xmlns:a16="http://schemas.microsoft.com/office/drawing/2014/main" xmlns="" id="{560A293A-23A0-4EC3-931E-327120B1556C}"/>
              </a:ext>
            </a:extLst>
          </p:cNvPr>
          <p:cNvSpPr/>
          <p:nvPr/>
        </p:nvSpPr>
        <p:spPr>
          <a:xfrm>
            <a:off x="3070746" y="199118"/>
            <a:ext cx="6073254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/>
          <a:lstStyle/>
          <a:p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INCIDENTES 2021</a:t>
            </a:r>
            <a:r>
              <a:rPr lang="es-ES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: </a:t>
            </a:r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Procedencia clínica</a:t>
            </a:r>
            <a:r>
              <a:rPr lang="es-ES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 </a:t>
            </a:r>
            <a:endParaRPr lang="es-ES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xmlns="" id="{00000000-0008-0000-04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2038802"/>
              </p:ext>
            </p:extLst>
          </p:nvPr>
        </p:nvGraphicFramePr>
        <p:xfrm>
          <a:off x="-76200" y="1812131"/>
          <a:ext cx="9296400" cy="35294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0741CC39-86E0-6114-6745-7628955B9DDE}"/>
              </a:ext>
            </a:extLst>
          </p:cNvPr>
          <p:cNvSpPr/>
          <p:nvPr/>
        </p:nvSpPr>
        <p:spPr>
          <a:xfrm>
            <a:off x="1805110" y="4440524"/>
            <a:ext cx="959409" cy="49747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xmlns="" id="{DFC9BDE1-856D-88C4-573F-48A49F627C38}"/>
              </a:ext>
            </a:extLst>
          </p:cNvPr>
          <p:cNvSpPr/>
          <p:nvPr/>
        </p:nvSpPr>
        <p:spPr>
          <a:xfrm>
            <a:off x="7206969" y="4630778"/>
            <a:ext cx="1006787" cy="521161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908DAC25-A653-F961-5106-FEF1A4EB7C6C}"/>
              </a:ext>
            </a:extLst>
          </p:cNvPr>
          <p:cNvSpPr/>
          <p:nvPr/>
        </p:nvSpPr>
        <p:spPr>
          <a:xfrm>
            <a:off x="2766000" y="4939476"/>
            <a:ext cx="912031" cy="53300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4A407ABE-25F1-43B1-2436-F0862EEEC6C1}"/>
              </a:ext>
            </a:extLst>
          </p:cNvPr>
          <p:cNvSpPr/>
          <p:nvPr/>
        </p:nvSpPr>
        <p:spPr>
          <a:xfrm>
            <a:off x="977471" y="4939475"/>
            <a:ext cx="912031" cy="53300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57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sp>
        <p:nvSpPr>
          <p:cNvPr id="3" name="CustomShape 1">
            <a:extLst>
              <a:ext uri="{FF2B5EF4-FFF2-40B4-BE49-F238E27FC236}">
                <a16:creationId xmlns:a16="http://schemas.microsoft.com/office/drawing/2014/main" xmlns="" id="{588BCF0D-482A-42ED-B1AE-AEC80E99B8D8}"/>
              </a:ext>
            </a:extLst>
          </p:cNvPr>
          <p:cNvSpPr/>
          <p:nvPr/>
        </p:nvSpPr>
        <p:spPr>
          <a:xfrm>
            <a:off x="3070746" y="199118"/>
            <a:ext cx="6073254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/>
          <a:lstStyle/>
          <a:p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INCIDENTES 2021</a:t>
            </a:r>
            <a:r>
              <a:rPr lang="es-ES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: Inicio URGENTE </a:t>
            </a:r>
            <a:endParaRPr lang="es-ES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xmlns="" id="{00000000-0008-0000-05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5213681"/>
              </p:ext>
            </p:extLst>
          </p:nvPr>
        </p:nvGraphicFramePr>
        <p:xfrm>
          <a:off x="0" y="1086416"/>
          <a:ext cx="9144000" cy="5771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xmlns="" id="{507039CE-206B-A561-D909-C26B977DFC23}"/>
              </a:ext>
            </a:extLst>
          </p:cNvPr>
          <p:cNvSpPr/>
          <p:nvPr/>
        </p:nvSpPr>
        <p:spPr>
          <a:xfrm>
            <a:off x="514054" y="1491229"/>
            <a:ext cx="1077854" cy="55669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xmlns="" id="{C49D19D8-DE52-2D06-6DDF-6D63CCE25321}"/>
              </a:ext>
            </a:extLst>
          </p:cNvPr>
          <p:cNvSpPr/>
          <p:nvPr/>
        </p:nvSpPr>
        <p:spPr>
          <a:xfrm>
            <a:off x="4209556" y="1437928"/>
            <a:ext cx="1077854" cy="55669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754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sp>
        <p:nvSpPr>
          <p:cNvPr id="5" name="CustomShape 1">
            <a:extLst>
              <a:ext uri="{FF2B5EF4-FFF2-40B4-BE49-F238E27FC236}">
                <a16:creationId xmlns:a16="http://schemas.microsoft.com/office/drawing/2014/main" xmlns="" id="{3B06D6C7-DBA6-4EDF-B8BB-38506065F213}"/>
              </a:ext>
            </a:extLst>
          </p:cNvPr>
          <p:cNvSpPr/>
          <p:nvPr/>
        </p:nvSpPr>
        <p:spPr>
          <a:xfrm>
            <a:off x="2129186" y="167136"/>
            <a:ext cx="6073254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/>
          <a:lstStyle/>
          <a:p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INCIDENTES 2021</a:t>
            </a:r>
            <a:r>
              <a:rPr lang="es-ES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: </a:t>
            </a:r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Primer TRS</a:t>
            </a:r>
            <a:r>
              <a:rPr lang="es-ES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 </a:t>
            </a:r>
            <a:endParaRPr lang="en-US" sz="1800" strike="noStrike">
              <a:solidFill>
                <a:srgbClr val="000000"/>
              </a:solidFill>
              <a:latin typeface="Arial"/>
              <a:ea typeface="MS PGothic"/>
            </a:endParaRPr>
          </a:p>
        </p:txBody>
      </p:sp>
      <p:graphicFrame>
        <p:nvGraphicFramePr>
          <p:cNvPr id="6" name="2 Gráfico">
            <a:extLst>
              <a:ext uri="{FF2B5EF4-FFF2-40B4-BE49-F238E27FC236}">
                <a16:creationId xmlns:a16="http://schemas.microsoft.com/office/drawing/2014/main" xmlns="" id="{00000000-0008-0000-07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1493260"/>
              </p:ext>
            </p:extLst>
          </p:nvPr>
        </p:nvGraphicFramePr>
        <p:xfrm>
          <a:off x="0" y="1276539"/>
          <a:ext cx="9144000" cy="55814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52DE6E83-6500-BCF5-48F4-A14BFE8C5A14}"/>
              </a:ext>
            </a:extLst>
          </p:cNvPr>
          <p:cNvSpPr/>
          <p:nvPr/>
        </p:nvSpPr>
        <p:spPr>
          <a:xfrm>
            <a:off x="6234975" y="5743426"/>
            <a:ext cx="912031" cy="49747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xmlns="" id="{3E2ACBAD-0D1F-4FFA-1D31-66991EA1F438}"/>
              </a:ext>
            </a:extLst>
          </p:cNvPr>
          <p:cNvSpPr/>
          <p:nvPr/>
        </p:nvSpPr>
        <p:spPr>
          <a:xfrm>
            <a:off x="4280624" y="6051384"/>
            <a:ext cx="1077854" cy="55669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3B52434-9AA7-E7AA-A418-6EEC261A5990}"/>
              </a:ext>
            </a:extLst>
          </p:cNvPr>
          <p:cNvSpPr/>
          <p:nvPr/>
        </p:nvSpPr>
        <p:spPr>
          <a:xfrm>
            <a:off x="2421768" y="6330472"/>
            <a:ext cx="1137077" cy="521161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725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sp>
        <p:nvSpPr>
          <p:cNvPr id="3" name="CustomShape 1">
            <a:extLst>
              <a:ext uri="{FF2B5EF4-FFF2-40B4-BE49-F238E27FC236}">
                <a16:creationId xmlns:a16="http://schemas.microsoft.com/office/drawing/2014/main" xmlns="" id="{13D81F6A-AB5A-4618-9504-C210C2244022}"/>
              </a:ext>
            </a:extLst>
          </p:cNvPr>
          <p:cNvSpPr/>
          <p:nvPr/>
        </p:nvSpPr>
        <p:spPr>
          <a:xfrm>
            <a:off x="1483471" y="167136"/>
            <a:ext cx="6909091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INCIDENTES HD 2021 y Procedencia Nefrólogo &gt; 6 m.</a:t>
            </a:r>
          </a:p>
          <a:p>
            <a:pPr algn="ctr">
              <a:lnSpc>
                <a:spcPct val="100000"/>
              </a:lnSpc>
            </a:pPr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(%) Provincia de acceso vascular inicial</a:t>
            </a:r>
          </a:p>
        </p:txBody>
      </p:sp>
      <p:graphicFrame>
        <p:nvGraphicFramePr>
          <p:cNvPr id="5" name="1 Gráfico">
            <a:extLst>
              <a:ext uri="{FF2B5EF4-FFF2-40B4-BE49-F238E27FC236}">
                <a16:creationId xmlns:a16="http://schemas.microsoft.com/office/drawing/2014/main" xmlns="" id="{00000000-0008-0000-08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5761857"/>
              </p:ext>
            </p:extLst>
          </p:nvPr>
        </p:nvGraphicFramePr>
        <p:xfrm>
          <a:off x="0" y="1122630"/>
          <a:ext cx="9144000" cy="57353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xmlns="" id="{98085F6A-975B-63C1-61FE-71FB95E24978}"/>
              </a:ext>
            </a:extLst>
          </p:cNvPr>
          <p:cNvSpPr/>
          <p:nvPr/>
        </p:nvSpPr>
        <p:spPr>
          <a:xfrm>
            <a:off x="3498882" y="5743426"/>
            <a:ext cx="1148922" cy="568539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50012F00-B72B-D6CD-2FAE-FB32EC18C753}"/>
              </a:ext>
            </a:extLst>
          </p:cNvPr>
          <p:cNvSpPr/>
          <p:nvPr/>
        </p:nvSpPr>
        <p:spPr>
          <a:xfrm>
            <a:off x="6614741" y="6135037"/>
            <a:ext cx="912031" cy="438249"/>
          </a:xfrm>
          <a:prstGeom prst="round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5A20FDE-804A-E488-C21B-BC41DF8AF3F9}"/>
              </a:ext>
            </a:extLst>
          </p:cNvPr>
          <p:cNvSpPr/>
          <p:nvPr/>
        </p:nvSpPr>
        <p:spPr>
          <a:xfrm>
            <a:off x="5194134" y="6348979"/>
            <a:ext cx="912031" cy="5093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141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sp>
        <p:nvSpPr>
          <p:cNvPr id="3" name="CustomShape 1">
            <a:extLst>
              <a:ext uri="{FF2B5EF4-FFF2-40B4-BE49-F238E27FC236}">
                <a16:creationId xmlns:a16="http://schemas.microsoft.com/office/drawing/2014/main" xmlns="" id="{53C139CE-0632-4BDC-8CE6-1A3AF4DC04D2}"/>
              </a:ext>
            </a:extLst>
          </p:cNvPr>
          <p:cNvSpPr/>
          <p:nvPr/>
        </p:nvSpPr>
        <p:spPr>
          <a:xfrm>
            <a:off x="1629217" y="114739"/>
            <a:ext cx="6482687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/>
          <a:lstStyle/>
          <a:p>
            <a:pPr algn="ctr"/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INCIDENTES 2021 – Serología </a:t>
            </a:r>
            <a:r>
              <a:rPr lang="es-ES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Viral </a:t>
            </a:r>
            <a:endParaRPr lang="es-ES" sz="1800" strike="noStrike" spc="-1" dirty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Verdana"/>
              <a:ea typeface="MS PGothic"/>
            </a:endParaRPr>
          </a:p>
          <a:p>
            <a:pPr algn="ctr">
              <a:lnSpc>
                <a:spcPct val="100000"/>
              </a:lnSpc>
            </a:pPr>
            <a:endParaRPr lang="es-ES" sz="1800" strike="noStrike" spc="-1" dirty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xmlns="" id="{00000000-0008-0000-0A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0956556"/>
              </p:ext>
            </p:extLst>
          </p:nvPr>
        </p:nvGraphicFramePr>
        <p:xfrm>
          <a:off x="0" y="2057400"/>
          <a:ext cx="9144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7" name="Imagen 6">
            <a:extLst>
              <a:ext uri="{FF2B5EF4-FFF2-40B4-BE49-F238E27FC236}">
                <a16:creationId xmlns:a16="http://schemas.microsoft.com/office/drawing/2014/main" xmlns="" id="{21EB3698-D597-40F4-B314-8152D16C47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39331" y="550470"/>
            <a:ext cx="2296044" cy="1597979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xmlns="" id="{88F42533-77D9-06A4-D50D-93D512B70F69}"/>
              </a:ext>
            </a:extLst>
          </p:cNvPr>
          <p:cNvSpPr/>
          <p:nvPr/>
        </p:nvSpPr>
        <p:spPr>
          <a:xfrm>
            <a:off x="5223190" y="5826337"/>
            <a:ext cx="959409" cy="467861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9193A1B8-F066-199F-23A1-4F17E2BF7821}"/>
              </a:ext>
            </a:extLst>
          </p:cNvPr>
          <p:cNvSpPr/>
          <p:nvPr/>
        </p:nvSpPr>
        <p:spPr>
          <a:xfrm>
            <a:off x="2437584" y="6089006"/>
            <a:ext cx="959409" cy="467861"/>
          </a:xfrm>
          <a:prstGeom prst="ellipse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xmlns="" id="{E1B3D0D0-7C84-4482-B941-0E02DD77BE5C}"/>
              </a:ext>
            </a:extLst>
          </p:cNvPr>
          <p:cNvSpPr/>
          <p:nvPr/>
        </p:nvSpPr>
        <p:spPr>
          <a:xfrm>
            <a:off x="1426332" y="6356382"/>
            <a:ext cx="959409" cy="467861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166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sp>
        <p:nvSpPr>
          <p:cNvPr id="3" name="CustomShape 1">
            <a:extLst>
              <a:ext uri="{FF2B5EF4-FFF2-40B4-BE49-F238E27FC236}">
                <a16:creationId xmlns:a16="http://schemas.microsoft.com/office/drawing/2014/main" xmlns="" id="{253DA23B-4365-4029-B650-81ABA7692C8D}"/>
              </a:ext>
            </a:extLst>
          </p:cNvPr>
          <p:cNvSpPr/>
          <p:nvPr/>
        </p:nvSpPr>
        <p:spPr>
          <a:xfrm>
            <a:off x="2661313" y="199118"/>
            <a:ext cx="6482687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INCIDENTES 2021 – País de nacimiento. </a:t>
            </a:r>
          </a:p>
          <a:p>
            <a:pPr algn="ctr">
              <a:lnSpc>
                <a:spcPct val="100000"/>
              </a:lnSpc>
            </a:pPr>
            <a:endParaRPr lang="es-ES" sz="1800" strike="noStrike" spc="-1" dirty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xmlns="" id="{A255BF37-C5EB-407C-B166-187D64F1B8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791702"/>
            <a:ext cx="2207748" cy="6066297"/>
          </a:xfrm>
          <a:prstGeom prst="rect">
            <a:avLst/>
          </a:prstGeom>
        </p:spPr>
      </p:pic>
      <p:graphicFrame>
        <p:nvGraphicFramePr>
          <p:cNvPr id="5" name="3 Gráfico">
            <a:extLst>
              <a:ext uri="{FF2B5EF4-FFF2-40B4-BE49-F238E27FC236}">
                <a16:creationId xmlns:a16="http://schemas.microsoft.com/office/drawing/2014/main" xmlns="" id="{00000000-0008-0000-15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0132458"/>
              </p:ext>
            </p:extLst>
          </p:nvPr>
        </p:nvGraphicFramePr>
        <p:xfrm>
          <a:off x="2207748" y="791702"/>
          <a:ext cx="6390639" cy="28568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2 Gráfico">
            <a:extLst>
              <a:ext uri="{FF2B5EF4-FFF2-40B4-BE49-F238E27FC236}">
                <a16:creationId xmlns:a16="http://schemas.microsoft.com/office/drawing/2014/main" xmlns="" id="{00000000-0008-0000-15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945297"/>
              </p:ext>
            </p:extLst>
          </p:nvPr>
        </p:nvGraphicFramePr>
        <p:xfrm>
          <a:off x="2207749" y="3753282"/>
          <a:ext cx="6936252" cy="3104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34290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TextShape 2"/>
          <p:cNvSpPr txBox="1"/>
          <p:nvPr/>
        </p:nvSpPr>
        <p:spPr>
          <a:xfrm>
            <a:off x="1371780" y="1550918"/>
            <a:ext cx="6400440" cy="17521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s-ES" sz="2800" b="1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Arial"/>
                <a:ea typeface="MS PGothic"/>
              </a:rPr>
              <a:t>SICATA. Módulo Básico. </a:t>
            </a:r>
            <a:r>
              <a:rPr lang="es-ES" sz="2800" b="1" strike="noStrike" spc="-1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Arial"/>
                <a:ea typeface="MS PGothic"/>
              </a:rPr>
              <a:t>Año </a:t>
            </a:r>
            <a:r>
              <a:rPr lang="es-ES" sz="2800" b="1" spc="-1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Arial"/>
                <a:ea typeface="MS PGothic"/>
              </a:rPr>
              <a:t>2021</a:t>
            </a:r>
            <a:endParaRPr lang="es-E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929095" y="3009481"/>
            <a:ext cx="4172577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endParaRPr lang="es-ES" sz="2800" b="1" spc="-1" dirty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Arial"/>
              <a:ea typeface="MS PGothic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s-ES" sz="2800" b="1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Arial"/>
                <a:ea typeface="MS PGothic"/>
              </a:rPr>
              <a:t>Prevalencia</a:t>
            </a:r>
          </a:p>
          <a:p>
            <a:pPr marL="457200" indent="-457200">
              <a:buFont typeface="Arial" pitchFamily="34" charset="0"/>
              <a:buChar char="•"/>
            </a:pPr>
            <a:endParaRPr lang="es-ES" sz="2800" b="1" spc="-1" dirty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Arial"/>
              <a:ea typeface="MS PGothic"/>
            </a:endParaRPr>
          </a:p>
        </p:txBody>
      </p:sp>
    </p:spTree>
    <p:extLst>
      <p:ext uri="{BB962C8B-B14F-4D97-AF65-F5344CB8AC3E}">
        <p14:creationId xmlns:p14="http://schemas.microsoft.com/office/powerpoint/2010/main" val="327151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sp>
        <p:nvSpPr>
          <p:cNvPr id="3" name="CustomShape 1">
            <a:extLst>
              <a:ext uri="{FF2B5EF4-FFF2-40B4-BE49-F238E27FC236}">
                <a16:creationId xmlns:a16="http://schemas.microsoft.com/office/drawing/2014/main" xmlns="" id="{5A297D96-1D39-4DD5-A043-C3D86C5381AE}"/>
              </a:ext>
            </a:extLst>
          </p:cNvPr>
          <p:cNvSpPr/>
          <p:nvPr/>
        </p:nvSpPr>
        <p:spPr>
          <a:xfrm>
            <a:off x="1956816" y="167136"/>
            <a:ext cx="534924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PREVALENTES – Evolutivo. </a:t>
            </a:r>
          </a:p>
          <a:p>
            <a:pPr algn="ctr">
              <a:lnSpc>
                <a:spcPct val="100000"/>
              </a:lnSpc>
            </a:pPr>
            <a:endParaRPr lang="es-ES" sz="1800" strike="noStrike" spc="-1" dirty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xmlns="" id="{00000000-0008-0000-00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0298421"/>
              </p:ext>
            </p:extLst>
          </p:nvPr>
        </p:nvGraphicFramePr>
        <p:xfrm>
          <a:off x="0" y="1197865"/>
          <a:ext cx="9144000" cy="5660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9629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sp>
        <p:nvSpPr>
          <p:cNvPr id="3" name="CustomShape 1">
            <a:extLst>
              <a:ext uri="{FF2B5EF4-FFF2-40B4-BE49-F238E27FC236}">
                <a16:creationId xmlns:a16="http://schemas.microsoft.com/office/drawing/2014/main" xmlns="" id="{6B9AF644-658A-4E5B-8B8A-63F93D17EF9B}"/>
              </a:ext>
            </a:extLst>
          </p:cNvPr>
          <p:cNvSpPr/>
          <p:nvPr/>
        </p:nvSpPr>
        <p:spPr>
          <a:xfrm>
            <a:off x="2194969" y="167136"/>
            <a:ext cx="5513423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/>
          <a:lstStyle/>
          <a:p>
            <a:pPr algn="ctr">
              <a:defRPr/>
            </a:pPr>
            <a:r>
              <a:rPr kumimoji="0" lang="es-ES" sz="1800" b="0" i="0" u="none" strike="noStrike" kern="1200" cap="none" spc="-1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PREVALENTES </a:t>
            </a:r>
            <a:r>
              <a:rPr lang="es-ES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2021</a:t>
            </a:r>
            <a:r>
              <a:rPr kumimoji="0" lang="es-ES" sz="1800" b="0" i="0" u="none" strike="noStrike" kern="1200" cap="none" spc="-1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 provincia </a:t>
            </a:r>
            <a:r>
              <a:rPr lang="es-ES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 </a:t>
            </a:r>
            <a:endParaRPr lang="en-US" dirty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-1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xmlns="" id="{00000000-0008-0000-00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928488"/>
              </p:ext>
            </p:extLst>
          </p:nvPr>
        </p:nvGraphicFramePr>
        <p:xfrm>
          <a:off x="0" y="996696"/>
          <a:ext cx="9144000" cy="58613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xmlns="" id="{21AFB816-8773-DE7F-5869-6F60D14D5AC3}"/>
              </a:ext>
            </a:extLst>
          </p:cNvPr>
          <p:cNvSpPr/>
          <p:nvPr/>
        </p:nvSpPr>
        <p:spPr>
          <a:xfrm>
            <a:off x="7786613" y="6157986"/>
            <a:ext cx="971253" cy="40271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34AD6DDC-459F-5155-7FF4-03D71A50E8B9}"/>
              </a:ext>
            </a:extLst>
          </p:cNvPr>
          <p:cNvSpPr/>
          <p:nvPr/>
        </p:nvSpPr>
        <p:spPr>
          <a:xfrm>
            <a:off x="2018312" y="6406721"/>
            <a:ext cx="971253" cy="40271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14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sp>
        <p:nvSpPr>
          <p:cNvPr id="3" name="CustomShape 1">
            <a:extLst>
              <a:ext uri="{FF2B5EF4-FFF2-40B4-BE49-F238E27FC236}">
                <a16:creationId xmlns:a16="http://schemas.microsoft.com/office/drawing/2014/main" xmlns="" id="{1A859095-AC1C-4388-9FA8-220201EDD249}"/>
              </a:ext>
            </a:extLst>
          </p:cNvPr>
          <p:cNvSpPr/>
          <p:nvPr/>
        </p:nvSpPr>
        <p:spPr>
          <a:xfrm>
            <a:off x="1545745" y="167136"/>
            <a:ext cx="6909091" cy="35283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/>
          <a:lstStyle/>
          <a:p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PREVALENTES</a:t>
            </a:r>
            <a:r>
              <a:rPr lang="es-ES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 Tasas</a:t>
            </a:r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 (</a:t>
            </a:r>
            <a:r>
              <a:rPr lang="es-ES" sz="1800" strike="noStrike" spc="-1" dirty="0" err="1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pmp</a:t>
            </a:r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)</a:t>
            </a:r>
            <a:r>
              <a:rPr lang="es-ES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 Andalucía – España (REER) </a:t>
            </a:r>
            <a:endParaRPr lang="en-US" sz="1800" strike="noStrike" dirty="0">
              <a:solidFill>
                <a:srgbClr val="000000"/>
              </a:solidFill>
              <a:latin typeface="Arial"/>
              <a:ea typeface="MS PGothic"/>
            </a:endParaRPr>
          </a:p>
          <a:p>
            <a:pPr algn="ctr">
              <a:lnSpc>
                <a:spcPct val="100000"/>
              </a:lnSpc>
            </a:pPr>
            <a:endParaRPr lang="es-ES" sz="1800" strike="noStrike" spc="-1" dirty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xmlns="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8766567"/>
              </p:ext>
            </p:extLst>
          </p:nvPr>
        </p:nvGraphicFramePr>
        <p:xfrm>
          <a:off x="0" y="1124712"/>
          <a:ext cx="9144000" cy="5733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7700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xmlns="" id="{00000000-0008-0000-00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5187988"/>
              </p:ext>
            </p:extLst>
          </p:nvPr>
        </p:nvGraphicFramePr>
        <p:xfrm>
          <a:off x="1" y="2057399"/>
          <a:ext cx="9144000" cy="3211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CustomShape 2">
            <a:extLst>
              <a:ext uri="{FF2B5EF4-FFF2-40B4-BE49-F238E27FC236}">
                <a16:creationId xmlns:a16="http://schemas.microsoft.com/office/drawing/2014/main" xmlns="" id="{54FA639C-3CEB-400F-A9B1-A5F2EC8552F1}"/>
              </a:ext>
            </a:extLst>
          </p:cNvPr>
          <p:cNvSpPr/>
          <p:nvPr/>
        </p:nvSpPr>
        <p:spPr>
          <a:xfrm>
            <a:off x="1903116" y="1568387"/>
            <a:ext cx="5946334" cy="33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-1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2021: 807 Hombres (64,7%) y 441 Mujeres (35,3%)</a:t>
            </a:r>
            <a:endParaRPr kumimoji="0" lang="es-ES" sz="18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xmlns="" id="{40DACAC5-E960-47B6-B3FC-436A2085BD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3116" y="435624"/>
            <a:ext cx="6035563" cy="499915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35394EEC-3293-9237-DF44-ACC4294B2E57}"/>
              </a:ext>
            </a:extLst>
          </p:cNvPr>
          <p:cNvSpPr/>
          <p:nvPr/>
        </p:nvSpPr>
        <p:spPr>
          <a:xfrm>
            <a:off x="7940592" y="4286545"/>
            <a:ext cx="912031" cy="91203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136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sp>
        <p:nvSpPr>
          <p:cNvPr id="3" name="CustomShape 1">
            <a:extLst>
              <a:ext uri="{FF2B5EF4-FFF2-40B4-BE49-F238E27FC236}">
                <a16:creationId xmlns:a16="http://schemas.microsoft.com/office/drawing/2014/main" xmlns="" id="{AC4E12EF-A12B-4965-8C39-1E2014B961D7}"/>
              </a:ext>
            </a:extLst>
          </p:cNvPr>
          <p:cNvSpPr/>
          <p:nvPr/>
        </p:nvSpPr>
        <p:spPr>
          <a:xfrm>
            <a:off x="2048665" y="167136"/>
            <a:ext cx="6482687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PREVALENTES – Evolutivo TRS </a:t>
            </a:r>
          </a:p>
          <a:p>
            <a:pPr algn="ctr">
              <a:lnSpc>
                <a:spcPct val="100000"/>
              </a:lnSpc>
            </a:pPr>
            <a:endParaRPr lang="es-ES" sz="1800" strike="noStrike" spc="-1" dirty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xmlns="" id="{00000000-0008-0000-04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8773284"/>
              </p:ext>
            </p:extLst>
          </p:nvPr>
        </p:nvGraphicFramePr>
        <p:xfrm>
          <a:off x="0" y="1060704"/>
          <a:ext cx="9144000" cy="5797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C7666AE7-498A-C315-D6C6-B3DBAC628CFD}"/>
              </a:ext>
            </a:extLst>
          </p:cNvPr>
          <p:cNvSpPr/>
          <p:nvPr/>
        </p:nvSpPr>
        <p:spPr>
          <a:xfrm>
            <a:off x="8130105" y="5826338"/>
            <a:ext cx="912031" cy="91203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336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sp>
        <p:nvSpPr>
          <p:cNvPr id="3" name="CustomShape 1">
            <a:extLst>
              <a:ext uri="{FF2B5EF4-FFF2-40B4-BE49-F238E27FC236}">
                <a16:creationId xmlns:a16="http://schemas.microsoft.com/office/drawing/2014/main" xmlns="" id="{BB2B837D-8153-4691-8620-F2A1A5D748D7}"/>
              </a:ext>
            </a:extLst>
          </p:cNvPr>
          <p:cNvSpPr/>
          <p:nvPr/>
        </p:nvSpPr>
        <p:spPr>
          <a:xfrm>
            <a:off x="1920649" y="167136"/>
            <a:ext cx="6482687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/>
          <a:lstStyle/>
          <a:p>
            <a:pPr algn="ctr"/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PREVALENTES 2021 – TRS provincial</a:t>
            </a:r>
            <a:r>
              <a:rPr lang="es-ES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 </a:t>
            </a:r>
            <a:endParaRPr lang="es-ES" sz="1800" strike="noStrike" spc="-1" dirty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Verdana"/>
              <a:ea typeface="MS PGothic"/>
            </a:endParaRPr>
          </a:p>
          <a:p>
            <a:pPr algn="ctr">
              <a:lnSpc>
                <a:spcPct val="100000"/>
              </a:lnSpc>
            </a:pPr>
            <a:endParaRPr lang="es-ES" sz="1800" strike="noStrike" spc="-1" dirty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xmlns="" id="{00000000-0008-0000-06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8543744"/>
              </p:ext>
            </p:extLst>
          </p:nvPr>
        </p:nvGraphicFramePr>
        <p:xfrm>
          <a:off x="0" y="911699"/>
          <a:ext cx="9144000" cy="593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xmlns="" id="{EAA35534-7A39-97C2-8B16-3E3B682727A0}"/>
              </a:ext>
            </a:extLst>
          </p:cNvPr>
          <p:cNvSpPr/>
          <p:nvPr/>
        </p:nvSpPr>
        <p:spPr>
          <a:xfrm>
            <a:off x="3510726" y="6063229"/>
            <a:ext cx="912031" cy="497472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xmlns="" id="{B6551191-C124-7AE0-4781-6CB4235B69D3}"/>
              </a:ext>
            </a:extLst>
          </p:cNvPr>
          <p:cNvSpPr/>
          <p:nvPr/>
        </p:nvSpPr>
        <p:spPr>
          <a:xfrm>
            <a:off x="4422756" y="5814493"/>
            <a:ext cx="912031" cy="4974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17E8B546-BCD9-360C-E60A-C422AC9578DC}"/>
              </a:ext>
            </a:extLst>
          </p:cNvPr>
          <p:cNvSpPr/>
          <p:nvPr/>
        </p:nvSpPr>
        <p:spPr>
          <a:xfrm>
            <a:off x="5334788" y="6359343"/>
            <a:ext cx="912031" cy="497472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719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sp>
        <p:nvSpPr>
          <p:cNvPr id="3" name="CustomShape 1">
            <a:extLst>
              <a:ext uri="{FF2B5EF4-FFF2-40B4-BE49-F238E27FC236}">
                <a16:creationId xmlns:a16="http://schemas.microsoft.com/office/drawing/2014/main" xmlns="" id="{B440F141-3E12-46EF-A92D-17115F393547}"/>
              </a:ext>
            </a:extLst>
          </p:cNvPr>
          <p:cNvSpPr/>
          <p:nvPr/>
        </p:nvSpPr>
        <p:spPr>
          <a:xfrm>
            <a:off x="2661313" y="199118"/>
            <a:ext cx="6482687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/>
          <a:lstStyle/>
          <a:p>
            <a:pPr algn="ctr"/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PREVALENTES &gt; 65 años</a:t>
            </a:r>
            <a:r>
              <a:rPr lang="es-ES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  </a:t>
            </a:r>
            <a:endParaRPr lang="en-US"/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xmlns="" id="{00000000-0008-0000-0F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1548272"/>
              </p:ext>
            </p:extLst>
          </p:nvPr>
        </p:nvGraphicFramePr>
        <p:xfrm>
          <a:off x="0" y="894337"/>
          <a:ext cx="9144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xmlns="" id="{00000000-0008-0000-0F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2050400"/>
              </p:ext>
            </p:extLst>
          </p:nvPr>
        </p:nvGraphicFramePr>
        <p:xfrm>
          <a:off x="538163" y="3915682"/>
          <a:ext cx="8067674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D3616B50-D51F-AC01-39BA-226F11BF58AE}"/>
              </a:ext>
            </a:extLst>
          </p:cNvPr>
          <p:cNvSpPr/>
          <p:nvPr/>
        </p:nvSpPr>
        <p:spPr>
          <a:xfrm>
            <a:off x="1698509" y="4073343"/>
            <a:ext cx="923875" cy="46786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879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sp>
        <p:nvSpPr>
          <p:cNvPr id="3" name="CustomShape 1">
            <a:extLst>
              <a:ext uri="{FF2B5EF4-FFF2-40B4-BE49-F238E27FC236}">
                <a16:creationId xmlns:a16="http://schemas.microsoft.com/office/drawing/2014/main" xmlns="" id="{A32214E3-49B2-4951-BDA5-B7E033F7773B}"/>
              </a:ext>
            </a:extLst>
          </p:cNvPr>
          <p:cNvSpPr/>
          <p:nvPr/>
        </p:nvSpPr>
        <p:spPr>
          <a:xfrm>
            <a:off x="2030377" y="167136"/>
            <a:ext cx="6482687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PREVALENTES 2021 – Andalucía ERP Agrupadas</a:t>
            </a:r>
            <a:endParaRPr lang="es-ES" sz="1800" strike="noStrike" spc="-1" dirty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xmlns="" id="{308D6752-67C4-4C43-B94F-BF6CF60E58E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3701227"/>
              </p:ext>
            </p:extLst>
          </p:nvPr>
        </p:nvGraphicFramePr>
        <p:xfrm>
          <a:off x="0" y="1097280"/>
          <a:ext cx="9144000" cy="55935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93676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sp>
        <p:nvSpPr>
          <p:cNvPr id="3" name="CustomShape 1">
            <a:extLst>
              <a:ext uri="{FF2B5EF4-FFF2-40B4-BE49-F238E27FC236}">
                <a16:creationId xmlns:a16="http://schemas.microsoft.com/office/drawing/2014/main" xmlns="" id="{1B8AA9E6-3BB5-4DC3-8A50-02F204F1DE67}"/>
              </a:ext>
            </a:extLst>
          </p:cNvPr>
          <p:cNvSpPr/>
          <p:nvPr/>
        </p:nvSpPr>
        <p:spPr>
          <a:xfrm>
            <a:off x="1609753" y="167136"/>
            <a:ext cx="6482687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PREVALENTES – 10 causa más frecuentes 2021</a:t>
            </a:r>
            <a:endParaRPr lang="es-ES" sz="1800" strike="noStrike" spc="-1" dirty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xmlns="" id="{9AFEA167-0C28-4FA6-9EEA-403705B850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7485243"/>
              </p:ext>
            </p:extLst>
          </p:nvPr>
        </p:nvGraphicFramePr>
        <p:xfrm>
          <a:off x="0" y="791703"/>
          <a:ext cx="9144000" cy="60662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0116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sp>
        <p:nvSpPr>
          <p:cNvPr id="3" name="CustomShape 1">
            <a:extLst>
              <a:ext uri="{FF2B5EF4-FFF2-40B4-BE49-F238E27FC236}">
                <a16:creationId xmlns:a16="http://schemas.microsoft.com/office/drawing/2014/main" xmlns="" id="{7FD15758-AB3C-4312-9842-EFB36967E83B}"/>
              </a:ext>
            </a:extLst>
          </p:cNvPr>
          <p:cNvSpPr/>
          <p:nvPr/>
        </p:nvSpPr>
        <p:spPr>
          <a:xfrm>
            <a:off x="2661313" y="199118"/>
            <a:ext cx="6482687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Síndrome Cardiorrenal – Prevalentes 2021</a:t>
            </a:r>
            <a:endParaRPr lang="es-ES" sz="1800" strike="noStrike" spc="-1" dirty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xmlns="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7426421"/>
              </p:ext>
            </p:extLst>
          </p:nvPr>
        </p:nvGraphicFramePr>
        <p:xfrm>
          <a:off x="0" y="1042416"/>
          <a:ext cx="9144000" cy="5815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5875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TextShape 2"/>
          <p:cNvSpPr txBox="1"/>
          <p:nvPr/>
        </p:nvSpPr>
        <p:spPr>
          <a:xfrm>
            <a:off x="1371780" y="1550918"/>
            <a:ext cx="6400440" cy="17521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s-ES" sz="2800" b="1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Arial"/>
                <a:ea typeface="MS PGothic"/>
              </a:rPr>
              <a:t>SICATA. Módulo Básico. </a:t>
            </a:r>
            <a:r>
              <a:rPr lang="es-ES" sz="2800" b="1" strike="noStrike" spc="-1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Arial"/>
                <a:ea typeface="MS PGothic"/>
              </a:rPr>
              <a:t>Año </a:t>
            </a:r>
            <a:r>
              <a:rPr lang="es-ES" sz="2800" b="1" spc="-1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Arial"/>
                <a:ea typeface="MS PGothic"/>
              </a:rPr>
              <a:t>2021</a:t>
            </a:r>
            <a:endParaRPr lang="es-E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929095" y="3009481"/>
            <a:ext cx="4172577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endParaRPr lang="es-ES" sz="2800" b="1" spc="-1" dirty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Arial"/>
              <a:ea typeface="MS PGothic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s-ES" sz="2800" b="1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Arial"/>
                <a:ea typeface="MS PGothic"/>
              </a:rPr>
              <a:t>Mortalidad</a:t>
            </a:r>
          </a:p>
        </p:txBody>
      </p:sp>
    </p:spTree>
    <p:extLst>
      <p:ext uri="{BB962C8B-B14F-4D97-AF65-F5344CB8AC3E}">
        <p14:creationId xmlns:p14="http://schemas.microsoft.com/office/powerpoint/2010/main" val="427420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1E7B6007-AA78-4347-9F30-F2017D4CEB96}"/>
              </a:ext>
            </a:extLst>
          </p:cNvPr>
          <p:cNvSpPr txBox="1"/>
          <p:nvPr/>
        </p:nvSpPr>
        <p:spPr>
          <a:xfrm>
            <a:off x="2222626" y="29475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0070C0"/>
                </a:solidFill>
              </a:rPr>
              <a:t>MORTALIDAD 2021 (1.013 pacientes)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xmlns="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3369641"/>
              </p:ext>
            </p:extLst>
          </p:nvPr>
        </p:nvGraphicFramePr>
        <p:xfrm>
          <a:off x="0" y="1176950"/>
          <a:ext cx="9080626" cy="5613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1586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sp>
        <p:nvSpPr>
          <p:cNvPr id="3" name="CustomShape 1">
            <a:extLst>
              <a:ext uri="{FF2B5EF4-FFF2-40B4-BE49-F238E27FC236}">
                <a16:creationId xmlns:a16="http://schemas.microsoft.com/office/drawing/2014/main" xmlns="" id="{6594D470-8CE5-4E88-9AAD-38EDF4675E13}"/>
              </a:ext>
            </a:extLst>
          </p:cNvPr>
          <p:cNvSpPr/>
          <p:nvPr/>
        </p:nvSpPr>
        <p:spPr>
          <a:xfrm>
            <a:off x="2661314" y="199118"/>
            <a:ext cx="466294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MORTALIDAD - EVOLUCIÓN</a:t>
            </a:r>
            <a:endParaRPr lang="es-ES" sz="1800" strike="noStrike" spc="-1" dirty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xmlns="" id="{A390E535-B630-42F5-BF89-EFFD05DAD8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0545613"/>
              </p:ext>
            </p:extLst>
          </p:nvPr>
        </p:nvGraphicFramePr>
        <p:xfrm>
          <a:off x="0" y="1195057"/>
          <a:ext cx="9144000" cy="56629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3139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sp>
        <p:nvSpPr>
          <p:cNvPr id="3" name="CustomShape 1">
            <a:extLst>
              <a:ext uri="{FF2B5EF4-FFF2-40B4-BE49-F238E27FC236}">
                <a16:creationId xmlns:a16="http://schemas.microsoft.com/office/drawing/2014/main" xmlns="" id="{F0801664-C661-448B-A382-ED68B8FC2F56}"/>
              </a:ext>
            </a:extLst>
          </p:cNvPr>
          <p:cNvSpPr/>
          <p:nvPr/>
        </p:nvSpPr>
        <p:spPr>
          <a:xfrm>
            <a:off x="1593005" y="167136"/>
            <a:ext cx="6482687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MORTALIDAD y Esperanza de Vida.</a:t>
            </a:r>
          </a:p>
          <a:p>
            <a:pPr algn="ctr">
              <a:lnSpc>
                <a:spcPct val="100000"/>
              </a:lnSpc>
            </a:pPr>
            <a:endParaRPr lang="es-ES" sz="1800" strike="noStrike" spc="-1" dirty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5" name="3 Gráfico">
            <a:extLst>
              <a:ext uri="{FF2B5EF4-FFF2-40B4-BE49-F238E27FC236}">
                <a16:creationId xmlns:a16="http://schemas.microsoft.com/office/drawing/2014/main" xmlns="" id="{00000000-0008-0000-07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4731502"/>
              </p:ext>
            </p:extLst>
          </p:nvPr>
        </p:nvGraphicFramePr>
        <p:xfrm>
          <a:off x="1" y="865644"/>
          <a:ext cx="9062518" cy="2676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xmlns="" id="{00000000-0008-0000-07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4395949"/>
              </p:ext>
            </p:extLst>
          </p:nvPr>
        </p:nvGraphicFramePr>
        <p:xfrm>
          <a:off x="0" y="3542168"/>
          <a:ext cx="9144000" cy="33158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05402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sp>
        <p:nvSpPr>
          <p:cNvPr id="6" name="CustomShape 1">
            <a:extLst>
              <a:ext uri="{FF2B5EF4-FFF2-40B4-BE49-F238E27FC236}">
                <a16:creationId xmlns:a16="http://schemas.microsoft.com/office/drawing/2014/main" xmlns="" id="{5C354EDF-42E5-40C0-9177-3DD8ACF53DCA}"/>
              </a:ext>
            </a:extLst>
          </p:cNvPr>
          <p:cNvSpPr/>
          <p:nvPr/>
        </p:nvSpPr>
        <p:spPr>
          <a:xfrm>
            <a:off x="2672179" y="199118"/>
            <a:ext cx="6471821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/>
          <a:lstStyle/>
          <a:p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INCIDENTES ANDALUCÍA 2021</a:t>
            </a:r>
            <a:r>
              <a:rPr lang="es-ES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: Provincia.</a:t>
            </a:r>
            <a:endParaRPr lang="es-ES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xmlns="" id="{00000000-0008-0000-00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5489968"/>
              </p:ext>
            </p:extLst>
          </p:nvPr>
        </p:nvGraphicFramePr>
        <p:xfrm>
          <a:off x="0" y="2057399"/>
          <a:ext cx="9144000" cy="38454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D00B383E-48F6-DD7C-F6E7-F90539896A32}"/>
              </a:ext>
            </a:extLst>
          </p:cNvPr>
          <p:cNvSpPr/>
          <p:nvPr/>
        </p:nvSpPr>
        <p:spPr>
          <a:xfrm>
            <a:off x="7869524" y="4937997"/>
            <a:ext cx="912031" cy="91203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xmlns="" id="{08AA5E1E-E03A-E873-2DF6-DA2396A9F002}"/>
              </a:ext>
            </a:extLst>
          </p:cNvPr>
          <p:cNvSpPr/>
          <p:nvPr/>
        </p:nvSpPr>
        <p:spPr>
          <a:xfrm>
            <a:off x="2052266" y="4995640"/>
            <a:ext cx="912031" cy="91203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852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sp>
        <p:nvSpPr>
          <p:cNvPr id="3" name="CustomShape 1">
            <a:extLst>
              <a:ext uri="{FF2B5EF4-FFF2-40B4-BE49-F238E27FC236}">
                <a16:creationId xmlns:a16="http://schemas.microsoft.com/office/drawing/2014/main" xmlns="" id="{FDA56F0E-B7C6-4B2E-81DF-E8619FC160DA}"/>
              </a:ext>
            </a:extLst>
          </p:cNvPr>
          <p:cNvSpPr/>
          <p:nvPr/>
        </p:nvSpPr>
        <p:spPr>
          <a:xfrm>
            <a:off x="2661313" y="199118"/>
            <a:ext cx="5432485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CAUSAS de MUERTE 2021 (%)</a:t>
            </a:r>
          </a:p>
          <a:p>
            <a:pPr algn="ctr">
              <a:lnSpc>
                <a:spcPct val="100000"/>
              </a:lnSpc>
            </a:pPr>
            <a:endParaRPr lang="es-ES" sz="1800" strike="noStrike" spc="-1" dirty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xmlns="" id="{00000000-0008-0000-03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6694054"/>
              </p:ext>
            </p:extLst>
          </p:nvPr>
        </p:nvGraphicFramePr>
        <p:xfrm>
          <a:off x="0" y="791703"/>
          <a:ext cx="9031856" cy="60662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53046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sp>
        <p:nvSpPr>
          <p:cNvPr id="3" name="CustomShape 1">
            <a:extLst>
              <a:ext uri="{FF2B5EF4-FFF2-40B4-BE49-F238E27FC236}">
                <a16:creationId xmlns:a16="http://schemas.microsoft.com/office/drawing/2014/main" xmlns="" id="{B0D11485-260F-4FA9-BE48-8C6B7BA387F2}"/>
              </a:ext>
            </a:extLst>
          </p:cNvPr>
          <p:cNvSpPr/>
          <p:nvPr/>
        </p:nvSpPr>
        <p:spPr>
          <a:xfrm>
            <a:off x="2063784" y="167136"/>
            <a:ext cx="6482687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CAUSAS de MUERTE 2021 (%) por última técnica.</a:t>
            </a:r>
          </a:p>
          <a:p>
            <a:pPr algn="ctr">
              <a:lnSpc>
                <a:spcPct val="100000"/>
              </a:lnSpc>
            </a:pPr>
            <a:endParaRPr lang="es-ES" sz="1800" strike="noStrike" spc="-1" dirty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xmlns="" id="{00000000-0008-0000-03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8232842"/>
              </p:ext>
            </p:extLst>
          </p:nvPr>
        </p:nvGraphicFramePr>
        <p:xfrm>
          <a:off x="0" y="977775"/>
          <a:ext cx="9144000" cy="58802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00749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7" y="109985"/>
            <a:ext cx="946840" cy="624567"/>
          </a:xfrm>
          <a:prstGeom prst="rect">
            <a:avLst/>
          </a:prstGeom>
        </p:spPr>
      </p:pic>
      <p:sp>
        <p:nvSpPr>
          <p:cNvPr id="3" name="CustomShape 1">
            <a:extLst>
              <a:ext uri="{FF2B5EF4-FFF2-40B4-BE49-F238E27FC236}">
                <a16:creationId xmlns:a16="http://schemas.microsoft.com/office/drawing/2014/main" xmlns="" id="{B0D11485-260F-4FA9-BE48-8C6B7BA387F2}"/>
              </a:ext>
            </a:extLst>
          </p:cNvPr>
          <p:cNvSpPr/>
          <p:nvPr/>
        </p:nvSpPr>
        <p:spPr>
          <a:xfrm>
            <a:off x="2690838" y="167136"/>
            <a:ext cx="5048567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/>
          <a:lstStyle/>
          <a:p>
            <a:pPr algn="ctr"/>
            <a:r>
              <a:rPr lang="es-ES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  <a:cs typeface="DejaVu Sans"/>
              </a:rPr>
              <a:t>CAUSAS MUERTE (%) SEGÚN ÚLTIMA MODALIDAD TRS</a:t>
            </a:r>
          </a:p>
          <a:p>
            <a:pPr algn="ctr"/>
            <a:r>
              <a:rPr lang="es-ES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  <a:cs typeface="DejaVu Sans"/>
              </a:rPr>
              <a:t>Excluyendo Síndrome Cardiorrenal</a:t>
            </a:r>
          </a:p>
          <a:p>
            <a:pPr algn="ctr"/>
            <a:endParaRPr lang="es-ES" spc="-1" dirty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Verdana"/>
              <a:ea typeface="MS PGothic"/>
              <a:cs typeface="DejaVu Sans"/>
            </a:endParaRPr>
          </a:p>
          <a:p>
            <a:pPr algn="ctr"/>
            <a:endParaRPr lang="es-ES" spc="-1" dirty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</p:txBody>
      </p:sp>
      <p:sp>
        <p:nvSpPr>
          <p:cNvPr id="6" name="CuadroTexto 1">
            <a:extLst>
              <a:ext uri="{FF2B5EF4-FFF2-40B4-BE49-F238E27FC236}">
                <a16:creationId xmlns:a16="http://schemas.microsoft.com/office/drawing/2014/main" xmlns="" id="{B38CFB23-21DB-439F-BEC6-03DB4305D918}"/>
              </a:ext>
            </a:extLst>
          </p:cNvPr>
          <p:cNvSpPr txBox="1"/>
          <p:nvPr/>
        </p:nvSpPr>
        <p:spPr>
          <a:xfrm>
            <a:off x="3604405" y="2931064"/>
            <a:ext cx="1935191" cy="9958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s-ES" sz="1400" dirty="0">
              <a:solidFill>
                <a:prstClr val="black"/>
              </a:solidFill>
              <a:latin typeface="Arial"/>
              <a:ea typeface="DejaVu Sans"/>
              <a:cs typeface="DejaVu Sans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xmlns="" id="{33C5853E-80B4-4415-B76B-11F275A71A0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8377761"/>
              </p:ext>
            </p:extLst>
          </p:nvPr>
        </p:nvGraphicFramePr>
        <p:xfrm>
          <a:off x="109987" y="1086929"/>
          <a:ext cx="8850702" cy="56039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1 Rectángulo"/>
          <p:cNvSpPr/>
          <p:nvPr/>
        </p:nvSpPr>
        <p:spPr>
          <a:xfrm>
            <a:off x="1663002" y="5712488"/>
            <a:ext cx="6873073" cy="3315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Elipse"/>
          <p:cNvSpPr/>
          <p:nvPr/>
        </p:nvSpPr>
        <p:spPr>
          <a:xfrm>
            <a:off x="7295103" y="6300316"/>
            <a:ext cx="713433" cy="346669"/>
          </a:xfrm>
          <a:prstGeom prst="ellipse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7267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7" y="109986"/>
            <a:ext cx="1444923" cy="847547"/>
          </a:xfrm>
          <a:prstGeom prst="rect">
            <a:avLst/>
          </a:prstGeom>
        </p:spPr>
      </p:pic>
      <p:sp>
        <p:nvSpPr>
          <p:cNvPr id="3" name="CustomShape 1">
            <a:extLst>
              <a:ext uri="{FF2B5EF4-FFF2-40B4-BE49-F238E27FC236}">
                <a16:creationId xmlns:a16="http://schemas.microsoft.com/office/drawing/2014/main" xmlns="" id="{B0D11485-260F-4FA9-BE48-8C6B7BA387F2}"/>
              </a:ext>
            </a:extLst>
          </p:cNvPr>
          <p:cNvSpPr/>
          <p:nvPr/>
        </p:nvSpPr>
        <p:spPr>
          <a:xfrm>
            <a:off x="2690838" y="167136"/>
            <a:ext cx="5571111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-1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Verdana"/>
                <a:ea typeface="MS PGothic"/>
                <a:cs typeface="DejaVu Sans"/>
              </a:rPr>
              <a:t>CAUSAS MUERTE: Infección Pulmonar Vírica 2019 – 2021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-1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>
                <a:solidFill>
                  <a:srgbClr val="FFFFFF"/>
                </a:solidFill>
              </a:uFill>
              <a:latin typeface="Verdana"/>
              <a:ea typeface="MS PGothic"/>
              <a:cs typeface="DejaVu San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-1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</p:txBody>
      </p:sp>
      <p:sp>
        <p:nvSpPr>
          <p:cNvPr id="6" name="CuadroTexto 1">
            <a:extLst>
              <a:ext uri="{FF2B5EF4-FFF2-40B4-BE49-F238E27FC236}">
                <a16:creationId xmlns:a16="http://schemas.microsoft.com/office/drawing/2014/main" xmlns="" id="{B38CFB23-21DB-439F-BEC6-03DB4305D918}"/>
              </a:ext>
            </a:extLst>
          </p:cNvPr>
          <p:cNvSpPr txBox="1"/>
          <p:nvPr/>
        </p:nvSpPr>
        <p:spPr>
          <a:xfrm>
            <a:off x="3604405" y="2931064"/>
            <a:ext cx="1935191" cy="9958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xmlns="" id="{C3E36A4E-8260-4977-820D-9DCC43CB98B5}"/>
              </a:ext>
            </a:extLst>
          </p:cNvPr>
          <p:cNvGraphicFramePr>
            <a:graphicFrameLocks/>
          </p:cNvGraphicFramePr>
          <p:nvPr/>
        </p:nvGraphicFramePr>
        <p:xfrm>
          <a:off x="0" y="1164566"/>
          <a:ext cx="9144000" cy="5693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3045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7" y="109986"/>
            <a:ext cx="1444923" cy="847547"/>
          </a:xfrm>
          <a:prstGeom prst="rect">
            <a:avLst/>
          </a:prstGeom>
        </p:spPr>
      </p:pic>
      <p:sp>
        <p:nvSpPr>
          <p:cNvPr id="3" name="CustomShape 1">
            <a:extLst>
              <a:ext uri="{FF2B5EF4-FFF2-40B4-BE49-F238E27FC236}">
                <a16:creationId xmlns:a16="http://schemas.microsoft.com/office/drawing/2014/main" xmlns="" id="{B0D11485-260F-4FA9-BE48-8C6B7BA387F2}"/>
              </a:ext>
            </a:extLst>
          </p:cNvPr>
          <p:cNvSpPr/>
          <p:nvPr/>
        </p:nvSpPr>
        <p:spPr>
          <a:xfrm>
            <a:off x="2690838" y="167136"/>
            <a:ext cx="5048567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/>
          <a:lstStyle/>
          <a:p>
            <a:pPr algn="ctr"/>
            <a:r>
              <a:rPr lang="es-ES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  <a:cs typeface="DejaVu Sans"/>
              </a:rPr>
              <a:t>CAUSAS MUERTE: Infección Pulmonar Vírica 2021-P</a:t>
            </a:r>
          </a:p>
          <a:p>
            <a:pPr algn="ctr"/>
            <a:endParaRPr lang="es-ES" spc="-1" dirty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  <a:cs typeface="DejaVu Sans"/>
            </a:endParaRPr>
          </a:p>
        </p:txBody>
      </p:sp>
      <p:sp>
        <p:nvSpPr>
          <p:cNvPr id="6" name="CuadroTexto 1">
            <a:extLst>
              <a:ext uri="{FF2B5EF4-FFF2-40B4-BE49-F238E27FC236}">
                <a16:creationId xmlns:a16="http://schemas.microsoft.com/office/drawing/2014/main" xmlns="" id="{B38CFB23-21DB-439F-BEC6-03DB4305D918}"/>
              </a:ext>
            </a:extLst>
          </p:cNvPr>
          <p:cNvSpPr txBox="1"/>
          <p:nvPr/>
        </p:nvSpPr>
        <p:spPr>
          <a:xfrm>
            <a:off x="3604405" y="2931064"/>
            <a:ext cx="1935191" cy="9958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s-ES" sz="1400" dirty="0">
              <a:solidFill>
                <a:prstClr val="black"/>
              </a:solidFill>
              <a:latin typeface="Arial"/>
              <a:ea typeface="DejaVu Sans"/>
              <a:cs typeface="DejaVu Sans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xmlns="" id="{0D2B8662-786E-4D70-905B-0551EAF10DB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9368738"/>
              </p:ext>
            </p:extLst>
          </p:nvPr>
        </p:nvGraphicFramePr>
        <p:xfrm>
          <a:off x="-45288" y="957532"/>
          <a:ext cx="9189289" cy="59004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19561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sp>
        <p:nvSpPr>
          <p:cNvPr id="3" name="CustomShape 1">
            <a:extLst>
              <a:ext uri="{FF2B5EF4-FFF2-40B4-BE49-F238E27FC236}">
                <a16:creationId xmlns:a16="http://schemas.microsoft.com/office/drawing/2014/main" xmlns="" id="{96673291-D24B-440A-87A1-96467AADE774}"/>
              </a:ext>
            </a:extLst>
          </p:cNvPr>
          <p:cNvSpPr/>
          <p:nvPr/>
        </p:nvSpPr>
        <p:spPr>
          <a:xfrm>
            <a:off x="1783127" y="297079"/>
            <a:ext cx="6482687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Años en TRS de los fallecidos 2021</a:t>
            </a:r>
          </a:p>
          <a:p>
            <a:pPr algn="ctr">
              <a:lnSpc>
                <a:spcPct val="100000"/>
              </a:lnSpc>
            </a:pPr>
            <a:endParaRPr lang="es-ES" sz="1800" strike="noStrike" spc="-1" dirty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5" name="3 Gráfico">
            <a:extLst>
              <a:ext uri="{FF2B5EF4-FFF2-40B4-BE49-F238E27FC236}">
                <a16:creationId xmlns:a16="http://schemas.microsoft.com/office/drawing/2014/main" xmlns="" id="{00000000-0008-0000-0C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902703"/>
              </p:ext>
            </p:extLst>
          </p:nvPr>
        </p:nvGraphicFramePr>
        <p:xfrm>
          <a:off x="112144" y="950614"/>
          <a:ext cx="9031856" cy="59073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575111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sp>
        <p:nvSpPr>
          <p:cNvPr id="3" name="CustomShape 1">
            <a:extLst>
              <a:ext uri="{FF2B5EF4-FFF2-40B4-BE49-F238E27FC236}">
                <a16:creationId xmlns:a16="http://schemas.microsoft.com/office/drawing/2014/main" xmlns="" id="{B48ABF42-749E-4B57-A560-07DF575AA3BE}"/>
              </a:ext>
            </a:extLst>
          </p:cNvPr>
          <p:cNvSpPr/>
          <p:nvPr/>
        </p:nvSpPr>
        <p:spPr>
          <a:xfrm>
            <a:off x="2661314" y="199118"/>
            <a:ext cx="555018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Fallecidos 2021 - Grupos de edad.</a:t>
            </a:r>
            <a:endParaRPr lang="es-ES" sz="1800" strike="noStrike" spc="-1" dirty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xmlns="" id="{506DD3CE-F82B-4C80-B123-B3A8BD24A3F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1162242"/>
              </p:ext>
            </p:extLst>
          </p:nvPr>
        </p:nvGraphicFramePr>
        <p:xfrm>
          <a:off x="0" y="905347"/>
          <a:ext cx="9144000" cy="59526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1613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sp>
        <p:nvSpPr>
          <p:cNvPr id="3" name="CustomShape 1">
            <a:extLst>
              <a:ext uri="{FF2B5EF4-FFF2-40B4-BE49-F238E27FC236}">
                <a16:creationId xmlns:a16="http://schemas.microsoft.com/office/drawing/2014/main" xmlns="" id="{5D226274-0920-4B4C-9CB0-9FDC6AF5CAC8}"/>
              </a:ext>
            </a:extLst>
          </p:cNvPr>
          <p:cNvSpPr/>
          <p:nvPr/>
        </p:nvSpPr>
        <p:spPr>
          <a:xfrm>
            <a:off x="1982303" y="167136"/>
            <a:ext cx="6482687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Mortalidad Precoz (≤ 100d)</a:t>
            </a:r>
          </a:p>
          <a:p>
            <a:pPr algn="ctr">
              <a:lnSpc>
                <a:spcPct val="100000"/>
              </a:lnSpc>
            </a:pPr>
            <a:r>
              <a:rPr lang="es-ES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Casos y Porcentajes</a:t>
            </a:r>
            <a:endParaRPr lang="es-ES" sz="1800" strike="noStrike" spc="-1" dirty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xmlns="" id="{00000000-0008-0000-0B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7064700"/>
              </p:ext>
            </p:extLst>
          </p:nvPr>
        </p:nvGraphicFramePr>
        <p:xfrm>
          <a:off x="112145" y="791703"/>
          <a:ext cx="9031856" cy="31035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xmlns="" id="{00000000-0008-0000-0B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511128"/>
              </p:ext>
            </p:extLst>
          </p:nvPr>
        </p:nvGraphicFramePr>
        <p:xfrm>
          <a:off x="1" y="3947664"/>
          <a:ext cx="9144000" cy="2910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984857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sp>
        <p:nvSpPr>
          <p:cNvPr id="3" name="TextShape 1">
            <a:extLst>
              <a:ext uri="{FF2B5EF4-FFF2-40B4-BE49-F238E27FC236}">
                <a16:creationId xmlns:a16="http://schemas.microsoft.com/office/drawing/2014/main" xmlns="" id="{9BF3B25F-0DB3-4C76-8787-1C8EC07B8B50}"/>
              </a:ext>
            </a:extLst>
          </p:cNvPr>
          <p:cNvSpPr txBox="1"/>
          <p:nvPr/>
        </p:nvSpPr>
        <p:spPr>
          <a:xfrm>
            <a:off x="468360" y="2205000"/>
            <a:ext cx="8229240" cy="3992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lnSpc>
                <a:spcPct val="100000"/>
              </a:lnSpc>
            </a:pPr>
            <a:endParaRPr lang="en-U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 algn="ctr">
              <a:lnSpc>
                <a:spcPct val="100000"/>
              </a:lnSpc>
            </a:pPr>
            <a:r>
              <a:rPr lang="en-US" sz="6000" b="1" strike="noStrike" spc="-1" dirty="0">
                <a:solidFill>
                  <a:srgbClr val="0070C6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CONCLUSIONES</a:t>
            </a:r>
            <a:endParaRPr lang="en-U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491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="" xmlns:a16="http://schemas.microsoft.com/office/drawing/2014/main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sp>
        <p:nvSpPr>
          <p:cNvPr id="3" name="TextShape 1">
            <a:extLst>
              <a:ext uri="{FF2B5EF4-FFF2-40B4-BE49-F238E27FC236}">
                <a16:creationId xmlns="" xmlns:a16="http://schemas.microsoft.com/office/drawing/2014/main" id="{9BF3B25F-0DB3-4C76-8787-1C8EC07B8B50}"/>
              </a:ext>
            </a:extLst>
          </p:cNvPr>
          <p:cNvSpPr txBox="1"/>
          <p:nvPr/>
        </p:nvSpPr>
        <p:spPr>
          <a:xfrm>
            <a:off x="1131655" y="303948"/>
            <a:ext cx="7648857" cy="3127388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t"/>
          <a:lstStyle/>
          <a:p>
            <a:pPr algn="ctr">
              <a:lnSpc>
                <a:spcPct val="100000"/>
              </a:lnSpc>
            </a:pPr>
            <a:endParaRPr lang="en-US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900" indent="-342265" algn="ctr">
              <a:lnSpc>
                <a:spcPct val="100000"/>
              </a:lnSpc>
            </a:pPr>
            <a:r>
              <a:rPr lang="en-US" sz="3200" b="1" strike="noStrike" spc="-1" dirty="0">
                <a:solidFill>
                  <a:srgbClr val="0070C6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CONCLUSIONES</a:t>
            </a:r>
          </a:p>
          <a:p>
            <a:pPr marL="342900" indent="-342265" algn="ctr"/>
            <a:endParaRPr lang="en-US" sz="3200" b="1" spc="-1" dirty="0" smtClean="0">
              <a:solidFill>
                <a:srgbClr val="0070C6"/>
              </a:solidFill>
              <a:uFill>
                <a:solidFill>
                  <a:srgbClr val="FFFFFF"/>
                </a:solidFill>
              </a:uFill>
              <a:latin typeface="Verdana"/>
              <a:ea typeface="MS PGothic"/>
              <a:cs typeface="+mn-lt"/>
            </a:endParaRPr>
          </a:p>
          <a:p>
            <a:pPr marL="342900" indent="-342265" algn="ctr"/>
            <a:endParaRPr lang="en-US" sz="3200" b="1" spc="-1" dirty="0">
              <a:solidFill>
                <a:srgbClr val="0070C6"/>
              </a:solidFill>
              <a:uFill>
                <a:solidFill>
                  <a:srgbClr val="FFFFFF"/>
                </a:solidFill>
              </a:uFill>
              <a:latin typeface="Verdana"/>
              <a:ea typeface="MS PGothic"/>
              <a:cs typeface="+mn-lt"/>
            </a:endParaRPr>
          </a:p>
          <a:p>
            <a:pPr marL="285750" indent="-285750">
              <a:buFont typeface="Arial,Sans-Serif"/>
              <a:buChar char="•"/>
            </a:pPr>
            <a:r>
              <a:rPr lang="es-ES" spc="-1" dirty="0">
                <a:uFill>
                  <a:solidFill>
                    <a:srgbClr val="FFFFFF"/>
                  </a:solidFill>
                </a:uFill>
                <a:ea typeface="+mn-lt"/>
                <a:cs typeface="+mn-lt"/>
              </a:rPr>
              <a:t>La incidencia y prevalencia continua aumentando.</a:t>
            </a:r>
            <a:endParaRPr lang="en-US" spc="-1" dirty="0">
              <a:uFill>
                <a:solidFill>
                  <a:srgbClr val="FFFFFF"/>
                </a:solidFill>
              </a:uFill>
              <a:ea typeface="+mn-lt"/>
              <a:cs typeface="+mn-lt"/>
            </a:endParaRPr>
          </a:p>
          <a:p>
            <a:pPr marL="285750" indent="-285750">
              <a:buFont typeface="Arial,Sans-Serif"/>
              <a:buChar char="•"/>
            </a:pPr>
            <a:endParaRPr lang="es-ES" spc="-1" dirty="0">
              <a:uFill>
                <a:solidFill>
                  <a:srgbClr val="FFFFFF"/>
                </a:solidFill>
              </a:uFill>
              <a:ea typeface="+mn-lt"/>
              <a:cs typeface="+mn-lt"/>
            </a:endParaRPr>
          </a:p>
          <a:p>
            <a:pPr marL="285750" indent="-285750">
              <a:buFont typeface="Arial,Sans-Serif"/>
              <a:buChar char="•"/>
            </a:pPr>
            <a:r>
              <a:rPr lang="es-ES" spc="-1" dirty="0" smtClean="0">
                <a:uFill>
                  <a:solidFill>
                    <a:srgbClr val="FFFFFF"/>
                  </a:solidFill>
                </a:uFill>
                <a:ea typeface="+mn-lt"/>
                <a:cs typeface="+mn-lt"/>
              </a:rPr>
              <a:t>La </a:t>
            </a:r>
            <a:r>
              <a:rPr lang="es-ES" spc="-1" dirty="0">
                <a:uFill>
                  <a:solidFill>
                    <a:srgbClr val="FFFFFF"/>
                  </a:solidFill>
                </a:uFill>
                <a:ea typeface="+mn-lt"/>
                <a:cs typeface="+mn-lt"/>
              </a:rPr>
              <a:t>causa más frecuente de ERC entre los incidentes es la DIABETES y </a:t>
            </a:r>
            <a:r>
              <a:rPr lang="es-ES" spc="-1" dirty="0" smtClean="0">
                <a:uFill>
                  <a:solidFill>
                    <a:srgbClr val="FFFFFF"/>
                  </a:solidFill>
                </a:uFill>
                <a:ea typeface="+mn-lt"/>
                <a:cs typeface="+mn-lt"/>
              </a:rPr>
              <a:t>en </a:t>
            </a:r>
            <a:r>
              <a:rPr lang="es-ES" spc="-1" dirty="0">
                <a:uFill>
                  <a:solidFill>
                    <a:srgbClr val="FFFFFF"/>
                  </a:solidFill>
                </a:uFill>
                <a:ea typeface="+mn-lt"/>
                <a:cs typeface="+mn-lt"/>
              </a:rPr>
              <a:t>prevalentes la ERC NO FILIADA .</a:t>
            </a:r>
            <a:endParaRPr lang="en-US" spc="-1" dirty="0">
              <a:uFill>
                <a:solidFill>
                  <a:srgbClr val="FFFFFF"/>
                </a:solidFill>
              </a:uFill>
              <a:ea typeface="+mn-lt"/>
              <a:cs typeface="+mn-lt"/>
            </a:endParaRPr>
          </a:p>
          <a:p>
            <a:pPr marL="285750" indent="-285750">
              <a:buFont typeface="Arial,Sans-Serif"/>
              <a:buChar char="•"/>
            </a:pPr>
            <a:endParaRPr lang="es-ES" spc="-1" dirty="0">
              <a:uFill>
                <a:solidFill>
                  <a:srgbClr val="FFFFFF"/>
                </a:solidFill>
              </a:uFill>
              <a:ea typeface="+mn-lt"/>
              <a:cs typeface="+mn-lt"/>
            </a:endParaRPr>
          </a:p>
          <a:p>
            <a:pPr marL="285750" indent="-285750">
              <a:buFont typeface="Arial,Sans-Serif"/>
              <a:buChar char="•"/>
            </a:pPr>
            <a:r>
              <a:rPr lang="es-ES" spc="-1" dirty="0" smtClean="0">
                <a:uFill>
                  <a:solidFill>
                    <a:srgbClr val="FFFFFF"/>
                  </a:solidFill>
                </a:uFill>
                <a:ea typeface="+mn-lt"/>
                <a:cs typeface="+mn-lt"/>
              </a:rPr>
              <a:t>El </a:t>
            </a:r>
            <a:r>
              <a:rPr lang="es-ES" spc="-1" dirty="0">
                <a:uFill>
                  <a:solidFill>
                    <a:srgbClr val="FFFFFF"/>
                  </a:solidFill>
                </a:uFill>
                <a:ea typeface="+mn-lt"/>
                <a:cs typeface="+mn-lt"/>
              </a:rPr>
              <a:t>inicio urgente de TRS es más</a:t>
            </a:r>
            <a:r>
              <a:rPr lang="es-ES" sz="3200" spc="-1" dirty="0">
                <a:uFill>
                  <a:solidFill>
                    <a:srgbClr val="FFFFFF"/>
                  </a:solidFill>
                </a:uFill>
                <a:ea typeface="+mn-lt"/>
                <a:cs typeface="+mn-lt"/>
              </a:rPr>
              <a:t> </a:t>
            </a:r>
            <a:r>
              <a:rPr lang="es-ES" spc="-1" dirty="0">
                <a:uFill>
                  <a:solidFill>
                    <a:srgbClr val="FFFFFF"/>
                  </a:solidFill>
                </a:uFill>
                <a:ea typeface="+mn-lt"/>
                <a:cs typeface="+mn-lt"/>
              </a:rPr>
              <a:t>frecuente en Huelva y Almería.</a:t>
            </a:r>
            <a:endParaRPr lang="en-US" spc="-1" dirty="0">
              <a:uFill>
                <a:solidFill>
                  <a:srgbClr val="FFFFFF"/>
                </a:solidFill>
              </a:uFill>
              <a:ea typeface="+mn-lt"/>
              <a:cs typeface="+mn-lt"/>
            </a:endParaRPr>
          </a:p>
          <a:p>
            <a:pPr marL="285750" indent="-285750">
              <a:buFont typeface="Arial,Sans-Serif"/>
              <a:buChar char="•"/>
            </a:pPr>
            <a:endParaRPr lang="es-ES" spc="-1" dirty="0">
              <a:uFill>
                <a:solidFill>
                  <a:srgbClr val="FFFFFF"/>
                </a:solidFill>
              </a:uFill>
              <a:ea typeface="+mn-lt"/>
              <a:cs typeface="+mn-lt"/>
            </a:endParaRPr>
          </a:p>
          <a:p>
            <a:pPr marL="285750" indent="-285750">
              <a:buFont typeface="Arial,Sans-Serif"/>
              <a:buChar char="•"/>
            </a:pPr>
            <a:r>
              <a:rPr lang="es-ES" spc="-1" dirty="0" smtClean="0">
                <a:uFill>
                  <a:solidFill>
                    <a:srgbClr val="FFFFFF"/>
                  </a:solidFill>
                </a:uFill>
                <a:ea typeface="+mn-lt"/>
                <a:cs typeface="+mn-lt"/>
              </a:rPr>
              <a:t>Según TRS en</a:t>
            </a:r>
            <a:r>
              <a:rPr lang="es-ES" spc="-1" dirty="0">
                <a:uFill>
                  <a:solidFill>
                    <a:srgbClr val="FFFFFF"/>
                  </a:solidFill>
                </a:uFill>
                <a:ea typeface="+mn-lt"/>
                <a:cs typeface="+mn-lt"/>
              </a:rPr>
              <a:t> </a:t>
            </a:r>
            <a:r>
              <a:rPr lang="es-ES" spc="-1" dirty="0" smtClean="0">
                <a:uFill>
                  <a:solidFill>
                    <a:srgbClr val="FFFFFF"/>
                  </a:solidFill>
                </a:uFill>
                <a:ea typeface="+mn-lt"/>
                <a:cs typeface="+mn-lt"/>
              </a:rPr>
              <a:t>Incidentes, destaca la </a:t>
            </a:r>
            <a:r>
              <a:rPr lang="es-ES" spc="-1" dirty="0">
                <a:uFill>
                  <a:solidFill>
                    <a:srgbClr val="FFFFFF"/>
                  </a:solidFill>
                </a:uFill>
                <a:ea typeface="+mn-lt"/>
                <a:cs typeface="+mn-lt"/>
              </a:rPr>
              <a:t>HD en Málaga, la DP en Huelva y el Trasplante en Córdoba.</a:t>
            </a:r>
            <a:endParaRPr lang="en-US" spc="-1" dirty="0">
              <a:uFill>
                <a:solidFill>
                  <a:srgbClr val="FFFFFF"/>
                </a:solidFill>
              </a:uFill>
              <a:ea typeface="+mn-lt"/>
              <a:cs typeface="+mn-lt"/>
            </a:endParaRPr>
          </a:p>
          <a:p>
            <a:pPr marL="285750" indent="-285750">
              <a:buFont typeface="Arial,Sans-Serif"/>
              <a:buChar char="•"/>
            </a:pPr>
            <a:endParaRPr lang="es-ES" spc="-1" dirty="0" smtClean="0">
              <a:uFill>
                <a:solidFill>
                  <a:srgbClr val="FFFFFF"/>
                </a:solidFill>
              </a:uFill>
              <a:ea typeface="+mn-lt"/>
              <a:cs typeface="+mn-lt"/>
            </a:endParaRPr>
          </a:p>
          <a:p>
            <a:pPr marL="285750" indent="-285750">
              <a:buFont typeface="Arial,Sans-Serif"/>
              <a:buChar char="•"/>
            </a:pPr>
            <a:r>
              <a:rPr lang="es-ES" dirty="0">
                <a:cs typeface="Arial"/>
              </a:rPr>
              <a:t>En prevalentes el grupo mayor en HD se encuentra en Huelva, DP en Granada y TRASPLANTE en Jaén.</a:t>
            </a:r>
            <a:endParaRPr lang="en-US" dirty="0">
              <a:ea typeface="+mn-lt"/>
              <a:cs typeface="+mn-lt"/>
            </a:endParaRPr>
          </a:p>
          <a:p>
            <a:pPr marL="285750" indent="-285750">
              <a:buFont typeface="Arial,Sans-Serif"/>
              <a:buChar char="•"/>
            </a:pPr>
            <a:endParaRPr lang="es-ES" spc="-1" dirty="0">
              <a:uFill>
                <a:solidFill>
                  <a:srgbClr val="FFFFFF"/>
                </a:solidFill>
              </a:uFill>
              <a:ea typeface="+mn-lt"/>
              <a:cs typeface="+mn-lt"/>
            </a:endParaRPr>
          </a:p>
          <a:p>
            <a:pPr marL="285750" indent="-285750">
              <a:buFont typeface="Arial,Sans-Serif"/>
              <a:buChar char="•"/>
            </a:pPr>
            <a:endParaRPr lang="es-ES" spc="-1" dirty="0">
              <a:uFill>
                <a:solidFill>
                  <a:srgbClr val="FFFFFF"/>
                </a:solidFill>
              </a:uFill>
              <a:ea typeface="+mn-lt"/>
              <a:cs typeface="+mn-lt"/>
            </a:endParaRPr>
          </a:p>
          <a:p>
            <a:pPr marL="285750" indent="-285750">
              <a:buFont typeface="Arial,Sans-Serif"/>
              <a:buChar char="•"/>
            </a:pPr>
            <a:endParaRPr lang="es-ES" spc="-1" dirty="0">
              <a:uFill>
                <a:solidFill>
                  <a:srgbClr val="FFFFFF"/>
                </a:solidFill>
              </a:u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7243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sp>
        <p:nvSpPr>
          <p:cNvPr id="7" name="CustomShape 1">
            <a:extLst>
              <a:ext uri="{FF2B5EF4-FFF2-40B4-BE49-F238E27FC236}">
                <a16:creationId xmlns:a16="http://schemas.microsoft.com/office/drawing/2014/main" xmlns="" id="{AFB9CCAE-2B65-468C-8D6F-E3DDFFF40F9D}"/>
              </a:ext>
            </a:extLst>
          </p:cNvPr>
          <p:cNvSpPr/>
          <p:nvPr/>
        </p:nvSpPr>
        <p:spPr>
          <a:xfrm>
            <a:off x="2123181" y="364942"/>
            <a:ext cx="6073254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/>
          <a:lstStyle/>
          <a:p>
            <a:pPr algn="ctr">
              <a:lnSpc>
                <a:spcPct val="100000"/>
              </a:lnSpc>
            </a:pPr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INCIDENTES tasas ANDALUCÍA – ESPAÑA</a:t>
            </a:r>
          </a:p>
          <a:p>
            <a:pPr algn="ctr"/>
            <a:r>
              <a:rPr lang="es-ES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REER (Registro Español Enfermos Renales)</a:t>
            </a:r>
            <a:endParaRPr lang="es-ES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8" name="1 Gráfico">
            <a:extLst>
              <a:ext uri="{FF2B5EF4-FFF2-40B4-BE49-F238E27FC236}">
                <a16:creationId xmlns:a16="http://schemas.microsoft.com/office/drawing/2014/main" xmlns="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409837"/>
              </p:ext>
            </p:extLst>
          </p:nvPr>
        </p:nvGraphicFramePr>
        <p:xfrm>
          <a:off x="0" y="1484769"/>
          <a:ext cx="9144000" cy="44090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7159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1DDAC58-789F-40A8-8246-A42B21DFB21F}"/>
              </a:ext>
            </a:extLst>
          </p:cNvPr>
          <p:cNvSpPr txBox="1"/>
          <p:nvPr/>
        </p:nvSpPr>
        <p:spPr>
          <a:xfrm>
            <a:off x="1145369" y="440617"/>
            <a:ext cx="6983806" cy="495520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 sz="3200" b="1" dirty="0">
              <a:solidFill>
                <a:srgbClr val="0070C6"/>
              </a:solidFill>
              <a:latin typeface="Verdana"/>
              <a:ea typeface="Verdana"/>
              <a:cs typeface="Arial"/>
            </a:endParaRPr>
          </a:p>
          <a:p>
            <a:pPr algn="ctr"/>
            <a:r>
              <a:rPr lang="en-US" sz="3200" b="1" dirty="0">
                <a:solidFill>
                  <a:srgbClr val="0070C6"/>
                </a:solidFill>
                <a:latin typeface="Verdana"/>
                <a:ea typeface="Verdana"/>
                <a:cs typeface="Arial"/>
              </a:rPr>
              <a:t>CONCLUSIONES</a:t>
            </a:r>
            <a:endParaRPr lang="es-ES" sz="3200" dirty="0">
              <a:cs typeface="Arial"/>
            </a:endParaRPr>
          </a:p>
          <a:p>
            <a:pPr algn="ctr"/>
            <a:endParaRPr lang="en-US" b="1" dirty="0" smtClean="0">
              <a:solidFill>
                <a:srgbClr val="0070C6"/>
              </a:solidFill>
              <a:latin typeface="Verdana"/>
              <a:ea typeface="Verdana"/>
              <a:cs typeface="Arial"/>
            </a:endParaRPr>
          </a:p>
          <a:p>
            <a:pPr algn="ctr"/>
            <a:endParaRPr lang="en-US" b="1" dirty="0">
              <a:solidFill>
                <a:srgbClr val="0070C6"/>
              </a:solidFill>
              <a:latin typeface="Verdana"/>
              <a:ea typeface="Verdana"/>
              <a:cs typeface="Arial"/>
            </a:endParaRPr>
          </a:p>
          <a:p>
            <a:pPr algn="ctr"/>
            <a:endParaRPr lang="en-US" b="1" dirty="0">
              <a:solidFill>
                <a:srgbClr val="0070C6"/>
              </a:solidFill>
              <a:latin typeface="Verdana"/>
              <a:ea typeface="Verdana"/>
              <a:cs typeface="Arial"/>
            </a:endParaRPr>
          </a:p>
          <a:p>
            <a:pPr marL="285750" indent="-285750">
              <a:buFont typeface="Arial,Sans-Serif"/>
              <a:buChar char="•"/>
            </a:pPr>
            <a:endParaRPr lang="es-ES" dirty="0">
              <a:cs typeface="Arial"/>
            </a:endParaRPr>
          </a:p>
          <a:p>
            <a:pPr marL="285750" indent="-285750">
              <a:buFont typeface="Arial,Sans-Serif"/>
              <a:buChar char="•"/>
            </a:pPr>
            <a:r>
              <a:rPr lang="es-ES" dirty="0">
                <a:cs typeface="Arial"/>
              </a:rPr>
              <a:t>La FAV  continua  siendo  el  Acceso vascular más frecuente </a:t>
            </a:r>
            <a:r>
              <a:rPr lang="es-ES" dirty="0" smtClean="0">
                <a:cs typeface="Arial"/>
              </a:rPr>
              <a:t>en</a:t>
            </a:r>
            <a:r>
              <a:rPr lang="es-ES" dirty="0">
                <a:cs typeface="Arial"/>
              </a:rPr>
              <a:t> Incidentes en </a:t>
            </a:r>
            <a:r>
              <a:rPr lang="es-ES" dirty="0" smtClean="0">
                <a:cs typeface="Arial"/>
              </a:rPr>
              <a:t>HD &gt;6 meses.</a:t>
            </a:r>
            <a:endParaRPr lang="es-ES_tradnl" dirty="0"/>
          </a:p>
          <a:p>
            <a:pPr marL="285750" indent="-285750">
              <a:buFont typeface="Arial"/>
              <a:buChar char="•"/>
            </a:pPr>
            <a:endParaRPr lang="es-ES_tradnl" dirty="0"/>
          </a:p>
          <a:p>
            <a:pPr marL="285750" indent="-285750">
              <a:buFont typeface="Arial"/>
              <a:buChar char="•"/>
            </a:pPr>
            <a:r>
              <a:rPr lang="es-ES_tradnl" dirty="0"/>
              <a:t>La causa mas frecuente de muerte fue la infecciosa </a:t>
            </a:r>
            <a:r>
              <a:rPr lang="es-ES_tradnl" dirty="0" smtClean="0"/>
              <a:t>en TODAS LAS MODALIDADES DE TRS.</a:t>
            </a:r>
          </a:p>
          <a:p>
            <a:pPr marL="285750" indent="-285750">
              <a:buFont typeface="Arial"/>
              <a:buChar char="•"/>
            </a:pPr>
            <a:endParaRPr lang="es-ES_tradnl" dirty="0"/>
          </a:p>
          <a:p>
            <a:pPr marL="285750" indent="-285750">
              <a:buFont typeface="Arial"/>
              <a:buChar char="•"/>
            </a:pPr>
            <a:r>
              <a:rPr lang="es-ES_tradnl" dirty="0" smtClean="0"/>
              <a:t>Destaca la causa infecciosa COVID en HEMODIÁLISIS Y TRASPLANTE.</a:t>
            </a:r>
            <a:endParaRPr lang="es-ES_tradnl" dirty="0"/>
          </a:p>
          <a:p>
            <a:pPr marL="285750" indent="-285750">
              <a:buFont typeface="Arial"/>
              <a:buChar char="•"/>
            </a:pPr>
            <a:endParaRPr lang="es-ES_tradnl" dirty="0"/>
          </a:p>
          <a:p>
            <a:endParaRPr lang="en-US" dirty="0"/>
          </a:p>
        </p:txBody>
      </p:sp>
      <p:pic>
        <p:nvPicPr>
          <p:cNvPr id="6" name="Imagen 3">
            <a:extLst>
              <a:ext uri="{FF2B5EF4-FFF2-40B4-BE49-F238E27FC236}">
                <a16:creationId xmlns="" xmlns:a16="http://schemas.microsoft.com/office/drawing/2014/main" id="{9D60EBBB-4EDA-460A-B991-1BEC622D260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86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sp>
        <p:nvSpPr>
          <p:cNvPr id="3" name="TextShape 1">
            <a:extLst>
              <a:ext uri="{FF2B5EF4-FFF2-40B4-BE49-F238E27FC236}">
                <a16:creationId xmlns:a16="http://schemas.microsoft.com/office/drawing/2014/main" xmlns="" id="{B118CE16-55EF-4C71-BE1C-B783DE9463F6}"/>
              </a:ext>
            </a:extLst>
          </p:cNvPr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 algn="ctr">
              <a:lnSpc>
                <a:spcPct val="100000"/>
              </a:lnSpc>
            </a:pPr>
            <a:endParaRPr lang="en-U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 algn="ctr">
              <a:lnSpc>
                <a:spcPct val="100000"/>
              </a:lnSpc>
            </a:pPr>
            <a:r>
              <a:rPr lang="en-US" sz="7200" b="1" strike="noStrike" spc="-1" dirty="0">
                <a:solidFill>
                  <a:srgbClr val="246FD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GRACIAS</a:t>
            </a:r>
          </a:p>
          <a:p>
            <a:pPr marL="343080" indent="-342720" algn="ctr">
              <a:lnSpc>
                <a:spcPct val="100000"/>
              </a:lnSpc>
            </a:pPr>
            <a:r>
              <a:rPr lang="en-US" sz="2000" b="1" spc="-1" dirty="0">
                <a:solidFill>
                  <a:srgbClr val="246FD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A </a:t>
            </a:r>
            <a:r>
              <a:rPr lang="en-US" sz="2000" b="1" spc="-1" dirty="0" err="1">
                <a:solidFill>
                  <a:srgbClr val="246FD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todos</a:t>
            </a:r>
            <a:r>
              <a:rPr lang="en-US" sz="2000" b="1" spc="-1" dirty="0">
                <a:solidFill>
                  <a:srgbClr val="246FD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 los que </a:t>
            </a:r>
            <a:r>
              <a:rPr lang="en-US" sz="2000" b="1" spc="-1" dirty="0" err="1">
                <a:solidFill>
                  <a:srgbClr val="246FD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introducen</a:t>
            </a:r>
            <a:r>
              <a:rPr lang="en-US" sz="2000" b="1" spc="-1" dirty="0">
                <a:solidFill>
                  <a:srgbClr val="246FD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 y </a:t>
            </a:r>
            <a:r>
              <a:rPr lang="en-US" sz="2000" b="1" spc="-1" dirty="0" err="1">
                <a:solidFill>
                  <a:srgbClr val="246FD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mantienen</a:t>
            </a:r>
            <a:r>
              <a:rPr lang="en-US" sz="2000" b="1" spc="-1" dirty="0">
                <a:solidFill>
                  <a:srgbClr val="246FD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 </a:t>
            </a:r>
            <a:r>
              <a:rPr lang="en-US" sz="2000" b="1" spc="-1" dirty="0" err="1">
                <a:solidFill>
                  <a:srgbClr val="246FD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datos</a:t>
            </a:r>
            <a:r>
              <a:rPr lang="en-US" sz="2000" b="1" spc="-1" dirty="0">
                <a:solidFill>
                  <a:srgbClr val="246FD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 </a:t>
            </a:r>
            <a:r>
              <a:rPr lang="en-US" sz="2000" b="1" spc="-1" dirty="0" err="1">
                <a:solidFill>
                  <a:srgbClr val="246FD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en</a:t>
            </a:r>
            <a:r>
              <a:rPr lang="en-US" sz="2000" b="1" spc="-1" dirty="0">
                <a:solidFill>
                  <a:srgbClr val="246FD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 SICATA.</a:t>
            </a:r>
            <a:endParaRPr lang="en-US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51562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xmlns="" id="{331FE230-0635-4996-8AA5-8762C71089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3130" y="1183959"/>
            <a:ext cx="8498561" cy="5395428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AC4758FC-862C-4CE2-B81C-0DD7EE880793}"/>
              </a:ext>
            </a:extLst>
          </p:cNvPr>
          <p:cNvSpPr txBox="1"/>
          <p:nvPr/>
        </p:nvSpPr>
        <p:spPr>
          <a:xfrm>
            <a:off x="2500996" y="278613"/>
            <a:ext cx="52877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</a:rPr>
              <a:t>          Comisión Control Módulo Básico</a:t>
            </a:r>
          </a:p>
          <a:p>
            <a:pPr algn="ctr"/>
            <a:r>
              <a:rPr lang="es-ES" dirty="0">
                <a:solidFill>
                  <a:srgbClr val="0070C0"/>
                </a:solidFill>
              </a:rPr>
              <a:t>SICATA IRC</a:t>
            </a:r>
          </a:p>
        </p:txBody>
      </p:sp>
    </p:spTree>
    <p:extLst>
      <p:ext uri="{BB962C8B-B14F-4D97-AF65-F5344CB8AC3E}">
        <p14:creationId xmlns:p14="http://schemas.microsoft.com/office/powerpoint/2010/main" val="304830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sp>
        <p:nvSpPr>
          <p:cNvPr id="6" name="CustomShape 1">
            <a:extLst>
              <a:ext uri="{FF2B5EF4-FFF2-40B4-BE49-F238E27FC236}">
                <a16:creationId xmlns:a16="http://schemas.microsoft.com/office/drawing/2014/main" xmlns="" id="{8EAE2283-D03B-4A54-B9C0-358DB7C1A6ED}"/>
              </a:ext>
            </a:extLst>
          </p:cNvPr>
          <p:cNvSpPr/>
          <p:nvPr/>
        </p:nvSpPr>
        <p:spPr>
          <a:xfrm>
            <a:off x="1699850" y="298330"/>
            <a:ext cx="6926062" cy="40021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/>
          <a:lstStyle/>
          <a:p>
            <a:pPr algn="ctr"/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INCIDENTES ANDALUCÍA 2021</a:t>
            </a:r>
            <a:r>
              <a:rPr lang="es-ES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: </a:t>
            </a:r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Edad Media </a:t>
            </a:r>
            <a:r>
              <a:rPr lang="es-ES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(&gt;</a:t>
            </a:r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14</a:t>
            </a:r>
            <a:r>
              <a:rPr lang="es-ES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  </a:t>
            </a:r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años</a:t>
            </a:r>
            <a:r>
              <a:rPr lang="es-ES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)</a:t>
            </a:r>
            <a:endParaRPr lang="es-ES" sz="1800" strike="noStrike" spc="-1" dirty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Verdana"/>
              <a:ea typeface="MS PGothic"/>
            </a:endParaRP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xmlns="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961949"/>
              </p:ext>
            </p:extLst>
          </p:nvPr>
        </p:nvGraphicFramePr>
        <p:xfrm>
          <a:off x="299749" y="1109167"/>
          <a:ext cx="8038493" cy="27476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5FE68845-E268-42E0-B81D-7337BACC3FA2}"/>
              </a:ext>
            </a:extLst>
          </p:cNvPr>
          <p:cNvSpPr txBox="1"/>
          <p:nvPr/>
        </p:nvSpPr>
        <p:spPr>
          <a:xfrm>
            <a:off x="4952246" y="941560"/>
            <a:ext cx="2317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Evolutivo</a:t>
            </a:r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xmlns="" id="{00000000-0008-0000-01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4601511"/>
              </p:ext>
            </p:extLst>
          </p:nvPr>
        </p:nvGraphicFramePr>
        <p:xfrm>
          <a:off x="1700519" y="3863683"/>
          <a:ext cx="6755418" cy="2994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2EA2B665-4393-41CB-9922-E30B61270216}"/>
              </a:ext>
            </a:extLst>
          </p:cNvPr>
          <p:cNvSpPr txBox="1"/>
          <p:nvPr/>
        </p:nvSpPr>
        <p:spPr>
          <a:xfrm>
            <a:off x="743370" y="5966234"/>
            <a:ext cx="829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2021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xmlns="" id="{AC01D686-5232-6DAA-BC89-67FB30606021}"/>
              </a:ext>
            </a:extLst>
          </p:cNvPr>
          <p:cNvSpPr/>
          <p:nvPr/>
        </p:nvSpPr>
        <p:spPr>
          <a:xfrm>
            <a:off x="3404125" y="3777229"/>
            <a:ext cx="912031" cy="91203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313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xmlns="" id="{00000000-0008-0000-02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0453191"/>
              </p:ext>
            </p:extLst>
          </p:nvPr>
        </p:nvGraphicFramePr>
        <p:xfrm>
          <a:off x="742384" y="1692998"/>
          <a:ext cx="7514376" cy="43547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CustomShape 1">
            <a:extLst>
              <a:ext uri="{FF2B5EF4-FFF2-40B4-BE49-F238E27FC236}">
                <a16:creationId xmlns:a16="http://schemas.microsoft.com/office/drawing/2014/main" xmlns="" id="{2750AA3A-AB5A-4DAD-8F3E-CCE37985375D}"/>
              </a:ext>
            </a:extLst>
          </p:cNvPr>
          <p:cNvSpPr/>
          <p:nvPr/>
        </p:nvSpPr>
        <p:spPr>
          <a:xfrm>
            <a:off x="2183505" y="167136"/>
            <a:ext cx="6462553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/>
          <a:lstStyle/>
          <a:p>
            <a:pPr algn="ctr"/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INCIDENTES</a:t>
            </a:r>
            <a:r>
              <a:rPr lang="es-ES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 </a:t>
            </a:r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 2021</a:t>
            </a:r>
            <a:r>
              <a:rPr lang="es-ES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:</a:t>
            </a:r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 Grupos de Edad.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08DF37D6-D63E-AB58-0073-7A041BD06C47}"/>
              </a:ext>
            </a:extLst>
          </p:cNvPr>
          <p:cNvSpPr/>
          <p:nvPr/>
        </p:nvSpPr>
        <p:spPr>
          <a:xfrm>
            <a:off x="4434602" y="1811032"/>
            <a:ext cx="793586" cy="6632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3E5C35F2-7060-501B-BAEE-C24503E21000}"/>
              </a:ext>
            </a:extLst>
          </p:cNvPr>
          <p:cNvSpPr/>
          <p:nvPr/>
        </p:nvSpPr>
        <p:spPr>
          <a:xfrm>
            <a:off x="6945648" y="1864332"/>
            <a:ext cx="793586" cy="6632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581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sp>
        <p:nvSpPr>
          <p:cNvPr id="7" name="CustomShape 1">
            <a:extLst>
              <a:ext uri="{FF2B5EF4-FFF2-40B4-BE49-F238E27FC236}">
                <a16:creationId xmlns:a16="http://schemas.microsoft.com/office/drawing/2014/main" xmlns="" id="{5F7090CC-41D4-4FA2-AC7F-7CE99C29E341}"/>
              </a:ext>
            </a:extLst>
          </p:cNvPr>
          <p:cNvSpPr/>
          <p:nvPr/>
        </p:nvSpPr>
        <p:spPr>
          <a:xfrm>
            <a:off x="2355522" y="167136"/>
            <a:ext cx="6073254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INCIDENTES 2021 – ERP Agrupaciones ERA-EDTA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xmlns="" id="{00000000-0008-0000-0B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6252778"/>
              </p:ext>
            </p:extLst>
          </p:nvPr>
        </p:nvGraphicFramePr>
        <p:xfrm>
          <a:off x="0" y="1466661"/>
          <a:ext cx="9080626" cy="53913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xmlns="" id="{23DE825F-7067-EDF8-70EB-97B7BDCADE1C}"/>
              </a:ext>
            </a:extLst>
          </p:cNvPr>
          <p:cNvSpPr/>
          <p:nvPr/>
        </p:nvSpPr>
        <p:spPr>
          <a:xfrm>
            <a:off x="7620789" y="3990431"/>
            <a:ext cx="1456880" cy="91203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75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sp>
        <p:nvSpPr>
          <p:cNvPr id="6" name="CustomShape 1">
            <a:extLst>
              <a:ext uri="{FF2B5EF4-FFF2-40B4-BE49-F238E27FC236}">
                <a16:creationId xmlns:a16="http://schemas.microsoft.com/office/drawing/2014/main" xmlns="" id="{96995DD8-02D2-43C8-8838-43DDFA13A264}"/>
              </a:ext>
            </a:extLst>
          </p:cNvPr>
          <p:cNvSpPr/>
          <p:nvPr/>
        </p:nvSpPr>
        <p:spPr>
          <a:xfrm>
            <a:off x="2047705" y="167136"/>
            <a:ext cx="6073254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/>
          <a:lstStyle/>
          <a:p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INCIDENTES 2021 – </a:t>
            </a:r>
            <a:r>
              <a:rPr lang="es-ES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ERP </a:t>
            </a:r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más frecuentes.</a:t>
            </a:r>
            <a:endParaRPr lang="en-US" sz="1800" strike="noStrike" dirty="0">
              <a:solidFill>
                <a:srgbClr val="000000"/>
              </a:solidFill>
              <a:latin typeface="Arial"/>
              <a:ea typeface="MS PGothic"/>
            </a:endParaRPr>
          </a:p>
          <a:p>
            <a:pPr algn="ctr">
              <a:lnSpc>
                <a:spcPct val="100000"/>
              </a:lnSpc>
            </a:pPr>
            <a:endParaRPr lang="es-ES" sz="1800" strike="noStrike" spc="-1" dirty="0">
              <a:solidFill>
                <a:srgbClr val="0070C0"/>
              </a:solidFill>
              <a:uFill>
                <a:solidFill>
                  <a:srgbClr val="FFFFFF"/>
                </a:solidFill>
              </a:uFill>
              <a:latin typeface="Verdana"/>
              <a:ea typeface="MS PGothic"/>
            </a:endParaRPr>
          </a:p>
          <a:p>
            <a:pPr algn="ctr">
              <a:lnSpc>
                <a:spcPct val="100000"/>
              </a:lnSpc>
            </a:pPr>
            <a:endParaRPr lang="es-ES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xmlns="" id="{A3ADA41A-F394-46C5-B1F0-B144D0E7A4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114" y="2100404"/>
            <a:ext cx="8890669" cy="2147746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2D100EC9-4513-0EE0-A0FE-8F43FC6433B9}"/>
              </a:ext>
            </a:extLst>
          </p:cNvPr>
          <p:cNvSpPr/>
          <p:nvPr/>
        </p:nvSpPr>
        <p:spPr>
          <a:xfrm>
            <a:off x="7999815" y="2101223"/>
            <a:ext cx="817275" cy="62184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694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96DA8EFE-A862-4665-A818-8F50BE1C4E5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4" y="167136"/>
            <a:ext cx="1262453" cy="624567"/>
          </a:xfrm>
          <a:prstGeom prst="rect">
            <a:avLst/>
          </a:prstGeom>
        </p:spPr>
      </p:pic>
      <p:sp>
        <p:nvSpPr>
          <p:cNvPr id="3" name="CustomShape 1">
            <a:extLst>
              <a:ext uri="{FF2B5EF4-FFF2-40B4-BE49-F238E27FC236}">
                <a16:creationId xmlns:a16="http://schemas.microsoft.com/office/drawing/2014/main" xmlns="" id="{26FFC2B5-0C33-4C5A-84E6-BA8348E5E46F}"/>
              </a:ext>
            </a:extLst>
          </p:cNvPr>
          <p:cNvSpPr/>
          <p:nvPr/>
        </p:nvSpPr>
        <p:spPr>
          <a:xfrm>
            <a:off x="3070746" y="199118"/>
            <a:ext cx="6073254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/>
          <a:lstStyle/>
          <a:p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INCIDENTES 2021</a:t>
            </a:r>
            <a:r>
              <a:rPr lang="es-ES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: </a:t>
            </a:r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Nefropatía diabética</a:t>
            </a:r>
            <a:r>
              <a:rPr lang="es-ES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 </a:t>
            </a:r>
            <a:r>
              <a:rPr lang="es-ES" sz="1800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Verdana"/>
                <a:ea typeface="MS PGothic"/>
              </a:rPr>
              <a:t> 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xmlns="" id="{00000000-0008-0000-13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4977878"/>
              </p:ext>
            </p:extLst>
          </p:nvPr>
        </p:nvGraphicFramePr>
        <p:xfrm>
          <a:off x="0" y="1240325"/>
          <a:ext cx="9143999" cy="5617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xmlns="" id="{BB5445D8-CF9D-9F96-8750-4C24F680552A}"/>
              </a:ext>
            </a:extLst>
          </p:cNvPr>
          <p:cNvSpPr/>
          <p:nvPr/>
        </p:nvSpPr>
        <p:spPr>
          <a:xfrm>
            <a:off x="1372783" y="1574141"/>
            <a:ext cx="1196300" cy="91203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224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10332</TotalTime>
  <Words>445</Words>
  <Application>Microsoft Office PowerPoint</Application>
  <PresentationFormat>Presentación en pantalla (4:3)</PresentationFormat>
  <Paragraphs>151</Paragraphs>
  <Slides>42</Slides>
  <Notes>38</Notes>
  <HiddenSlides>3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42</vt:i4>
      </vt:variant>
    </vt:vector>
  </HeadingPairs>
  <TitlesOfParts>
    <vt:vector size="43" baseType="lpstr"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SAS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SAS</dc:creator>
  <cp:lastModifiedBy>Laura Fuentes</cp:lastModifiedBy>
  <cp:revision>709</cp:revision>
  <dcterms:created xsi:type="dcterms:W3CDTF">2013-09-13T07:36:30Z</dcterms:created>
  <dcterms:modified xsi:type="dcterms:W3CDTF">2022-04-18T21:18:59Z</dcterms:modified>
  <dc:language>es-ES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ompany">
    <vt:lpwstr>SAS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44</vt:i4>
  </property>
  <property fmtid="{D5CDD505-2E9C-101B-9397-08002B2CF9AE}" pid="9" name="PresentationFormat">
    <vt:lpwstr>Presentación en pantalla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55</vt:i4>
  </property>
</Properties>
</file>