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2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3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7"/>
  </p:notesMasterIdLst>
  <p:sldIdLst>
    <p:sldId id="260" r:id="rId2"/>
    <p:sldId id="259" r:id="rId3"/>
    <p:sldId id="257" r:id="rId4"/>
    <p:sldId id="258" r:id="rId5"/>
    <p:sldId id="269" r:id="rId6"/>
    <p:sldId id="262" r:id="rId7"/>
    <p:sldId id="267" r:id="rId8"/>
    <p:sldId id="268" r:id="rId9"/>
    <p:sldId id="303" r:id="rId10"/>
    <p:sldId id="313" r:id="rId11"/>
    <p:sldId id="314" r:id="rId12"/>
    <p:sldId id="304" r:id="rId13"/>
    <p:sldId id="274" r:id="rId14"/>
    <p:sldId id="308" r:id="rId15"/>
    <p:sldId id="278" r:id="rId16"/>
    <p:sldId id="276" r:id="rId17"/>
    <p:sldId id="279" r:id="rId18"/>
    <p:sldId id="281" r:id="rId19"/>
    <p:sldId id="282" r:id="rId20"/>
    <p:sldId id="283" r:id="rId21"/>
    <p:sldId id="284" r:id="rId22"/>
    <p:sldId id="305" r:id="rId23"/>
    <p:sldId id="285" r:id="rId24"/>
    <p:sldId id="307" r:id="rId25"/>
    <p:sldId id="31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300" r:id="rId34"/>
    <p:sldId id="301" r:id="rId35"/>
    <p:sldId id="312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60"/>
  </p:normalViewPr>
  <p:slideViewPr>
    <p:cSldViewPr>
      <p:cViewPr varScale="1">
        <p:scale>
          <a:sx n="74" d="100"/>
          <a:sy n="74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mara\Desktop\Nuevo%20Hoja%20de%20c&#225;lculo%20de%20Microsoft%20Exce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7\TablasDiapositiva7b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mara\Desktop\OUTPUT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13\Tablas_diapositiva13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13\Tablas_diapositiva13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18\Tablas_diapositiva18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18\Tablas_diapositiva18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14\tablas_diapositiva14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15\Tablas_diapositiva15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19\Tablas_report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mara\Desktop\Nuevo%20Hoja%20de%20c&#225;lculo%20de%20Microsoft%20Excel%20(3)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19\Tablas_report19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19\Tablas_report19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20\Tablas_report20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21\Tablas_diapositiva21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21\Tablas_diapositiva21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23\Tablas_diapositiva23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23\Tablas_diapositiva23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27\Tablas_diapositiva27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27\Tablas_diapositiva27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27\Tablas_diapositiva2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mara\Downloads\MediasEdadA&#241;o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27\Tablas_diapositiva27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28\Tablas_diapositiva28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28\Tablas_diapositiva28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29\Tablas_diapositiva29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29\Tablas_diapositiva29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29\Tablas_diapositiva29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30\Tablas_diapositiva30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30\Tablas_diapositiva30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30\Tablas_diapositiva30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30\Tablas_diapositiva3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6\Tablas_Diapositiva6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31\Tablas_diapositiva31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31\Tablas_diapositiva31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31\Tablas_diapositiva31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32\Tablas_diapositiva32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32\Tablas_diapositiva32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32\Tablas_diapositiva32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33\Tablas_diapositiva33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33\Tablas_diapositiva33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33\Tablas_diapositiva3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6\Tablas_Diapositiva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5\TablasDiapo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7\TablasDiapositiva7b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eticiones%20Estadistica\0_2022\18%20NEF%20Tamara%20Jimenez\2%2021032022\Diapositiva7\TablasDiapositiva7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69377444276365"/>
          <c:y val="4.5212899624909403E-2"/>
          <c:w val="0.78941513560804899"/>
          <c:h val="0.8602183932425017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162368"/>
        <c:axId val="173130304"/>
      </c:barChart>
      <c:catAx>
        <c:axId val="191162368"/>
        <c:scaling>
          <c:orientation val="minMax"/>
        </c:scaling>
        <c:delete val="0"/>
        <c:axPos val="b"/>
        <c:majorTickMark val="out"/>
        <c:minorTickMark val="none"/>
        <c:tickLblPos val="nextTo"/>
        <c:crossAx val="173130304"/>
        <c:crosses val="autoZero"/>
        <c:auto val="1"/>
        <c:lblAlgn val="ctr"/>
        <c:lblOffset val="100"/>
        <c:noMultiLvlLbl val="0"/>
      </c:catAx>
      <c:valAx>
        <c:axId val="173130304"/>
        <c:scaling>
          <c:orientation val="minMax"/>
          <c:max val="30"/>
        </c:scaling>
        <c:delete val="0"/>
        <c:axPos val="l"/>
        <c:numFmt formatCode="_-* #,##0.0\ _€_-;\-* #,##0.0\ _€_-;_-* &quot;-&quot;??\ _€_-;_-@_-" sourceLinked="1"/>
        <c:majorTickMark val="out"/>
        <c:minorTickMark val="none"/>
        <c:tickLblPos val="nextTo"/>
        <c:crossAx val="191162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Factores</a:t>
            </a:r>
            <a:r>
              <a:rPr lang="es-ES" baseline="0"/>
              <a:t> de Riesgo</a:t>
            </a:r>
            <a:endParaRPr lang="es-ES"/>
          </a:p>
        </c:rich>
      </c:tx>
      <c:layout>
        <c:manualLayout>
          <c:xMode val="edge"/>
          <c:yMode val="edge"/>
          <c:x val="0.32563888888888887"/>
          <c:y val="5.092592592592592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Grafico_20_21!$B$1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Grafico_20_21!$A$2:$A$6</c:f>
              <c:strCache>
                <c:ptCount val="5"/>
                <c:pt idx="0">
                  <c:v>HTA</c:v>
                </c:pt>
                <c:pt idx="1">
                  <c:v>DM</c:v>
                </c:pt>
                <c:pt idx="2">
                  <c:v>CI</c:v>
                </c:pt>
                <c:pt idx="3">
                  <c:v>IC</c:v>
                </c:pt>
                <c:pt idx="4">
                  <c:v>Vasc_Pefc</c:v>
                </c:pt>
              </c:strCache>
            </c:strRef>
          </c:cat>
          <c:val>
            <c:numRef>
              <c:f>Grafico_20_21!$B$2:$B$6</c:f>
              <c:numCache>
                <c:formatCode>General</c:formatCode>
                <c:ptCount val="5"/>
                <c:pt idx="0">
                  <c:v>74.900000000000006</c:v>
                </c:pt>
                <c:pt idx="1">
                  <c:v>42.9</c:v>
                </c:pt>
                <c:pt idx="2">
                  <c:v>24.3</c:v>
                </c:pt>
                <c:pt idx="3">
                  <c:v>18.100000000000001</c:v>
                </c:pt>
                <c:pt idx="4">
                  <c:v>27.8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DC-4A94-BD34-8F8A3AAB76CC}"/>
            </c:ext>
          </c:extLst>
        </c:ser>
        <c:ser>
          <c:idx val="1"/>
          <c:order val="1"/>
          <c:tx>
            <c:strRef>
              <c:f>Grafico_20_21!$C$1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Grafico_20_21!$A$2:$A$6</c:f>
              <c:strCache>
                <c:ptCount val="5"/>
                <c:pt idx="0">
                  <c:v>HTA</c:v>
                </c:pt>
                <c:pt idx="1">
                  <c:v>DM</c:v>
                </c:pt>
                <c:pt idx="2">
                  <c:v>CI</c:v>
                </c:pt>
                <c:pt idx="3">
                  <c:v>IC</c:v>
                </c:pt>
                <c:pt idx="4">
                  <c:v>Vasc_Pefc</c:v>
                </c:pt>
              </c:strCache>
            </c:strRef>
          </c:cat>
          <c:val>
            <c:numRef>
              <c:f>Grafico_20_21!$C$2:$C$6</c:f>
              <c:numCache>
                <c:formatCode>General</c:formatCode>
                <c:ptCount val="5"/>
                <c:pt idx="0">
                  <c:v>75.599999999999994</c:v>
                </c:pt>
                <c:pt idx="1">
                  <c:v>42.2</c:v>
                </c:pt>
                <c:pt idx="2">
                  <c:v>23.6</c:v>
                </c:pt>
                <c:pt idx="3">
                  <c:v>18.3</c:v>
                </c:pt>
                <c:pt idx="4">
                  <c:v>23.7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DC-4A94-BD34-8F8A3AAB7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927680"/>
        <c:axId val="193753600"/>
      </c:barChart>
      <c:catAx>
        <c:axId val="19392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3753600"/>
        <c:crosses val="autoZero"/>
        <c:auto val="1"/>
        <c:lblAlgn val="ctr"/>
        <c:lblOffset val="100"/>
        <c:noMultiLvlLbl val="0"/>
      </c:catAx>
      <c:valAx>
        <c:axId val="19375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392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5.6029101013536101E-2"/>
                  <c:y val="-1.6540254914917511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Catéter Transitorio
0,3%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/>
                      <a:t>Catéter Permanente
39,7%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/>
                      <a:t>Fístula A-V
58,6%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4373151030539788"/>
                  <c:y val="-1.6540254914917511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Prótesis Vascular
1,4%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[OUTPUT.xls]Sheet!$B$3:$B$6</c:f>
              <c:strCache>
                <c:ptCount val="4"/>
                <c:pt idx="0">
                  <c:v>Catéter Transitorio</c:v>
                </c:pt>
                <c:pt idx="1">
                  <c:v>Catéter Permanente</c:v>
                </c:pt>
                <c:pt idx="2">
                  <c:v>Fístula A-V</c:v>
                </c:pt>
                <c:pt idx="3">
                  <c:v>Prótesis Vascular</c:v>
                </c:pt>
              </c:strCache>
            </c:strRef>
          </c:cat>
          <c:val>
            <c:numRef>
              <c:f>[OUTPUT.xls]Sheet!$D$3:$D$6</c:f>
              <c:numCache>
                <c:formatCode>#,##0.0</c:formatCode>
                <c:ptCount val="4"/>
                <c:pt idx="0">
                  <c:v>0.32354405176704826</c:v>
                </c:pt>
                <c:pt idx="1">
                  <c:v>39.671478347436533</c:v>
                </c:pt>
                <c:pt idx="2">
                  <c:v>58.586361373817823</c:v>
                </c:pt>
                <c:pt idx="3">
                  <c:v>1.4186162269785962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Hoja3!$B$1</c:f>
              <c:strCache>
                <c:ptCount val="1"/>
                <c:pt idx="0">
                  <c:v>KTV_2G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C5-4EF0-B009-B4A1174360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Hoja3!$A$2:$A$10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Hoja3!$B$2:$B$10</c:f>
              <c:numCache>
                <c:formatCode>General</c:formatCode>
                <c:ptCount val="9"/>
                <c:pt idx="0">
                  <c:v>1.71</c:v>
                </c:pt>
                <c:pt idx="1">
                  <c:v>1.75</c:v>
                </c:pt>
                <c:pt idx="2">
                  <c:v>1.82</c:v>
                </c:pt>
                <c:pt idx="3">
                  <c:v>1.73</c:v>
                </c:pt>
                <c:pt idx="4">
                  <c:v>1.78</c:v>
                </c:pt>
                <c:pt idx="5">
                  <c:v>1.81</c:v>
                </c:pt>
                <c:pt idx="6">
                  <c:v>1.88</c:v>
                </c:pt>
                <c:pt idx="7">
                  <c:v>1.78</c:v>
                </c:pt>
                <c:pt idx="8">
                  <c:v>1.79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C5-4EF0-B009-B4A117436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537984"/>
        <c:axId val="193643072"/>
      </c:barChart>
      <c:catAx>
        <c:axId val="19453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3643072"/>
        <c:crosses val="autoZero"/>
        <c:auto val="1"/>
        <c:lblAlgn val="ctr"/>
        <c:lblOffset val="100"/>
        <c:noMultiLvlLbl val="0"/>
      </c:catAx>
      <c:valAx>
        <c:axId val="19364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453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KTV_2G &lt;1,4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66-4B2B-BD03-164A846C64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Hoja1!$B$1:$J$1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Andalucía</c:v>
                </c:pt>
              </c:strCache>
            </c:strRef>
          </c:cat>
          <c:val>
            <c:numRef>
              <c:f>Hoja1!$B$2:$J$2</c:f>
              <c:numCache>
                <c:formatCode>General</c:formatCode>
                <c:ptCount val="9"/>
                <c:pt idx="0">
                  <c:v>19.05</c:v>
                </c:pt>
                <c:pt idx="1">
                  <c:v>17.11</c:v>
                </c:pt>
                <c:pt idx="2">
                  <c:v>15.28</c:v>
                </c:pt>
                <c:pt idx="3">
                  <c:v>25.08</c:v>
                </c:pt>
                <c:pt idx="4">
                  <c:v>9.0399999999999991</c:v>
                </c:pt>
                <c:pt idx="5">
                  <c:v>13.5</c:v>
                </c:pt>
                <c:pt idx="6">
                  <c:v>11.48</c:v>
                </c:pt>
                <c:pt idx="7">
                  <c:v>13.51</c:v>
                </c:pt>
                <c:pt idx="8">
                  <c:v>15.12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A66-4B2B-BD03-164A846C6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619904"/>
        <c:axId val="193645952"/>
      </c:barChart>
      <c:catAx>
        <c:axId val="19461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3645952"/>
        <c:crosses val="autoZero"/>
        <c:auto val="1"/>
        <c:lblAlgn val="ctr"/>
        <c:lblOffset val="100"/>
        <c:noMultiLvlLbl val="0"/>
      </c:catAx>
      <c:valAx>
        <c:axId val="19364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461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Hoja2!$A$2</c:f>
              <c:strCache>
                <c:ptCount val="1"/>
                <c:pt idx="0">
                  <c:v>KTV_2G &lt;1,3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BB-43BD-8812-A7DEDF6E02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Hoja2!$B$1:$J$1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Andalucía</c:v>
                </c:pt>
              </c:strCache>
            </c:strRef>
          </c:cat>
          <c:val>
            <c:numRef>
              <c:f>Hoja2!$B$2:$J$2</c:f>
              <c:numCache>
                <c:formatCode>General</c:formatCode>
                <c:ptCount val="9"/>
                <c:pt idx="0">
                  <c:v>12.04</c:v>
                </c:pt>
                <c:pt idx="1">
                  <c:v>9.89</c:v>
                </c:pt>
                <c:pt idx="2">
                  <c:v>8.31</c:v>
                </c:pt>
                <c:pt idx="3">
                  <c:v>15.6</c:v>
                </c:pt>
                <c:pt idx="4">
                  <c:v>5.32</c:v>
                </c:pt>
                <c:pt idx="5">
                  <c:v>8.5</c:v>
                </c:pt>
                <c:pt idx="6">
                  <c:v>6.67</c:v>
                </c:pt>
                <c:pt idx="7">
                  <c:v>8.4499999999999993</c:v>
                </c:pt>
                <c:pt idx="8">
                  <c:v>9.07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BB-43BD-8812-A7DEDF6E0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620928"/>
        <c:axId val="193647680"/>
      </c:barChart>
      <c:catAx>
        <c:axId val="19462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3647680"/>
        <c:crosses val="autoZero"/>
        <c:auto val="1"/>
        <c:lblAlgn val="ctr"/>
        <c:lblOffset val="100"/>
        <c:noMultiLvlLbl val="0"/>
      </c:catAx>
      <c:valAx>
        <c:axId val="19364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462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62-4783-9CAB-4AF2C54A39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Mujeres!$B$22:$J$22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Mujeres!$B$23:$J$23</c:f>
              <c:numCache>
                <c:formatCode>General</c:formatCode>
                <c:ptCount val="9"/>
                <c:pt idx="0">
                  <c:v>17.420000000000002</c:v>
                </c:pt>
                <c:pt idx="1">
                  <c:v>24.61</c:v>
                </c:pt>
                <c:pt idx="2">
                  <c:v>19.41</c:v>
                </c:pt>
                <c:pt idx="3">
                  <c:v>27.86</c:v>
                </c:pt>
                <c:pt idx="4">
                  <c:v>15.94</c:v>
                </c:pt>
                <c:pt idx="5">
                  <c:v>18.670000000000002</c:v>
                </c:pt>
                <c:pt idx="6">
                  <c:v>16.46</c:v>
                </c:pt>
                <c:pt idx="7">
                  <c:v>17.510000000000002</c:v>
                </c:pt>
                <c:pt idx="8">
                  <c:v>19.59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62-4783-9CAB-4AF2C54A3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702848"/>
        <c:axId val="194732032"/>
      </c:barChart>
      <c:catAx>
        <c:axId val="19470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4732032"/>
        <c:crosses val="autoZero"/>
        <c:auto val="1"/>
        <c:lblAlgn val="ctr"/>
        <c:lblOffset val="100"/>
        <c:noMultiLvlLbl val="0"/>
      </c:catAx>
      <c:valAx>
        <c:axId val="19473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470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AC-4BA4-BABC-9EB8232202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DM!$B$15:$J$15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DM!$B$16:$J$16</c:f>
              <c:numCache>
                <c:formatCode>General</c:formatCode>
                <c:ptCount val="9"/>
                <c:pt idx="0">
                  <c:v>27.94</c:v>
                </c:pt>
                <c:pt idx="1">
                  <c:v>27.43</c:v>
                </c:pt>
                <c:pt idx="2">
                  <c:v>28</c:v>
                </c:pt>
                <c:pt idx="3">
                  <c:v>45</c:v>
                </c:pt>
                <c:pt idx="4">
                  <c:v>20</c:v>
                </c:pt>
                <c:pt idx="5">
                  <c:v>27.47</c:v>
                </c:pt>
                <c:pt idx="6">
                  <c:v>21.25</c:v>
                </c:pt>
                <c:pt idx="7">
                  <c:v>25.35</c:v>
                </c:pt>
                <c:pt idx="8">
                  <c:v>26.33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AC-4BA4-BABC-9EB823220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843136"/>
        <c:axId val="194733760"/>
      </c:barChart>
      <c:catAx>
        <c:axId val="19484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4733760"/>
        <c:crosses val="autoZero"/>
        <c:auto val="1"/>
        <c:lblAlgn val="ctr"/>
        <c:lblOffset val="100"/>
        <c:noMultiLvlLbl val="0"/>
      </c:catAx>
      <c:valAx>
        <c:axId val="19473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484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'kt45'!$A$9</c:f>
              <c:strCache>
                <c:ptCount val="1"/>
                <c:pt idx="0">
                  <c:v>&gt;=45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71-49EF-82FD-BF16BEC5E4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'kt45'!$B$8:$J$8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Andalucía</c:v>
                </c:pt>
              </c:strCache>
            </c:strRef>
          </c:cat>
          <c:val>
            <c:numRef>
              <c:f>'kt45'!$B$9:$J$9</c:f>
              <c:numCache>
                <c:formatCode>General</c:formatCode>
                <c:ptCount val="9"/>
                <c:pt idx="0">
                  <c:v>54.9</c:v>
                </c:pt>
                <c:pt idx="1">
                  <c:v>58.4</c:v>
                </c:pt>
                <c:pt idx="2">
                  <c:v>63.15</c:v>
                </c:pt>
                <c:pt idx="3">
                  <c:v>54.74</c:v>
                </c:pt>
                <c:pt idx="4">
                  <c:v>60.64</c:v>
                </c:pt>
                <c:pt idx="5">
                  <c:v>61.5</c:v>
                </c:pt>
                <c:pt idx="6">
                  <c:v>65.56</c:v>
                </c:pt>
                <c:pt idx="7">
                  <c:v>58.66</c:v>
                </c:pt>
                <c:pt idx="8">
                  <c:v>60.12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71-49EF-82FD-BF16BEC5E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831872"/>
        <c:axId val="194736064"/>
      </c:barChart>
      <c:catAx>
        <c:axId val="19483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4736064"/>
        <c:crosses val="autoZero"/>
        <c:auto val="1"/>
        <c:lblAlgn val="ctr"/>
        <c:lblOffset val="100"/>
        <c:noMultiLvlLbl val="0"/>
      </c:catAx>
      <c:valAx>
        <c:axId val="19473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483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PRU</a:t>
            </a:r>
            <a:r>
              <a:rPr lang="es-ES" baseline="0"/>
              <a:t> &gt;=70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CD-4375-AE5D-AF4D93F24F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'PRU&gt;=70'!$B$1:$J$1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'PRU&gt;=70'!$B$2:$J$2</c:f>
              <c:numCache>
                <c:formatCode>General</c:formatCode>
                <c:ptCount val="9"/>
                <c:pt idx="0">
                  <c:v>85.56</c:v>
                </c:pt>
                <c:pt idx="1">
                  <c:v>85.83</c:v>
                </c:pt>
                <c:pt idx="2">
                  <c:v>86.01</c:v>
                </c:pt>
                <c:pt idx="3">
                  <c:v>85.81</c:v>
                </c:pt>
                <c:pt idx="4">
                  <c:v>85.43</c:v>
                </c:pt>
                <c:pt idx="5">
                  <c:v>86.38</c:v>
                </c:pt>
                <c:pt idx="6">
                  <c:v>86.34</c:v>
                </c:pt>
                <c:pt idx="7">
                  <c:v>85.23</c:v>
                </c:pt>
                <c:pt idx="8">
                  <c:v>85.83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ECD-4375-AE5D-AF4D93F24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028480"/>
        <c:axId val="194738368"/>
      </c:barChart>
      <c:catAx>
        <c:axId val="19502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4738368"/>
        <c:crosses val="autoZero"/>
        <c:auto val="1"/>
        <c:lblAlgn val="ctr"/>
        <c:lblOffset val="100"/>
        <c:noMultiLvlLbl val="0"/>
      </c:catAx>
      <c:valAx>
        <c:axId val="19473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502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Porcentaje de pacientes en HDF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7692038495188118E-2"/>
          <c:y val="0.15782407407407409"/>
          <c:w val="0.90286351706036749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10-49BA-BDB6-4F935511D3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HDF!$B$15:$J$15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HDF!$B$16:$J$16</c:f>
              <c:numCache>
                <c:formatCode>General</c:formatCode>
                <c:ptCount val="9"/>
                <c:pt idx="0">
                  <c:v>17.91</c:v>
                </c:pt>
                <c:pt idx="1">
                  <c:v>19.690000000000001</c:v>
                </c:pt>
                <c:pt idx="2">
                  <c:v>29.7</c:v>
                </c:pt>
                <c:pt idx="3">
                  <c:v>22.5</c:v>
                </c:pt>
                <c:pt idx="4">
                  <c:v>18.97</c:v>
                </c:pt>
                <c:pt idx="5">
                  <c:v>16.670000000000002</c:v>
                </c:pt>
                <c:pt idx="6">
                  <c:v>32.47</c:v>
                </c:pt>
                <c:pt idx="7">
                  <c:v>13.47</c:v>
                </c:pt>
                <c:pt idx="8">
                  <c:v>22.5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510-49BA-BDB6-4F935511D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389440"/>
        <c:axId val="194929792"/>
      </c:barChart>
      <c:catAx>
        <c:axId val="19538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4929792"/>
        <c:crosses val="autoZero"/>
        <c:auto val="1"/>
        <c:lblAlgn val="ctr"/>
        <c:lblOffset val="100"/>
        <c:noMultiLvlLbl val="0"/>
      </c:catAx>
      <c:valAx>
        <c:axId val="19492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538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Hoja1!$I$4:$I$11</c:f>
              <c:strCache>
                <c:ptCount val="8"/>
                <c:pt idx="0">
                  <c:v>Almería</c:v>
                </c:pt>
                <c:pt idx="1">
                  <c:v>Cádiz</c:v>
                </c:pt>
                <c:pt idx="2">
                  <c:v>Córdoba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Málaga</c:v>
                </c:pt>
                <c:pt idx="7">
                  <c:v>Sevilla</c:v>
                </c:pt>
              </c:strCache>
            </c:strRef>
          </c:cat>
          <c:val>
            <c:numRef>
              <c:f>Hoja1!$J$4:$J$11</c:f>
              <c:numCache>
                <c:formatCode>General</c:formatCode>
                <c:ptCount val="8"/>
                <c:pt idx="0">
                  <c:v>8.4</c:v>
                </c:pt>
                <c:pt idx="1">
                  <c:v>15.9</c:v>
                </c:pt>
                <c:pt idx="2">
                  <c:v>10.5</c:v>
                </c:pt>
                <c:pt idx="3">
                  <c:v>10.6</c:v>
                </c:pt>
                <c:pt idx="4">
                  <c:v>6.4</c:v>
                </c:pt>
                <c:pt idx="5">
                  <c:v>5</c:v>
                </c:pt>
                <c:pt idx="6">
                  <c:v>19.600000000000001</c:v>
                </c:pt>
                <c:pt idx="7">
                  <c:v>23.5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398848"/>
        <c:axId val="192341696"/>
      </c:barChart>
      <c:catAx>
        <c:axId val="192398848"/>
        <c:scaling>
          <c:orientation val="minMax"/>
        </c:scaling>
        <c:delete val="0"/>
        <c:axPos val="b"/>
        <c:majorTickMark val="out"/>
        <c:minorTickMark val="none"/>
        <c:tickLblPos val="nextTo"/>
        <c:crossAx val="192341696"/>
        <c:crosses val="autoZero"/>
        <c:auto val="1"/>
        <c:lblAlgn val="ctr"/>
        <c:lblOffset val="100"/>
        <c:noMultiLvlLbl val="0"/>
      </c:catAx>
      <c:valAx>
        <c:axId val="1923416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92398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% Pacientes en HDF por grupo de edad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Grupo_edad!$B$21:$I$21</c:f>
              <c:strCache>
                <c:ptCount val="8"/>
                <c:pt idx="0">
                  <c:v>&lt;30</c:v>
                </c:pt>
                <c:pt idx="1">
                  <c:v>30-39,9</c:v>
                </c:pt>
                <c:pt idx="2">
                  <c:v>40-49,9</c:v>
                </c:pt>
                <c:pt idx="3">
                  <c:v>50-59,9</c:v>
                </c:pt>
                <c:pt idx="4">
                  <c:v>60-69,9</c:v>
                </c:pt>
                <c:pt idx="5">
                  <c:v>70-79,9</c:v>
                </c:pt>
                <c:pt idx="6">
                  <c:v>80-89,9</c:v>
                </c:pt>
                <c:pt idx="7">
                  <c:v>&gt;90</c:v>
                </c:pt>
              </c:strCache>
            </c:strRef>
          </c:cat>
          <c:val>
            <c:numRef>
              <c:f>Grupo_edad!$B$22:$I$22</c:f>
              <c:numCache>
                <c:formatCode>General</c:formatCode>
                <c:ptCount val="8"/>
                <c:pt idx="0">
                  <c:v>35.479999999999997</c:v>
                </c:pt>
                <c:pt idx="1">
                  <c:v>38.71</c:v>
                </c:pt>
                <c:pt idx="2">
                  <c:v>39.770000000000003</c:v>
                </c:pt>
                <c:pt idx="3">
                  <c:v>34.22</c:v>
                </c:pt>
                <c:pt idx="4">
                  <c:v>25.19</c:v>
                </c:pt>
                <c:pt idx="5">
                  <c:v>18.12</c:v>
                </c:pt>
                <c:pt idx="6">
                  <c:v>10.86</c:v>
                </c:pt>
                <c:pt idx="7">
                  <c:v>8.57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FD-4DB9-9AB7-D261F0455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123712"/>
        <c:axId val="194932096"/>
      </c:barChart>
      <c:catAx>
        <c:axId val="19512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4932096"/>
        <c:crosses val="autoZero"/>
        <c:auto val="1"/>
        <c:lblAlgn val="ctr"/>
        <c:lblOffset val="100"/>
        <c:noMultiLvlLbl val="0"/>
      </c:catAx>
      <c:valAx>
        <c:axId val="19493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512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 b="1"/>
              <a:t>HDF   %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HDF_Year!$A$1:$P$1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HDF_Year!$A$2:$P$2</c:f>
              <c:numCache>
                <c:formatCode>General</c:formatCode>
                <c:ptCount val="16"/>
                <c:pt idx="0">
                  <c:v>2.4</c:v>
                </c:pt>
                <c:pt idx="1">
                  <c:v>3.2</c:v>
                </c:pt>
                <c:pt idx="2">
                  <c:v>3.1</c:v>
                </c:pt>
                <c:pt idx="3">
                  <c:v>5.6</c:v>
                </c:pt>
                <c:pt idx="4">
                  <c:v>6</c:v>
                </c:pt>
                <c:pt idx="5">
                  <c:v>6</c:v>
                </c:pt>
                <c:pt idx="6">
                  <c:v>7.7</c:v>
                </c:pt>
                <c:pt idx="7">
                  <c:v>10.7</c:v>
                </c:pt>
                <c:pt idx="8">
                  <c:v>10.5</c:v>
                </c:pt>
                <c:pt idx="9">
                  <c:v>12.4</c:v>
                </c:pt>
                <c:pt idx="10">
                  <c:v>12.7</c:v>
                </c:pt>
                <c:pt idx="11">
                  <c:v>21.7</c:v>
                </c:pt>
                <c:pt idx="12">
                  <c:v>19.3</c:v>
                </c:pt>
                <c:pt idx="13">
                  <c:v>15.99</c:v>
                </c:pt>
                <c:pt idx="14">
                  <c:v>25</c:v>
                </c:pt>
                <c:pt idx="15">
                  <c:v>22.5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5FD-408C-8EDF-5BE8F82D0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124736"/>
        <c:axId val="194933824"/>
      </c:lineChart>
      <c:catAx>
        <c:axId val="19512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4933824"/>
        <c:crosses val="autoZero"/>
        <c:auto val="1"/>
        <c:lblAlgn val="ctr"/>
        <c:lblOffset val="100"/>
        <c:noMultiLvlLbl val="0"/>
      </c:catAx>
      <c:valAx>
        <c:axId val="19493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512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E2-468D-9BF0-1D02226D44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AV_act!$A$9:$A$11</c:f>
              <c:strCache>
                <c:ptCount val="3"/>
                <c:pt idx="0">
                  <c:v>Catéter Permanente</c:v>
                </c:pt>
                <c:pt idx="1">
                  <c:v>Fístula A-V</c:v>
                </c:pt>
                <c:pt idx="2">
                  <c:v>Prótesis Vascular</c:v>
                </c:pt>
              </c:strCache>
            </c:strRef>
          </c:cat>
          <c:val>
            <c:numRef>
              <c:f>AV_act!$B$9:$B$11</c:f>
              <c:numCache>
                <c:formatCode>General</c:formatCode>
                <c:ptCount val="3"/>
                <c:pt idx="0">
                  <c:v>24.35</c:v>
                </c:pt>
                <c:pt idx="1">
                  <c:v>73.75</c:v>
                </c:pt>
                <c:pt idx="2">
                  <c:v>1.55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DE2-468D-9BF0-1D02226D4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317248"/>
        <c:axId val="194936128"/>
      </c:barChart>
      <c:catAx>
        <c:axId val="19531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4936128"/>
        <c:crosses val="autoZero"/>
        <c:auto val="1"/>
        <c:lblAlgn val="ctr"/>
        <c:lblOffset val="100"/>
        <c:noMultiLvlLbl val="0"/>
      </c:catAx>
      <c:valAx>
        <c:axId val="19493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531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Media Hb g/dL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60033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C1-46DC-8BD8-C53D312A49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Anemia!$B$1:$J$1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Anemia!$B$2:$J$2</c:f>
              <c:numCache>
                <c:formatCode>General</c:formatCode>
                <c:ptCount val="9"/>
                <c:pt idx="0">
                  <c:v>11.46</c:v>
                </c:pt>
                <c:pt idx="1">
                  <c:v>11.54</c:v>
                </c:pt>
                <c:pt idx="2">
                  <c:v>11.7</c:v>
                </c:pt>
                <c:pt idx="3">
                  <c:v>11.17</c:v>
                </c:pt>
                <c:pt idx="4">
                  <c:v>11.68</c:v>
                </c:pt>
                <c:pt idx="5">
                  <c:v>11.6</c:v>
                </c:pt>
                <c:pt idx="6">
                  <c:v>11.35</c:v>
                </c:pt>
                <c:pt idx="7">
                  <c:v>11.17</c:v>
                </c:pt>
                <c:pt idx="8">
                  <c:v>11.4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6C1-46DC-8BD8-C53D312A49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440640"/>
        <c:axId val="195275008"/>
      </c:barChart>
      <c:catAx>
        <c:axId val="19544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5275008"/>
        <c:crosses val="autoZero"/>
        <c:auto val="1"/>
        <c:lblAlgn val="ctr"/>
        <c:lblOffset val="100"/>
        <c:noMultiLvlLbl val="0"/>
      </c:catAx>
      <c:valAx>
        <c:axId val="19527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544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Evolución Anual Hb g/dL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Hoja2!$A$15:$K$15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Hoja2!$A$16:$K$16</c:f>
              <c:numCache>
                <c:formatCode>General</c:formatCode>
                <c:ptCount val="11"/>
                <c:pt idx="0">
                  <c:v>11.75</c:v>
                </c:pt>
                <c:pt idx="1">
                  <c:v>11.57</c:v>
                </c:pt>
                <c:pt idx="2">
                  <c:v>11.55</c:v>
                </c:pt>
                <c:pt idx="3">
                  <c:v>11.49</c:v>
                </c:pt>
                <c:pt idx="4">
                  <c:v>11.41</c:v>
                </c:pt>
                <c:pt idx="5">
                  <c:v>11.26</c:v>
                </c:pt>
                <c:pt idx="6">
                  <c:v>11.28</c:v>
                </c:pt>
                <c:pt idx="7">
                  <c:v>11.27</c:v>
                </c:pt>
                <c:pt idx="8">
                  <c:v>11.37</c:v>
                </c:pt>
                <c:pt idx="9">
                  <c:v>11.3</c:v>
                </c:pt>
                <c:pt idx="10">
                  <c:v>11.4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EDF-432A-B247-D7FFEFD67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442176"/>
        <c:axId val="195276736"/>
      </c:lineChart>
      <c:catAx>
        <c:axId val="19544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5276736"/>
        <c:crosses val="autoZero"/>
        <c:auto val="1"/>
        <c:lblAlgn val="ctr"/>
        <c:lblOffset val="100"/>
        <c:noMultiLvlLbl val="0"/>
      </c:catAx>
      <c:valAx>
        <c:axId val="195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544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C0-45DD-81E7-E93F15EEB7C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C0-45DD-81E7-E93F15EEB7C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8C0-45DD-81E7-E93F15EEB7CA}"/>
              </c:ext>
            </c:extLst>
          </c:dPt>
          <c:cat>
            <c:strRef>
              <c:f>Eritropoyesis!$A$43:$A$45</c:f>
              <c:strCache>
                <c:ptCount val="3"/>
                <c:pt idx="0">
                  <c:v>EPO</c:v>
                </c:pt>
                <c:pt idx="1">
                  <c:v>Darbepoetina</c:v>
                </c:pt>
                <c:pt idx="2">
                  <c:v>sin FEE</c:v>
                </c:pt>
              </c:strCache>
            </c:strRef>
          </c:cat>
          <c:val>
            <c:numRef>
              <c:f>Eritropoyesis!$B$43:$B$45</c:f>
              <c:numCache>
                <c:formatCode>General</c:formatCode>
                <c:ptCount val="3"/>
                <c:pt idx="0">
                  <c:v>73.89</c:v>
                </c:pt>
                <c:pt idx="1">
                  <c:v>11.15</c:v>
                </c:pt>
                <c:pt idx="2">
                  <c:v>14.93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8C0-45DD-81E7-E93F15EEB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Eritropoyesis!$A$11</c:f>
              <c:strCache>
                <c:ptCount val="1"/>
                <c:pt idx="0">
                  <c:v>EPO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Eritropoyesis!$B$10:$J$10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Eritropoyesis!$B$11:$J$11</c:f>
              <c:numCache>
                <c:formatCode>General</c:formatCode>
                <c:ptCount val="9"/>
                <c:pt idx="0">
                  <c:v>55.52</c:v>
                </c:pt>
                <c:pt idx="1">
                  <c:v>88.74</c:v>
                </c:pt>
                <c:pt idx="2">
                  <c:v>51.48</c:v>
                </c:pt>
                <c:pt idx="3">
                  <c:v>0.93</c:v>
                </c:pt>
                <c:pt idx="4">
                  <c:v>89.01</c:v>
                </c:pt>
                <c:pt idx="5">
                  <c:v>98.39</c:v>
                </c:pt>
                <c:pt idx="6">
                  <c:v>80.62</c:v>
                </c:pt>
                <c:pt idx="7">
                  <c:v>86.57</c:v>
                </c:pt>
                <c:pt idx="8">
                  <c:v>73.89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04-4039-B0EC-5A9D97D12F67}"/>
            </c:ext>
          </c:extLst>
        </c:ser>
        <c:ser>
          <c:idx val="1"/>
          <c:order val="1"/>
          <c:tx>
            <c:strRef>
              <c:f>Eritropoyesis!$A$12</c:f>
              <c:strCache>
                <c:ptCount val="1"/>
                <c:pt idx="0">
                  <c:v>Darbepoetina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Eritropoyesis!$B$10:$J$10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Eritropoyesis!$B$12:$J$12</c:f>
              <c:numCache>
                <c:formatCode>General</c:formatCode>
                <c:ptCount val="9"/>
                <c:pt idx="0">
                  <c:v>28.83</c:v>
                </c:pt>
                <c:pt idx="1">
                  <c:v>0.57999999999999996</c:v>
                </c:pt>
                <c:pt idx="2">
                  <c:v>21.43</c:v>
                </c:pt>
                <c:pt idx="3">
                  <c:v>83.18</c:v>
                </c:pt>
                <c:pt idx="6">
                  <c:v>3.25</c:v>
                </c:pt>
                <c:pt idx="7">
                  <c:v>0.11</c:v>
                </c:pt>
                <c:pt idx="8">
                  <c:v>11.15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04-4039-B0EC-5A9D97D12F67}"/>
            </c:ext>
          </c:extLst>
        </c:ser>
        <c:ser>
          <c:idx val="2"/>
          <c:order val="2"/>
          <c:tx>
            <c:strRef>
              <c:f>Eritropoyesis!$A$13</c:f>
              <c:strCache>
                <c:ptCount val="1"/>
                <c:pt idx="0">
                  <c:v>sin FEE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Eritropoyesis!$B$10:$J$10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Eritropoyesis!$B$13:$J$13</c:f>
              <c:numCache>
                <c:formatCode>General</c:formatCode>
                <c:ptCount val="9"/>
                <c:pt idx="0">
                  <c:v>15.66</c:v>
                </c:pt>
                <c:pt idx="1">
                  <c:v>10.49</c:v>
                </c:pt>
                <c:pt idx="2">
                  <c:v>27.09</c:v>
                </c:pt>
                <c:pt idx="3">
                  <c:v>15.89</c:v>
                </c:pt>
                <c:pt idx="4">
                  <c:v>10.99</c:v>
                </c:pt>
                <c:pt idx="5">
                  <c:v>1.61</c:v>
                </c:pt>
                <c:pt idx="6">
                  <c:v>16.12</c:v>
                </c:pt>
                <c:pt idx="7">
                  <c:v>13.33</c:v>
                </c:pt>
                <c:pt idx="8">
                  <c:v>14.93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704-4039-B0EC-5A9D97D12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037120"/>
        <c:axId val="195279616"/>
      </c:barChart>
      <c:catAx>
        <c:axId val="19603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5279616"/>
        <c:crosses val="autoZero"/>
        <c:auto val="1"/>
        <c:lblAlgn val="ctr"/>
        <c:lblOffset val="100"/>
        <c:noMultiLvlLbl val="0"/>
      </c:catAx>
      <c:valAx>
        <c:axId val="19527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03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Niveles de</a:t>
            </a:r>
            <a:r>
              <a:rPr lang="es-ES" baseline="0"/>
              <a:t> Ferritina ng/mL</a:t>
            </a:r>
            <a:endParaRPr lang="es-ES"/>
          </a:p>
        </c:rich>
      </c:tx>
      <c:layout>
        <c:manualLayout>
          <c:xMode val="edge"/>
          <c:yMode val="edge"/>
          <c:x val="0.25855960125748245"/>
          <c:y val="3.779341977875474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57-4FCC-A8E7-99D6430794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Ferritina!$B$7:$J$7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Ferritina!$B$8:$J$8</c:f>
              <c:numCache>
                <c:formatCode>General</c:formatCode>
                <c:ptCount val="9"/>
                <c:pt idx="0">
                  <c:v>513</c:v>
                </c:pt>
                <c:pt idx="1">
                  <c:v>414</c:v>
                </c:pt>
                <c:pt idx="2">
                  <c:v>509</c:v>
                </c:pt>
                <c:pt idx="3">
                  <c:v>494</c:v>
                </c:pt>
                <c:pt idx="4">
                  <c:v>466</c:v>
                </c:pt>
                <c:pt idx="5">
                  <c:v>533</c:v>
                </c:pt>
                <c:pt idx="6">
                  <c:v>439</c:v>
                </c:pt>
                <c:pt idx="7">
                  <c:v>372</c:v>
                </c:pt>
                <c:pt idx="8">
                  <c:v>438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57-4FCC-A8E7-99D643079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856896"/>
        <c:axId val="194249856"/>
      </c:barChart>
      <c:catAx>
        <c:axId val="19585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4249856"/>
        <c:crosses val="autoZero"/>
        <c:auto val="1"/>
        <c:lblAlgn val="ctr"/>
        <c:lblOffset val="100"/>
        <c:noMultiLvlLbl val="0"/>
      </c:catAx>
      <c:valAx>
        <c:axId val="19424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585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200" b="1"/>
              <a:t>Niveles</a:t>
            </a:r>
            <a:r>
              <a:rPr lang="es-ES" sz="1200" b="1" baseline="0"/>
              <a:t> de índice de saturación de Transferrina (IST)</a:t>
            </a:r>
            <a:endParaRPr lang="es-ES" sz="1200" b="1"/>
          </a:p>
        </c:rich>
      </c:tx>
      <c:layout>
        <c:manualLayout>
          <c:xMode val="edge"/>
          <c:yMode val="edge"/>
          <c:x val="0.14469470442408291"/>
          <c:y val="2.77136258660508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D1-4ED4-80ED-A772D35D4E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IST!$B$5:$J$5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IST!$B$6:$J$6</c:f>
              <c:numCache>
                <c:formatCode>General</c:formatCode>
                <c:ptCount val="9"/>
                <c:pt idx="0">
                  <c:v>28</c:v>
                </c:pt>
                <c:pt idx="1">
                  <c:v>29</c:v>
                </c:pt>
                <c:pt idx="2">
                  <c:v>31</c:v>
                </c:pt>
                <c:pt idx="3">
                  <c:v>29</c:v>
                </c:pt>
                <c:pt idx="4">
                  <c:v>30</c:v>
                </c:pt>
                <c:pt idx="5">
                  <c:v>34</c:v>
                </c:pt>
                <c:pt idx="6">
                  <c:v>30</c:v>
                </c:pt>
                <c:pt idx="7">
                  <c:v>28</c:v>
                </c:pt>
                <c:pt idx="8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D1-4ED4-80ED-A772D35D4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359808"/>
        <c:axId val="194251584"/>
      </c:barChart>
      <c:catAx>
        <c:axId val="19435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4251584"/>
        <c:crosses val="autoZero"/>
        <c:auto val="1"/>
        <c:lblAlgn val="ctr"/>
        <c:lblOffset val="100"/>
        <c:noMultiLvlLbl val="0"/>
      </c:catAx>
      <c:valAx>
        <c:axId val="19425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435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R_Ferritina!$A$8</c:f>
              <c:strCache>
                <c:ptCount val="1"/>
                <c:pt idx="0">
                  <c:v>&lt;100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R_Ferritina!$B$7:$J$7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R_Ferritina!$B$8:$J$8</c:f>
              <c:numCache>
                <c:formatCode>General</c:formatCode>
                <c:ptCount val="9"/>
                <c:pt idx="0">
                  <c:v>9</c:v>
                </c:pt>
                <c:pt idx="1">
                  <c:v>9</c:v>
                </c:pt>
                <c:pt idx="2">
                  <c:v>7</c:v>
                </c:pt>
                <c:pt idx="3">
                  <c:v>7</c:v>
                </c:pt>
                <c:pt idx="4">
                  <c:v>4</c:v>
                </c:pt>
                <c:pt idx="5">
                  <c:v>9</c:v>
                </c:pt>
                <c:pt idx="6">
                  <c:v>15</c:v>
                </c:pt>
                <c:pt idx="7">
                  <c:v>8</c:v>
                </c:pt>
                <c:pt idx="8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69-42C0-A07F-F989CDD1557D}"/>
            </c:ext>
          </c:extLst>
        </c:ser>
        <c:ser>
          <c:idx val="1"/>
          <c:order val="1"/>
          <c:tx>
            <c:strRef>
              <c:f>R_Ferritina!$A$9</c:f>
              <c:strCache>
                <c:ptCount val="1"/>
                <c:pt idx="0">
                  <c:v>100-800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R_Ferritina!$B$7:$J$7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R_Ferritina!$B$9:$J$9</c:f>
              <c:numCache>
                <c:formatCode>General</c:formatCode>
                <c:ptCount val="9"/>
                <c:pt idx="0">
                  <c:v>76</c:v>
                </c:pt>
                <c:pt idx="1">
                  <c:v>82</c:v>
                </c:pt>
                <c:pt idx="2">
                  <c:v>77</c:v>
                </c:pt>
                <c:pt idx="3">
                  <c:v>77</c:v>
                </c:pt>
                <c:pt idx="4">
                  <c:v>88</c:v>
                </c:pt>
                <c:pt idx="5">
                  <c:v>76</c:v>
                </c:pt>
                <c:pt idx="6">
                  <c:v>74</c:v>
                </c:pt>
                <c:pt idx="7">
                  <c:v>86</c:v>
                </c:pt>
                <c:pt idx="8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69-42C0-A07F-F989CDD1557D}"/>
            </c:ext>
          </c:extLst>
        </c:ser>
        <c:ser>
          <c:idx val="2"/>
          <c:order val="2"/>
          <c:tx>
            <c:strRef>
              <c:f>R_Ferritina!$A$10</c:f>
              <c:strCache>
                <c:ptCount val="1"/>
                <c:pt idx="0">
                  <c:v>&gt;800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R_Ferritina!$B$7:$J$7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R_Ferritina!$B$10:$J$10</c:f>
              <c:numCache>
                <c:formatCode>General</c:formatCode>
                <c:ptCount val="9"/>
                <c:pt idx="0">
                  <c:v>15</c:v>
                </c:pt>
                <c:pt idx="1">
                  <c:v>9</c:v>
                </c:pt>
                <c:pt idx="2">
                  <c:v>17</c:v>
                </c:pt>
                <c:pt idx="3">
                  <c:v>17</c:v>
                </c:pt>
                <c:pt idx="4">
                  <c:v>8</c:v>
                </c:pt>
                <c:pt idx="5">
                  <c:v>15</c:v>
                </c:pt>
                <c:pt idx="6">
                  <c:v>11</c:v>
                </c:pt>
                <c:pt idx="7">
                  <c:v>6</c:v>
                </c:pt>
                <c:pt idx="8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669-42C0-A07F-F989CDD15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360832"/>
        <c:axId val="194253312"/>
      </c:barChart>
      <c:catAx>
        <c:axId val="19436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4253312"/>
        <c:crosses val="autoZero"/>
        <c:auto val="1"/>
        <c:lblAlgn val="ctr"/>
        <c:lblOffset val="100"/>
        <c:noMultiLvlLbl val="0"/>
      </c:catAx>
      <c:valAx>
        <c:axId val="19425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436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EdadMedia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bevel/>
            </a:ln>
            <a:effectLst/>
          </c:spPr>
          <c:marker>
            <c:symbol val="square"/>
            <c:size val="5"/>
            <c:spPr>
              <a:solidFill>
                <a:srgbClr val="C0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0"/>
                  <c:y val="-7.1588366890380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[MediasEdadAño.xlsx]Edad!$A$1:$A$11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[MediasEdadAño.xlsx]Edad!$B$1:$B$11</c:f>
              <c:numCache>
                <c:formatCode>General</c:formatCode>
                <c:ptCount val="11"/>
                <c:pt idx="0">
                  <c:v>65.400000000000006</c:v>
                </c:pt>
                <c:pt idx="1">
                  <c:v>66.09</c:v>
                </c:pt>
                <c:pt idx="2">
                  <c:v>65.900000000000006</c:v>
                </c:pt>
                <c:pt idx="3">
                  <c:v>66.599999999999994</c:v>
                </c:pt>
                <c:pt idx="4">
                  <c:v>66.760000000000005</c:v>
                </c:pt>
                <c:pt idx="5">
                  <c:v>66.98</c:v>
                </c:pt>
                <c:pt idx="6">
                  <c:v>67.540000000000006</c:v>
                </c:pt>
                <c:pt idx="7">
                  <c:v>67.98</c:v>
                </c:pt>
                <c:pt idx="8">
                  <c:v>68.38</c:v>
                </c:pt>
                <c:pt idx="9">
                  <c:v>68.06</c:v>
                </c:pt>
                <c:pt idx="10">
                  <c:v>68.260000000000005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C2D-4825-81E4-BAB7EB5F6E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245696"/>
        <c:axId val="192344576"/>
      </c:lineChart>
      <c:catAx>
        <c:axId val="193245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rgbClr val="C00000">
                <a:alpha val="91000"/>
              </a:srgb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2344576"/>
        <c:crosses val="autoZero"/>
        <c:auto val="1"/>
        <c:lblAlgn val="ctr"/>
        <c:lblOffset val="100"/>
        <c:tickLblSkip val="1"/>
        <c:noMultiLvlLbl val="0"/>
      </c:catAx>
      <c:valAx>
        <c:axId val="19234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324569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R_IST!$A$15</c:f>
              <c:strCache>
                <c:ptCount val="1"/>
                <c:pt idx="0">
                  <c:v>&lt;20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R_IST!$B$14:$J$14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R_IST!$B$15:$J$15</c:f>
              <c:numCache>
                <c:formatCode>General</c:formatCode>
                <c:ptCount val="9"/>
                <c:pt idx="0">
                  <c:v>22</c:v>
                </c:pt>
                <c:pt idx="1">
                  <c:v>23</c:v>
                </c:pt>
                <c:pt idx="2">
                  <c:v>20</c:v>
                </c:pt>
                <c:pt idx="3">
                  <c:v>19</c:v>
                </c:pt>
                <c:pt idx="4">
                  <c:v>18</c:v>
                </c:pt>
                <c:pt idx="5">
                  <c:v>13</c:v>
                </c:pt>
                <c:pt idx="6">
                  <c:v>25</c:v>
                </c:pt>
                <c:pt idx="7">
                  <c:v>23</c:v>
                </c:pt>
                <c:pt idx="8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EE-420F-BCF4-4ED99EDCBEB2}"/>
            </c:ext>
          </c:extLst>
        </c:ser>
        <c:ser>
          <c:idx val="1"/>
          <c:order val="1"/>
          <c:tx>
            <c:strRef>
              <c:f>R_IST!$A$16</c:f>
              <c:strCache>
                <c:ptCount val="1"/>
                <c:pt idx="0">
                  <c:v>20-30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R_IST!$B$14:$J$14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R_IST!$B$16:$J$16</c:f>
              <c:numCache>
                <c:formatCode>General</c:formatCode>
                <c:ptCount val="9"/>
                <c:pt idx="0">
                  <c:v>47</c:v>
                </c:pt>
                <c:pt idx="1">
                  <c:v>38</c:v>
                </c:pt>
                <c:pt idx="2">
                  <c:v>34</c:v>
                </c:pt>
                <c:pt idx="3">
                  <c:v>44</c:v>
                </c:pt>
                <c:pt idx="4">
                  <c:v>40</c:v>
                </c:pt>
                <c:pt idx="5">
                  <c:v>35</c:v>
                </c:pt>
                <c:pt idx="6">
                  <c:v>34</c:v>
                </c:pt>
                <c:pt idx="7">
                  <c:v>42</c:v>
                </c:pt>
                <c:pt idx="8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EE-420F-BCF4-4ED99EDCBEB2}"/>
            </c:ext>
          </c:extLst>
        </c:ser>
        <c:ser>
          <c:idx val="2"/>
          <c:order val="2"/>
          <c:tx>
            <c:strRef>
              <c:f>R_IST!$A$17</c:f>
              <c:strCache>
                <c:ptCount val="1"/>
                <c:pt idx="0">
                  <c:v>&gt;30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R_IST!$B$14:$J$14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R_IST!$B$17:$J$17</c:f>
              <c:numCache>
                <c:formatCode>General</c:formatCode>
                <c:ptCount val="9"/>
                <c:pt idx="0">
                  <c:v>31</c:v>
                </c:pt>
                <c:pt idx="1">
                  <c:v>39</c:v>
                </c:pt>
                <c:pt idx="2">
                  <c:v>45</c:v>
                </c:pt>
                <c:pt idx="3">
                  <c:v>37</c:v>
                </c:pt>
                <c:pt idx="4">
                  <c:v>42</c:v>
                </c:pt>
                <c:pt idx="5">
                  <c:v>52</c:v>
                </c:pt>
                <c:pt idx="6">
                  <c:v>41</c:v>
                </c:pt>
                <c:pt idx="7">
                  <c:v>35</c:v>
                </c:pt>
                <c:pt idx="8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AEE-420F-BCF4-4ED99EDCB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362880"/>
        <c:axId val="194255040"/>
      </c:barChart>
      <c:catAx>
        <c:axId val="19436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4255040"/>
        <c:crosses val="autoZero"/>
        <c:auto val="1"/>
        <c:lblAlgn val="ctr"/>
        <c:lblOffset val="100"/>
        <c:noMultiLvlLbl val="0"/>
      </c:catAx>
      <c:valAx>
        <c:axId val="19425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436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% Fe IV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Fe_IV!$A$16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Fe_IV!$B$15:$J$15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Fe_IV!$B$16:$J$16</c:f>
              <c:numCache>
                <c:formatCode>General</c:formatCode>
                <c:ptCount val="9"/>
                <c:pt idx="0">
                  <c:v>49</c:v>
                </c:pt>
                <c:pt idx="1">
                  <c:v>67</c:v>
                </c:pt>
                <c:pt idx="2">
                  <c:v>58</c:v>
                </c:pt>
                <c:pt idx="3">
                  <c:v>73</c:v>
                </c:pt>
                <c:pt idx="4">
                  <c:v>85</c:v>
                </c:pt>
                <c:pt idx="5">
                  <c:v>69</c:v>
                </c:pt>
                <c:pt idx="6">
                  <c:v>75</c:v>
                </c:pt>
                <c:pt idx="7">
                  <c:v>66</c:v>
                </c:pt>
                <c:pt idx="8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39-4FE8-B67F-ED10E5A9D08E}"/>
            </c:ext>
          </c:extLst>
        </c:ser>
        <c:ser>
          <c:idx val="1"/>
          <c:order val="1"/>
          <c:tx>
            <c:strRef>
              <c:f>Fe_IV!$A$17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Fe_IV!$B$15:$J$15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Fe_IV!$B$17:$J$17</c:f>
              <c:numCache>
                <c:formatCode>General</c:formatCode>
                <c:ptCount val="9"/>
                <c:pt idx="0">
                  <c:v>51</c:v>
                </c:pt>
                <c:pt idx="1">
                  <c:v>33</c:v>
                </c:pt>
                <c:pt idx="2">
                  <c:v>42</c:v>
                </c:pt>
                <c:pt idx="3">
                  <c:v>27</c:v>
                </c:pt>
                <c:pt idx="4">
                  <c:v>15</c:v>
                </c:pt>
                <c:pt idx="5">
                  <c:v>31</c:v>
                </c:pt>
                <c:pt idx="6">
                  <c:v>25</c:v>
                </c:pt>
                <c:pt idx="7">
                  <c:v>34</c:v>
                </c:pt>
                <c:pt idx="8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39-4FE8-B67F-ED10E5A9D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489856"/>
        <c:axId val="195969600"/>
      </c:barChart>
      <c:catAx>
        <c:axId val="19448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5969600"/>
        <c:crosses val="autoZero"/>
        <c:auto val="1"/>
        <c:lblAlgn val="ctr"/>
        <c:lblOffset val="100"/>
        <c:noMultiLvlLbl val="0"/>
      </c:catAx>
      <c:valAx>
        <c:axId val="19596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448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%</a:t>
            </a:r>
            <a:r>
              <a:rPr lang="es-ES" baseline="0"/>
              <a:t> Fe IV</a:t>
            </a:r>
            <a:endParaRPr lang="es-E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'Ferritina&lt;100 IST&lt;20'!$A$22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'Ferritina&lt;100 IST&lt;20'!$B$21:$J$21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'Ferritina&lt;100 IST&lt;20'!$B$22:$J$22</c:f>
              <c:numCache>
                <c:formatCode>General</c:formatCode>
                <c:ptCount val="9"/>
                <c:pt idx="0">
                  <c:v>82</c:v>
                </c:pt>
                <c:pt idx="1">
                  <c:v>70</c:v>
                </c:pt>
                <c:pt idx="2">
                  <c:v>62</c:v>
                </c:pt>
                <c:pt idx="3">
                  <c:v>20</c:v>
                </c:pt>
                <c:pt idx="4">
                  <c:v>100</c:v>
                </c:pt>
                <c:pt idx="5">
                  <c:v>71</c:v>
                </c:pt>
                <c:pt idx="6">
                  <c:v>67</c:v>
                </c:pt>
                <c:pt idx="7">
                  <c:v>78</c:v>
                </c:pt>
                <c:pt idx="8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33-4192-917C-17DDB1CAAF02}"/>
            </c:ext>
          </c:extLst>
        </c:ser>
        <c:ser>
          <c:idx val="1"/>
          <c:order val="1"/>
          <c:tx>
            <c:strRef>
              <c:f>'Ferritina&lt;100 IST&lt;20'!$A$23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'Ferritina&lt;100 IST&lt;20'!$B$21:$J$21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'Ferritina&lt;100 IST&lt;20'!$B$23:$J$23</c:f>
              <c:numCache>
                <c:formatCode>General</c:formatCode>
                <c:ptCount val="9"/>
                <c:pt idx="0">
                  <c:v>18</c:v>
                </c:pt>
                <c:pt idx="1">
                  <c:v>30</c:v>
                </c:pt>
                <c:pt idx="2">
                  <c:v>38</c:v>
                </c:pt>
                <c:pt idx="3">
                  <c:v>80</c:v>
                </c:pt>
                <c:pt idx="5">
                  <c:v>29</c:v>
                </c:pt>
                <c:pt idx="6">
                  <c:v>33</c:v>
                </c:pt>
                <c:pt idx="7">
                  <c:v>22</c:v>
                </c:pt>
                <c:pt idx="8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33-4192-917C-17DDB1CAA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949056"/>
        <c:axId val="195971328"/>
      </c:barChart>
      <c:catAx>
        <c:axId val="19594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5971328"/>
        <c:crosses val="autoZero"/>
        <c:auto val="1"/>
        <c:lblAlgn val="ctr"/>
        <c:lblOffset val="100"/>
        <c:noMultiLvlLbl val="0"/>
      </c:catAx>
      <c:valAx>
        <c:axId val="19597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594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Media de PCR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D2-4B5A-853D-4C73C0CCF6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PCR!$B$1:$J$1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Andalucía</c:v>
                </c:pt>
              </c:strCache>
            </c:strRef>
          </c:cat>
          <c:val>
            <c:numRef>
              <c:f>PCR!$B$2:$J$2</c:f>
              <c:numCache>
                <c:formatCode>General</c:formatCode>
                <c:ptCount val="9"/>
                <c:pt idx="0">
                  <c:v>5.21</c:v>
                </c:pt>
                <c:pt idx="1">
                  <c:v>16.14</c:v>
                </c:pt>
                <c:pt idx="2">
                  <c:v>11.29</c:v>
                </c:pt>
                <c:pt idx="3">
                  <c:v>7.41</c:v>
                </c:pt>
                <c:pt idx="4">
                  <c:v>11.93</c:v>
                </c:pt>
                <c:pt idx="5">
                  <c:v>5.86</c:v>
                </c:pt>
                <c:pt idx="6">
                  <c:v>13.71</c:v>
                </c:pt>
                <c:pt idx="7">
                  <c:v>11.5</c:v>
                </c:pt>
                <c:pt idx="8">
                  <c:v>11.64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D2-4B5A-853D-4C73C0CCF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743680"/>
        <c:axId val="195973632"/>
      </c:barChart>
      <c:catAx>
        <c:axId val="19674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5973632"/>
        <c:crosses val="autoZero"/>
        <c:auto val="1"/>
        <c:lblAlgn val="ctr"/>
        <c:lblOffset val="100"/>
        <c:noMultiLvlLbl val="0"/>
      </c:catAx>
      <c:valAx>
        <c:axId val="19597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74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PCR&gt;10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24-4B16-8579-D76C47FB47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PCR_pc10!$B$14:$J$14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Andalucía</c:v>
                </c:pt>
              </c:strCache>
            </c:strRef>
          </c:cat>
          <c:val>
            <c:numRef>
              <c:f>PCR_pc10!$B$15:$J$15</c:f>
              <c:numCache>
                <c:formatCode>General</c:formatCode>
                <c:ptCount val="9"/>
                <c:pt idx="0">
                  <c:v>15.05</c:v>
                </c:pt>
                <c:pt idx="1">
                  <c:v>34.520000000000003</c:v>
                </c:pt>
                <c:pt idx="2">
                  <c:v>33.409999999999997</c:v>
                </c:pt>
                <c:pt idx="3">
                  <c:v>18.37</c:v>
                </c:pt>
                <c:pt idx="4">
                  <c:v>26.67</c:v>
                </c:pt>
                <c:pt idx="5">
                  <c:v>15.15</c:v>
                </c:pt>
                <c:pt idx="6">
                  <c:v>30.24</c:v>
                </c:pt>
                <c:pt idx="7">
                  <c:v>26.56</c:v>
                </c:pt>
                <c:pt idx="8">
                  <c:v>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24-4B16-8579-D76C47FB4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744704"/>
        <c:axId val="195975360"/>
      </c:barChart>
      <c:catAx>
        <c:axId val="19674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5975360"/>
        <c:crosses val="autoZero"/>
        <c:auto val="1"/>
        <c:lblAlgn val="ctr"/>
        <c:lblOffset val="100"/>
        <c:noMultiLvlLbl val="0"/>
      </c:catAx>
      <c:valAx>
        <c:axId val="19597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74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/>
              <a:t>Media PCR por rango de edad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PCR_rEdad!$B$18:$I$18</c:f>
              <c:strCache>
                <c:ptCount val="8"/>
                <c:pt idx="0">
                  <c:v>&lt;30 </c:v>
                </c:pt>
                <c:pt idx="1">
                  <c:v>30-39,9</c:v>
                </c:pt>
                <c:pt idx="2">
                  <c:v>40-49,9</c:v>
                </c:pt>
                <c:pt idx="3">
                  <c:v>50-59,9</c:v>
                </c:pt>
                <c:pt idx="4">
                  <c:v>60-69,9</c:v>
                </c:pt>
                <c:pt idx="5">
                  <c:v>70-79,9</c:v>
                </c:pt>
                <c:pt idx="6">
                  <c:v>80-89,9</c:v>
                </c:pt>
                <c:pt idx="7">
                  <c:v>&gt;90</c:v>
                </c:pt>
              </c:strCache>
            </c:strRef>
          </c:cat>
          <c:val>
            <c:numRef>
              <c:f>PCR_rEdad!$B$19:$I$19</c:f>
              <c:numCache>
                <c:formatCode>General</c:formatCode>
                <c:ptCount val="8"/>
                <c:pt idx="0">
                  <c:v>5.41</c:v>
                </c:pt>
                <c:pt idx="1">
                  <c:v>12.22</c:v>
                </c:pt>
                <c:pt idx="2">
                  <c:v>9.93</c:v>
                </c:pt>
                <c:pt idx="3">
                  <c:v>11.44</c:v>
                </c:pt>
                <c:pt idx="4">
                  <c:v>11.76</c:v>
                </c:pt>
                <c:pt idx="5">
                  <c:v>12.8</c:v>
                </c:pt>
                <c:pt idx="6">
                  <c:v>10.7</c:v>
                </c:pt>
                <c:pt idx="7">
                  <c:v>9.56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99-4FB8-A711-AEE66072F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745728"/>
        <c:axId val="196845568"/>
      </c:barChart>
      <c:catAx>
        <c:axId val="19674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845568"/>
        <c:crosses val="autoZero"/>
        <c:auto val="1"/>
        <c:lblAlgn val="ctr"/>
        <c:lblOffset val="100"/>
        <c:noMultiLvlLbl val="0"/>
      </c:catAx>
      <c:valAx>
        <c:axId val="19684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74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Media Albúmina g/dL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72-43B0-BED4-56AF51467C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Albumina!$B$1:$J$1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Albumina!$B$2:$J$2</c:f>
              <c:numCache>
                <c:formatCode>General</c:formatCode>
                <c:ptCount val="9"/>
                <c:pt idx="0">
                  <c:v>3.64</c:v>
                </c:pt>
                <c:pt idx="1">
                  <c:v>3.55</c:v>
                </c:pt>
                <c:pt idx="2">
                  <c:v>4.05</c:v>
                </c:pt>
                <c:pt idx="3">
                  <c:v>3.62</c:v>
                </c:pt>
                <c:pt idx="4">
                  <c:v>3.94</c:v>
                </c:pt>
                <c:pt idx="5">
                  <c:v>3.83</c:v>
                </c:pt>
                <c:pt idx="6">
                  <c:v>3.66</c:v>
                </c:pt>
                <c:pt idx="7">
                  <c:v>4.0199999999999996</c:v>
                </c:pt>
                <c:pt idx="8">
                  <c:v>3.82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272-43B0-BED4-56AF51467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667392"/>
        <c:axId val="196847872"/>
      </c:barChart>
      <c:catAx>
        <c:axId val="19666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847872"/>
        <c:crosses val="autoZero"/>
        <c:auto val="1"/>
        <c:lblAlgn val="ctr"/>
        <c:lblOffset val="100"/>
        <c:noMultiLvlLbl val="0"/>
      </c:catAx>
      <c:valAx>
        <c:axId val="19684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66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Media de Albúmina g/dL por grupos de edad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Albumina_Redad!$B$6:$I$6</c:f>
              <c:strCache>
                <c:ptCount val="8"/>
                <c:pt idx="0">
                  <c:v>&lt;30 </c:v>
                </c:pt>
                <c:pt idx="1">
                  <c:v>30-39,9</c:v>
                </c:pt>
                <c:pt idx="2">
                  <c:v>40-49,9</c:v>
                </c:pt>
                <c:pt idx="3">
                  <c:v>50-59,9</c:v>
                </c:pt>
                <c:pt idx="4">
                  <c:v>60-69,9</c:v>
                </c:pt>
                <c:pt idx="5">
                  <c:v>70-79,9</c:v>
                </c:pt>
                <c:pt idx="6">
                  <c:v>80-89,9</c:v>
                </c:pt>
                <c:pt idx="7">
                  <c:v>&gt;90</c:v>
                </c:pt>
              </c:strCache>
            </c:strRef>
          </c:cat>
          <c:val>
            <c:numRef>
              <c:f>Albumina_Redad!$B$7:$I$7</c:f>
              <c:numCache>
                <c:formatCode>General</c:formatCode>
                <c:ptCount val="8"/>
                <c:pt idx="0">
                  <c:v>4.07</c:v>
                </c:pt>
                <c:pt idx="1">
                  <c:v>3.88</c:v>
                </c:pt>
                <c:pt idx="2">
                  <c:v>3.93</c:v>
                </c:pt>
                <c:pt idx="3">
                  <c:v>3.91</c:v>
                </c:pt>
                <c:pt idx="4">
                  <c:v>3.81</c:v>
                </c:pt>
                <c:pt idx="5">
                  <c:v>3.79</c:v>
                </c:pt>
                <c:pt idx="6">
                  <c:v>3.75</c:v>
                </c:pt>
                <c:pt idx="7">
                  <c:v>3.77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19-4DDF-8163-2937B3052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668928"/>
        <c:axId val="196849600"/>
      </c:barChart>
      <c:catAx>
        <c:axId val="19666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849600"/>
        <c:crosses val="autoZero"/>
        <c:auto val="1"/>
        <c:lblAlgn val="ctr"/>
        <c:lblOffset val="100"/>
        <c:noMultiLvlLbl val="0"/>
      </c:catAx>
      <c:valAx>
        <c:axId val="19684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6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Albúmina</a:t>
            </a:r>
            <a:r>
              <a:rPr lang="es-ES" baseline="0"/>
              <a:t> &lt; 3,5 g/dL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9E-4D35-BD8C-7C7C09BFC2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Albumina_3.5!$B$12:$J$12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Albumina_3.5!$B$13:$J$13</c:f>
              <c:numCache>
                <c:formatCode>General</c:formatCode>
                <c:ptCount val="9"/>
                <c:pt idx="0">
                  <c:v>27.8</c:v>
                </c:pt>
                <c:pt idx="1">
                  <c:v>34.799999999999997</c:v>
                </c:pt>
                <c:pt idx="2">
                  <c:v>6.08</c:v>
                </c:pt>
                <c:pt idx="3">
                  <c:v>38.380000000000003</c:v>
                </c:pt>
                <c:pt idx="4">
                  <c:v>5.52</c:v>
                </c:pt>
                <c:pt idx="5">
                  <c:v>13.57</c:v>
                </c:pt>
                <c:pt idx="6">
                  <c:v>27.73</c:v>
                </c:pt>
                <c:pt idx="7">
                  <c:v>7.67</c:v>
                </c:pt>
                <c:pt idx="8">
                  <c:v>18.95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29E-4D35-BD8C-7C7C09BFC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960768"/>
        <c:axId val="196851328"/>
      </c:barChart>
      <c:catAx>
        <c:axId val="19696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851328"/>
        <c:crosses val="autoZero"/>
        <c:auto val="1"/>
        <c:lblAlgn val="ctr"/>
        <c:lblOffset val="100"/>
        <c:noMultiLvlLbl val="0"/>
      </c:catAx>
      <c:valAx>
        <c:axId val="19685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96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Albúmina</a:t>
            </a:r>
            <a:r>
              <a:rPr lang="es-ES" baseline="0"/>
              <a:t> &lt;3.5 por Grupos de Edad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Albumina3.5_REdad!$B$15:$I$15</c:f>
              <c:strCache>
                <c:ptCount val="8"/>
                <c:pt idx="0">
                  <c:v>&lt;30 </c:v>
                </c:pt>
                <c:pt idx="1">
                  <c:v>30-39,9</c:v>
                </c:pt>
                <c:pt idx="2">
                  <c:v>40-49,9</c:v>
                </c:pt>
                <c:pt idx="3">
                  <c:v>50-59,9</c:v>
                </c:pt>
                <c:pt idx="4">
                  <c:v>60-69,9</c:v>
                </c:pt>
                <c:pt idx="5">
                  <c:v>70-79,9</c:v>
                </c:pt>
                <c:pt idx="6">
                  <c:v>80-89,9</c:v>
                </c:pt>
                <c:pt idx="7">
                  <c:v>&gt;90</c:v>
                </c:pt>
              </c:strCache>
            </c:strRef>
          </c:cat>
          <c:val>
            <c:numRef>
              <c:f>Albumina3.5_REdad!$B$16:$I$16</c:f>
              <c:numCache>
                <c:formatCode>General</c:formatCode>
                <c:ptCount val="8"/>
                <c:pt idx="0">
                  <c:v>12.2</c:v>
                </c:pt>
                <c:pt idx="1">
                  <c:v>17.5</c:v>
                </c:pt>
                <c:pt idx="2">
                  <c:v>11.62</c:v>
                </c:pt>
                <c:pt idx="3">
                  <c:v>15.35</c:v>
                </c:pt>
                <c:pt idx="4">
                  <c:v>19.54</c:v>
                </c:pt>
                <c:pt idx="5">
                  <c:v>19.63</c:v>
                </c:pt>
                <c:pt idx="6">
                  <c:v>22.39</c:v>
                </c:pt>
                <c:pt idx="7">
                  <c:v>20.45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70-4333-A953-0E4E3825E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961792"/>
        <c:axId val="196853056"/>
      </c:barChart>
      <c:catAx>
        <c:axId val="19696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853056"/>
        <c:crosses val="autoZero"/>
        <c:auto val="1"/>
        <c:lblAlgn val="ctr"/>
        <c:lblOffset val="100"/>
        <c:noMultiLvlLbl val="0"/>
      </c:catAx>
      <c:valAx>
        <c:axId val="19685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96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Tiempo</a:t>
            </a:r>
            <a:r>
              <a:rPr lang="es-ES" baseline="0"/>
              <a:t> en HD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20000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98-4942-A280-D571C88432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Hoja3!$B$10:$J$10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Hoja3!$B$11:$J$11</c:f>
              <c:numCache>
                <c:formatCode>General</c:formatCode>
                <c:ptCount val="9"/>
                <c:pt idx="0">
                  <c:v>73.02</c:v>
                </c:pt>
                <c:pt idx="1">
                  <c:v>59.42</c:v>
                </c:pt>
                <c:pt idx="2">
                  <c:v>72.33</c:v>
                </c:pt>
                <c:pt idx="3">
                  <c:v>77.86</c:v>
                </c:pt>
                <c:pt idx="4">
                  <c:v>74.8</c:v>
                </c:pt>
                <c:pt idx="5">
                  <c:v>77.17</c:v>
                </c:pt>
                <c:pt idx="6">
                  <c:v>69.819999999999993</c:v>
                </c:pt>
                <c:pt idx="7">
                  <c:v>69.23</c:v>
                </c:pt>
                <c:pt idx="8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98-4942-A280-D571C8843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183232"/>
        <c:axId val="192347456"/>
      </c:barChart>
      <c:catAx>
        <c:axId val="19318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2347456"/>
        <c:crosses val="autoZero"/>
        <c:auto val="1"/>
        <c:lblAlgn val="ctr"/>
        <c:lblOffset val="100"/>
        <c:noMultiLvlLbl val="0"/>
      </c:catAx>
      <c:valAx>
        <c:axId val="19234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318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Media Calcio mg/dL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D9-424B-BFF1-6AF1AA19C3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Ca!$B$1:$J$1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Ca!$B$2:$J$2</c:f>
              <c:numCache>
                <c:formatCode>General</c:formatCode>
                <c:ptCount val="9"/>
                <c:pt idx="0">
                  <c:v>9.2200000000000006</c:v>
                </c:pt>
                <c:pt idx="1">
                  <c:v>9.02</c:v>
                </c:pt>
                <c:pt idx="2">
                  <c:v>9.2799999999999994</c:v>
                </c:pt>
                <c:pt idx="3">
                  <c:v>9.1999999999999993</c:v>
                </c:pt>
                <c:pt idx="4">
                  <c:v>8.9600000000000009</c:v>
                </c:pt>
                <c:pt idx="5">
                  <c:v>9.16</c:v>
                </c:pt>
                <c:pt idx="6">
                  <c:v>8.9600000000000009</c:v>
                </c:pt>
                <c:pt idx="7">
                  <c:v>8.9499999999999993</c:v>
                </c:pt>
                <c:pt idx="8">
                  <c:v>9.0500000000000007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D9-424B-BFF1-6AF1AA19C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449216"/>
        <c:axId val="196716224"/>
      </c:barChart>
      <c:catAx>
        <c:axId val="19744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716224"/>
        <c:crosses val="autoZero"/>
        <c:auto val="1"/>
        <c:lblAlgn val="ctr"/>
        <c:lblOffset val="100"/>
        <c:noMultiLvlLbl val="0"/>
      </c:catAx>
      <c:valAx>
        <c:axId val="19671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744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Porcentaje</a:t>
            </a:r>
            <a:r>
              <a:rPr lang="es-ES" baseline="0"/>
              <a:t> de pacientes por grupo de calcio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Grupos_Calcio!$A$14</c:f>
              <c:strCache>
                <c:ptCount val="1"/>
                <c:pt idx="0">
                  <c:v>&lt;=8,4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Grupos_Calcio!$B$13:$J$13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Grupos_Calcio!$B$14:$J$14</c:f>
              <c:numCache>
                <c:formatCode>General</c:formatCode>
                <c:ptCount val="9"/>
                <c:pt idx="0">
                  <c:v>7.28</c:v>
                </c:pt>
                <c:pt idx="1">
                  <c:v>15.24</c:v>
                </c:pt>
                <c:pt idx="2">
                  <c:v>7.88</c:v>
                </c:pt>
                <c:pt idx="3">
                  <c:v>14.65</c:v>
                </c:pt>
                <c:pt idx="4">
                  <c:v>13.98</c:v>
                </c:pt>
                <c:pt idx="5">
                  <c:v>8.57</c:v>
                </c:pt>
                <c:pt idx="6">
                  <c:v>22.21</c:v>
                </c:pt>
                <c:pt idx="7">
                  <c:v>20.92</c:v>
                </c:pt>
                <c:pt idx="8">
                  <c:v>16.45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36-44BA-AFA7-292B6BB2510C}"/>
            </c:ext>
          </c:extLst>
        </c:ser>
        <c:ser>
          <c:idx val="1"/>
          <c:order val="1"/>
          <c:tx>
            <c:strRef>
              <c:f>Grupos_Calcio!$A$15</c:f>
              <c:strCache>
                <c:ptCount val="1"/>
                <c:pt idx="0">
                  <c:v>8,5-9,5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Grupos_Calcio!$B$13:$J$13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Grupos_Calcio!$B$15:$J$15</c:f>
              <c:numCache>
                <c:formatCode>General</c:formatCode>
                <c:ptCount val="9"/>
                <c:pt idx="0">
                  <c:v>66.5</c:v>
                </c:pt>
                <c:pt idx="1">
                  <c:v>68.38</c:v>
                </c:pt>
                <c:pt idx="2">
                  <c:v>59.01</c:v>
                </c:pt>
                <c:pt idx="3">
                  <c:v>58.08</c:v>
                </c:pt>
                <c:pt idx="4">
                  <c:v>70.97</c:v>
                </c:pt>
                <c:pt idx="5">
                  <c:v>61.43</c:v>
                </c:pt>
                <c:pt idx="6">
                  <c:v>58.93</c:v>
                </c:pt>
                <c:pt idx="7">
                  <c:v>63.08</c:v>
                </c:pt>
                <c:pt idx="8">
                  <c:v>62.8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36-44BA-AFA7-292B6BB2510C}"/>
            </c:ext>
          </c:extLst>
        </c:ser>
        <c:ser>
          <c:idx val="2"/>
          <c:order val="2"/>
          <c:tx>
            <c:strRef>
              <c:f>Grupos_Calcio!$A$16</c:f>
              <c:strCache>
                <c:ptCount val="1"/>
                <c:pt idx="0">
                  <c:v>&gt;9,5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Grupos_Calcio!$B$13:$J$13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Grupos_Calcio!$B$16:$J$16</c:f>
              <c:numCache>
                <c:formatCode>General</c:formatCode>
                <c:ptCount val="9"/>
                <c:pt idx="0">
                  <c:v>26.21</c:v>
                </c:pt>
                <c:pt idx="1">
                  <c:v>16.38</c:v>
                </c:pt>
                <c:pt idx="2">
                  <c:v>33.11</c:v>
                </c:pt>
                <c:pt idx="3">
                  <c:v>27.27</c:v>
                </c:pt>
                <c:pt idx="4">
                  <c:v>15.05</c:v>
                </c:pt>
                <c:pt idx="5">
                  <c:v>30</c:v>
                </c:pt>
                <c:pt idx="6">
                  <c:v>18.87</c:v>
                </c:pt>
                <c:pt idx="7">
                  <c:v>16</c:v>
                </c:pt>
                <c:pt idx="8">
                  <c:v>20.75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36-44BA-AFA7-292B6BB25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450240"/>
        <c:axId val="196717952"/>
      </c:barChart>
      <c:catAx>
        <c:axId val="19745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717952"/>
        <c:crosses val="autoZero"/>
        <c:auto val="1"/>
        <c:lblAlgn val="ctr"/>
        <c:lblOffset val="100"/>
        <c:noMultiLvlLbl val="0"/>
      </c:catAx>
      <c:valAx>
        <c:axId val="19671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745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Media calcio mg/dL por grupos de edad</a:t>
            </a:r>
          </a:p>
        </c:rich>
      </c:tx>
      <c:layout>
        <c:manualLayout>
          <c:xMode val="edge"/>
          <c:yMode val="edge"/>
          <c:x val="0.1413954997063818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Ca_Gedad!$B$1:$I$1</c:f>
              <c:strCache>
                <c:ptCount val="8"/>
                <c:pt idx="0">
                  <c:v>&lt;30 </c:v>
                </c:pt>
                <c:pt idx="1">
                  <c:v>30-39,9</c:v>
                </c:pt>
                <c:pt idx="2">
                  <c:v>40-49,9</c:v>
                </c:pt>
                <c:pt idx="3">
                  <c:v>50-59,9</c:v>
                </c:pt>
                <c:pt idx="4">
                  <c:v>60-69,9</c:v>
                </c:pt>
                <c:pt idx="5">
                  <c:v>70-79,9</c:v>
                </c:pt>
                <c:pt idx="6">
                  <c:v>80-89,9</c:v>
                </c:pt>
                <c:pt idx="7">
                  <c:v>&gt;90</c:v>
                </c:pt>
              </c:strCache>
            </c:strRef>
          </c:cat>
          <c:val>
            <c:numRef>
              <c:f>Ca_Gedad!$B$2:$I$2</c:f>
              <c:numCache>
                <c:formatCode>General</c:formatCode>
                <c:ptCount val="8"/>
                <c:pt idx="0">
                  <c:v>9.25</c:v>
                </c:pt>
                <c:pt idx="1">
                  <c:v>8.8699999999999992</c:v>
                </c:pt>
                <c:pt idx="2">
                  <c:v>9</c:v>
                </c:pt>
                <c:pt idx="3">
                  <c:v>8.9499999999999993</c:v>
                </c:pt>
                <c:pt idx="4">
                  <c:v>8.99</c:v>
                </c:pt>
                <c:pt idx="5">
                  <c:v>9.09</c:v>
                </c:pt>
                <c:pt idx="6">
                  <c:v>9.1300000000000008</c:v>
                </c:pt>
                <c:pt idx="7">
                  <c:v>9.08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6D-4689-831C-F033D11BB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169152"/>
        <c:axId val="196719680"/>
      </c:barChart>
      <c:catAx>
        <c:axId val="19716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719680"/>
        <c:crosses val="autoZero"/>
        <c:auto val="1"/>
        <c:lblAlgn val="ctr"/>
        <c:lblOffset val="100"/>
        <c:noMultiLvlLbl val="0"/>
      </c:catAx>
      <c:valAx>
        <c:axId val="19671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716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Media Fósforo</a:t>
            </a:r>
            <a:r>
              <a:rPr lang="es-ES" baseline="0"/>
              <a:t> mg/dL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19-4A2A-85F4-D01257FBFA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P!$B$1:$J$1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P!$B$2:$J$2</c:f>
              <c:numCache>
                <c:formatCode>General</c:formatCode>
                <c:ptCount val="9"/>
                <c:pt idx="0">
                  <c:v>4.37</c:v>
                </c:pt>
                <c:pt idx="1">
                  <c:v>4.4400000000000004</c:v>
                </c:pt>
                <c:pt idx="2">
                  <c:v>4.38</c:v>
                </c:pt>
                <c:pt idx="3">
                  <c:v>4.17</c:v>
                </c:pt>
                <c:pt idx="4">
                  <c:v>4.6399999999999997</c:v>
                </c:pt>
                <c:pt idx="5">
                  <c:v>4.46</c:v>
                </c:pt>
                <c:pt idx="6">
                  <c:v>4.62</c:v>
                </c:pt>
                <c:pt idx="7">
                  <c:v>4.38</c:v>
                </c:pt>
                <c:pt idx="8">
                  <c:v>4.4400000000000004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B19-4A2A-85F4-D01257FBF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172736"/>
        <c:axId val="196721984"/>
      </c:barChart>
      <c:catAx>
        <c:axId val="19717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721984"/>
        <c:crosses val="autoZero"/>
        <c:auto val="1"/>
        <c:lblAlgn val="ctr"/>
        <c:lblOffset val="100"/>
        <c:noMultiLvlLbl val="0"/>
      </c:catAx>
      <c:valAx>
        <c:axId val="19672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717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/>
              <a:t>Media Fósforo mg/dL por grupos</a:t>
            </a:r>
            <a:r>
              <a:rPr lang="es-ES" b="1" baseline="0"/>
              <a:t> de edad</a:t>
            </a:r>
            <a:endParaRPr lang="es-E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P_Gedad!$B$5:$I$5</c:f>
              <c:strCache>
                <c:ptCount val="8"/>
                <c:pt idx="0">
                  <c:v>&lt;30 </c:v>
                </c:pt>
                <c:pt idx="1">
                  <c:v>30-39,9</c:v>
                </c:pt>
                <c:pt idx="2">
                  <c:v>40-49,9</c:v>
                </c:pt>
                <c:pt idx="3">
                  <c:v>50-59,9</c:v>
                </c:pt>
                <c:pt idx="4">
                  <c:v>60-69,9</c:v>
                </c:pt>
                <c:pt idx="5">
                  <c:v>70-79,9</c:v>
                </c:pt>
                <c:pt idx="6">
                  <c:v>80-89,9</c:v>
                </c:pt>
                <c:pt idx="7">
                  <c:v>&gt;90</c:v>
                </c:pt>
              </c:strCache>
            </c:strRef>
          </c:cat>
          <c:val>
            <c:numRef>
              <c:f>P_Gedad!$B$6:$I$6</c:f>
              <c:numCache>
                <c:formatCode>General</c:formatCode>
                <c:ptCount val="8"/>
                <c:pt idx="0">
                  <c:v>5.14</c:v>
                </c:pt>
                <c:pt idx="1">
                  <c:v>5.27</c:v>
                </c:pt>
                <c:pt idx="2">
                  <c:v>5.08</c:v>
                </c:pt>
                <c:pt idx="3">
                  <c:v>4.9000000000000004</c:v>
                </c:pt>
                <c:pt idx="4">
                  <c:v>4.46</c:v>
                </c:pt>
                <c:pt idx="5">
                  <c:v>4.2699999999999996</c:v>
                </c:pt>
                <c:pt idx="6">
                  <c:v>4.0199999999999996</c:v>
                </c:pt>
                <c:pt idx="7">
                  <c:v>4.24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68-4E85-8A6E-6D89F237D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231104"/>
        <c:axId val="197477504"/>
      </c:barChart>
      <c:catAx>
        <c:axId val="1972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7477504"/>
        <c:crosses val="autoZero"/>
        <c:auto val="1"/>
        <c:lblAlgn val="ctr"/>
        <c:lblOffset val="100"/>
        <c:noMultiLvlLbl val="0"/>
      </c:catAx>
      <c:valAx>
        <c:axId val="19747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723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Porcentaje</a:t>
            </a:r>
            <a:r>
              <a:rPr lang="es-ES" baseline="0"/>
              <a:t> de pacientes por Grupos de Fósforo</a:t>
            </a:r>
            <a:endParaRPr lang="es-ES"/>
          </a:p>
        </c:rich>
      </c:tx>
      <c:layout>
        <c:manualLayout>
          <c:xMode val="edge"/>
          <c:yMode val="edge"/>
          <c:x val="9.4638888888888884E-2"/>
          <c:y val="2.317497103128621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Grupos_P!$A$16</c:f>
              <c:strCache>
                <c:ptCount val="1"/>
                <c:pt idx="0">
                  <c:v>&lt;2,5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Grupos_P!$B$15:$J$15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Grupos_P!$B$16:$J$16</c:f>
              <c:numCache>
                <c:formatCode>General</c:formatCode>
                <c:ptCount val="9"/>
                <c:pt idx="0">
                  <c:v>1.94</c:v>
                </c:pt>
                <c:pt idx="1">
                  <c:v>4.76</c:v>
                </c:pt>
                <c:pt idx="2">
                  <c:v>5.42</c:v>
                </c:pt>
                <c:pt idx="3">
                  <c:v>6.53</c:v>
                </c:pt>
                <c:pt idx="4">
                  <c:v>3.23</c:v>
                </c:pt>
                <c:pt idx="5">
                  <c:v>6.43</c:v>
                </c:pt>
                <c:pt idx="6">
                  <c:v>4.22</c:v>
                </c:pt>
                <c:pt idx="7">
                  <c:v>3.35</c:v>
                </c:pt>
                <c:pt idx="8">
                  <c:v>4.25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31-4637-A930-D458F9CF6F3A}"/>
            </c:ext>
          </c:extLst>
        </c:ser>
        <c:ser>
          <c:idx val="1"/>
          <c:order val="1"/>
          <c:tx>
            <c:strRef>
              <c:f>Grupos_P!$A$17</c:f>
              <c:strCache>
                <c:ptCount val="1"/>
                <c:pt idx="0">
                  <c:v>2,5-5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Grupos_P!$B$15:$J$15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Grupos_P!$B$17:$J$17</c:f>
              <c:numCache>
                <c:formatCode>General</c:formatCode>
                <c:ptCount val="9"/>
                <c:pt idx="0">
                  <c:v>75.239999999999995</c:v>
                </c:pt>
                <c:pt idx="1">
                  <c:v>70.48</c:v>
                </c:pt>
                <c:pt idx="2">
                  <c:v>66.59</c:v>
                </c:pt>
                <c:pt idx="3">
                  <c:v>71.36</c:v>
                </c:pt>
                <c:pt idx="4">
                  <c:v>61.83</c:v>
                </c:pt>
                <c:pt idx="5">
                  <c:v>62.14</c:v>
                </c:pt>
                <c:pt idx="6">
                  <c:v>62.88</c:v>
                </c:pt>
                <c:pt idx="7">
                  <c:v>72.040000000000006</c:v>
                </c:pt>
                <c:pt idx="8">
                  <c:v>68.36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31-4637-A930-D458F9CF6F3A}"/>
            </c:ext>
          </c:extLst>
        </c:ser>
        <c:ser>
          <c:idx val="2"/>
          <c:order val="2"/>
          <c:tx>
            <c:strRef>
              <c:f>Grupos_P!$A$18</c:f>
              <c:strCache>
                <c:ptCount val="1"/>
                <c:pt idx="0">
                  <c:v>&gt;5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Grupos_P!$B$15:$J$15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Grupos_P!$B$18:$J$18</c:f>
              <c:numCache>
                <c:formatCode>General</c:formatCode>
                <c:ptCount val="9"/>
                <c:pt idx="0">
                  <c:v>22.82</c:v>
                </c:pt>
                <c:pt idx="1">
                  <c:v>24.76</c:v>
                </c:pt>
                <c:pt idx="2">
                  <c:v>27.99</c:v>
                </c:pt>
                <c:pt idx="3">
                  <c:v>22.11</c:v>
                </c:pt>
                <c:pt idx="4">
                  <c:v>34.950000000000003</c:v>
                </c:pt>
                <c:pt idx="5">
                  <c:v>31.43</c:v>
                </c:pt>
                <c:pt idx="6">
                  <c:v>32.9</c:v>
                </c:pt>
                <c:pt idx="7">
                  <c:v>24.61</c:v>
                </c:pt>
                <c:pt idx="8">
                  <c:v>27.39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31-4637-A930-D458F9CF6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232128"/>
        <c:axId val="197479232"/>
      </c:barChart>
      <c:catAx>
        <c:axId val="19723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7479232"/>
        <c:crosses val="autoZero"/>
        <c:auto val="1"/>
        <c:lblAlgn val="ctr"/>
        <c:lblOffset val="100"/>
        <c:noMultiLvlLbl val="0"/>
      </c:catAx>
      <c:valAx>
        <c:axId val="19747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723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/>
              <a:t>Media</a:t>
            </a:r>
            <a:r>
              <a:rPr lang="es-ES" b="1" baseline="0"/>
              <a:t> PTH pg/ml</a:t>
            </a:r>
            <a:endParaRPr lang="es-E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53-4E15-A572-8F380940E4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PTH!$B$4:$J$4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PTH!$B$5:$J$5</c:f>
              <c:numCache>
                <c:formatCode>General</c:formatCode>
                <c:ptCount val="9"/>
                <c:pt idx="0">
                  <c:v>269</c:v>
                </c:pt>
                <c:pt idx="1">
                  <c:v>324</c:v>
                </c:pt>
                <c:pt idx="2">
                  <c:v>390</c:v>
                </c:pt>
                <c:pt idx="3">
                  <c:v>311</c:v>
                </c:pt>
                <c:pt idx="4">
                  <c:v>351</c:v>
                </c:pt>
                <c:pt idx="5">
                  <c:v>308</c:v>
                </c:pt>
                <c:pt idx="6">
                  <c:v>361</c:v>
                </c:pt>
                <c:pt idx="7">
                  <c:v>331</c:v>
                </c:pt>
                <c:pt idx="8">
                  <c:v>339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53-4E15-A572-8F380940E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096960"/>
        <c:axId val="197481536"/>
      </c:barChart>
      <c:catAx>
        <c:axId val="19709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7481536"/>
        <c:crosses val="autoZero"/>
        <c:auto val="1"/>
        <c:lblAlgn val="ctr"/>
        <c:lblOffset val="100"/>
        <c:noMultiLvlLbl val="0"/>
      </c:catAx>
      <c:valAx>
        <c:axId val="19748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709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Media PTH pg/ml por grupos</a:t>
            </a:r>
            <a:r>
              <a:rPr lang="es-ES" baseline="0"/>
              <a:t> de edad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PTH_redad!$B$6:$I$6</c:f>
              <c:strCache>
                <c:ptCount val="8"/>
                <c:pt idx="0">
                  <c:v>&lt;30 </c:v>
                </c:pt>
                <c:pt idx="1">
                  <c:v>30-39,9</c:v>
                </c:pt>
                <c:pt idx="2">
                  <c:v>40-49,9</c:v>
                </c:pt>
                <c:pt idx="3">
                  <c:v>50-59,9</c:v>
                </c:pt>
                <c:pt idx="4">
                  <c:v>60-69,9</c:v>
                </c:pt>
                <c:pt idx="5">
                  <c:v>70-79,9</c:v>
                </c:pt>
                <c:pt idx="6">
                  <c:v>80-89,9</c:v>
                </c:pt>
                <c:pt idx="7">
                  <c:v>&gt;90</c:v>
                </c:pt>
              </c:strCache>
            </c:strRef>
          </c:cat>
          <c:val>
            <c:numRef>
              <c:f>PTH_redad!$B$7:$I$7</c:f>
              <c:numCache>
                <c:formatCode>General</c:formatCode>
                <c:ptCount val="8"/>
                <c:pt idx="0">
                  <c:v>482.51</c:v>
                </c:pt>
                <c:pt idx="1">
                  <c:v>454.88</c:v>
                </c:pt>
                <c:pt idx="2">
                  <c:v>413.73</c:v>
                </c:pt>
                <c:pt idx="3">
                  <c:v>386.94</c:v>
                </c:pt>
                <c:pt idx="4">
                  <c:v>320.36</c:v>
                </c:pt>
                <c:pt idx="5">
                  <c:v>317.89999999999998</c:v>
                </c:pt>
                <c:pt idx="6">
                  <c:v>311.3</c:v>
                </c:pt>
                <c:pt idx="7">
                  <c:v>281.22000000000003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54-4037-A819-A9A1D0FD5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097984"/>
        <c:axId val="197483264"/>
      </c:barChart>
      <c:catAx>
        <c:axId val="19709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7483264"/>
        <c:crosses val="autoZero"/>
        <c:auto val="1"/>
        <c:lblAlgn val="ctr"/>
        <c:lblOffset val="100"/>
        <c:noMultiLvlLbl val="0"/>
      </c:catAx>
      <c:valAx>
        <c:axId val="19748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709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PTH_3!$A$12</c:f>
              <c:strCache>
                <c:ptCount val="1"/>
                <c:pt idx="0">
                  <c:v>&lt;100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PTH_3!$B$11:$J$11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PTH_3!$B$12:$J$12</c:f>
              <c:numCache>
                <c:formatCode>General</c:formatCode>
                <c:ptCount val="9"/>
                <c:pt idx="0">
                  <c:v>17.649999999999999</c:v>
                </c:pt>
                <c:pt idx="1">
                  <c:v>11.7</c:v>
                </c:pt>
                <c:pt idx="2">
                  <c:v>15.17</c:v>
                </c:pt>
                <c:pt idx="3">
                  <c:v>15.58</c:v>
                </c:pt>
                <c:pt idx="4">
                  <c:v>16.22</c:v>
                </c:pt>
                <c:pt idx="5">
                  <c:v>20.14</c:v>
                </c:pt>
                <c:pt idx="6">
                  <c:v>13.77</c:v>
                </c:pt>
                <c:pt idx="7">
                  <c:v>10.45</c:v>
                </c:pt>
                <c:pt idx="8">
                  <c:v>13.44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0A-4AA3-B4BB-1D8BCD96FD41}"/>
            </c:ext>
          </c:extLst>
        </c:ser>
        <c:ser>
          <c:idx val="1"/>
          <c:order val="1"/>
          <c:tx>
            <c:strRef>
              <c:f>PTH_3!$A$13</c:f>
              <c:strCache>
                <c:ptCount val="1"/>
                <c:pt idx="0">
                  <c:v>100-500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PTH_3!$B$11:$J$11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PTH_3!$B$13:$J$13</c:f>
              <c:numCache>
                <c:formatCode>General</c:formatCode>
                <c:ptCount val="9"/>
                <c:pt idx="0">
                  <c:v>69.12</c:v>
                </c:pt>
                <c:pt idx="1">
                  <c:v>71.540000000000006</c:v>
                </c:pt>
                <c:pt idx="2">
                  <c:v>63.98</c:v>
                </c:pt>
                <c:pt idx="3">
                  <c:v>71.36</c:v>
                </c:pt>
                <c:pt idx="4">
                  <c:v>67.03</c:v>
                </c:pt>
                <c:pt idx="5">
                  <c:v>66.19</c:v>
                </c:pt>
                <c:pt idx="6">
                  <c:v>66.819999999999993</c:v>
                </c:pt>
                <c:pt idx="7">
                  <c:v>73.709999999999994</c:v>
                </c:pt>
                <c:pt idx="8">
                  <c:v>69.59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0A-4AA3-B4BB-1D8BCD96FD41}"/>
            </c:ext>
          </c:extLst>
        </c:ser>
        <c:ser>
          <c:idx val="2"/>
          <c:order val="2"/>
          <c:tx>
            <c:strRef>
              <c:f>PTH_3!$A$14</c:f>
              <c:strCache>
                <c:ptCount val="1"/>
                <c:pt idx="0">
                  <c:v>&gt;500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PTH_3!$B$11:$J$11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PTH_3!$B$14:$J$14</c:f>
              <c:numCache>
                <c:formatCode>General</c:formatCode>
                <c:ptCount val="9"/>
                <c:pt idx="0">
                  <c:v>13.24</c:v>
                </c:pt>
                <c:pt idx="1">
                  <c:v>16.760000000000002</c:v>
                </c:pt>
                <c:pt idx="2">
                  <c:v>20.85</c:v>
                </c:pt>
                <c:pt idx="3">
                  <c:v>13.07</c:v>
                </c:pt>
                <c:pt idx="4">
                  <c:v>16.760000000000002</c:v>
                </c:pt>
                <c:pt idx="5">
                  <c:v>13.67</c:v>
                </c:pt>
                <c:pt idx="6">
                  <c:v>19.41</c:v>
                </c:pt>
                <c:pt idx="7">
                  <c:v>15.84</c:v>
                </c:pt>
                <c:pt idx="8">
                  <c:v>16.97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10A-4AA3-B4BB-1D8BCD96F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099008"/>
        <c:axId val="197665344"/>
      </c:barChart>
      <c:catAx>
        <c:axId val="19709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7665344"/>
        <c:crosses val="autoZero"/>
        <c:auto val="1"/>
        <c:lblAlgn val="ctr"/>
        <c:lblOffset val="100"/>
        <c:noMultiLvlLbl val="0"/>
      </c:catAx>
      <c:valAx>
        <c:axId val="19766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709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Meses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3803149606299209E-2"/>
          <c:y val="0.18299834501147386"/>
          <c:w val="0.90286351706036749"/>
          <c:h val="0.70632525504828969"/>
        </c:manualLayout>
      </c:layout>
      <c:lineChart>
        <c:grouping val="standard"/>
        <c:varyColors val="0"/>
        <c:ser>
          <c:idx val="0"/>
          <c:order val="0"/>
          <c:tx>
            <c:strRef>
              <c:f>Hoja4!$A$8:$A$14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Hoja4!$A$8:$A$15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Hoja4!$B$8:$B$15</c:f>
              <c:numCache>
                <c:formatCode>General</c:formatCode>
                <c:ptCount val="8"/>
                <c:pt idx="0">
                  <c:v>72.099999999999994</c:v>
                </c:pt>
                <c:pt idx="1">
                  <c:v>75.3</c:v>
                </c:pt>
                <c:pt idx="4">
                  <c:v>73.8</c:v>
                </c:pt>
                <c:pt idx="5">
                  <c:v>77.2</c:v>
                </c:pt>
                <c:pt idx="6">
                  <c:v>75.2</c:v>
                </c:pt>
                <c:pt idx="7">
                  <c:v>69.8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A1F-4221-B64B-25048C289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413632"/>
        <c:axId val="193324736"/>
      </c:lineChart>
      <c:catAx>
        <c:axId val="19341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3324736"/>
        <c:crosses val="autoZero"/>
        <c:auto val="1"/>
        <c:lblAlgn val="ctr"/>
        <c:lblOffset val="100"/>
        <c:noMultiLvlLbl val="0"/>
      </c:catAx>
      <c:valAx>
        <c:axId val="19332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341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394176"/>
        <c:axId val="193326464"/>
      </c:barChart>
      <c:catAx>
        <c:axId val="19339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3326464"/>
        <c:crosses val="autoZero"/>
        <c:auto val="1"/>
        <c:lblAlgn val="ctr"/>
        <c:lblOffset val="100"/>
        <c:noMultiLvlLbl val="0"/>
      </c:catAx>
      <c:valAx>
        <c:axId val="193326464"/>
        <c:scaling>
          <c:orientation val="minMax"/>
          <c:max val="28"/>
          <c:min val="20"/>
        </c:scaling>
        <c:delete val="0"/>
        <c:axPos val="l"/>
        <c:numFmt formatCode="General" sourceLinked="1"/>
        <c:majorTickMark val="out"/>
        <c:minorTickMark val="none"/>
        <c:tickLblPos val="nextTo"/>
        <c:crossAx val="193394176"/>
        <c:crosses val="autoZero"/>
        <c:crossBetween val="between"/>
        <c:majorUnit val="1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IMC</c:v>
          </c:tx>
          <c:spPr>
            <a:solidFill>
              <a:srgbClr val="AC2D14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6F-4744-91AC-D56F842481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IMC_Provincias!$A$2:$A$10</c:f>
              <c:strCache>
                <c:ptCount val="9"/>
                <c:pt idx="0">
                  <c:v>Almeria</c:v>
                </c:pt>
                <c:pt idx="1">
                  <c:v>Cadiz</c:v>
                </c:pt>
                <c:pt idx="2">
                  <c:v>Cordoba</c:v>
                </c:pt>
                <c:pt idx="3">
                  <c:v>Granada</c:v>
                </c:pt>
                <c:pt idx="4">
                  <c:v>Huelva</c:v>
                </c:pt>
                <c:pt idx="5">
                  <c:v>Jaen</c:v>
                </c:pt>
                <c:pt idx="6">
                  <c:v>Malaga</c:v>
                </c:pt>
                <c:pt idx="7">
                  <c:v>Sevilla</c:v>
                </c:pt>
                <c:pt idx="8">
                  <c:v>Andalucia</c:v>
                </c:pt>
              </c:strCache>
            </c:strRef>
          </c:cat>
          <c:val>
            <c:numRef>
              <c:f>IMC_Provincias!$B$2:$B$10</c:f>
              <c:numCache>
                <c:formatCode>0.00</c:formatCode>
                <c:ptCount val="9"/>
                <c:pt idx="0">
                  <c:v>26.15</c:v>
                </c:pt>
                <c:pt idx="1">
                  <c:v>26.86</c:v>
                </c:pt>
                <c:pt idx="2">
                  <c:v>26.83</c:v>
                </c:pt>
                <c:pt idx="3">
                  <c:v>26.79</c:v>
                </c:pt>
                <c:pt idx="4">
                  <c:v>27.05</c:v>
                </c:pt>
                <c:pt idx="5">
                  <c:v>27.37</c:v>
                </c:pt>
                <c:pt idx="6">
                  <c:v>26.46</c:v>
                </c:pt>
                <c:pt idx="7">
                  <c:v>26.94</c:v>
                </c:pt>
                <c:pt idx="8">
                  <c:v>26.75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6F-4744-91AC-D56F84248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364544"/>
        <c:axId val="193328192"/>
      </c:barChart>
      <c:catAx>
        <c:axId val="19236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3328192"/>
        <c:crosses val="autoZero"/>
        <c:auto val="1"/>
        <c:lblAlgn val="ctr"/>
        <c:lblOffset val="100"/>
        <c:noMultiLvlLbl val="0"/>
      </c:catAx>
      <c:valAx>
        <c:axId val="193328192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236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Factores</a:t>
            </a:r>
            <a:r>
              <a:rPr lang="es-ES" baseline="0"/>
              <a:t> de Riesgo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D0-431D-A967-9790BD142F7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D0-431D-A967-9790BD142F7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D0-431D-A967-9790BD142F7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7D0-431D-A967-9790BD142F76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7D0-431D-A967-9790BD142F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Grafico_FR!$A$2:$A$6</c:f>
              <c:strCache>
                <c:ptCount val="5"/>
                <c:pt idx="0">
                  <c:v>HTA</c:v>
                </c:pt>
                <c:pt idx="1">
                  <c:v>DM</c:v>
                </c:pt>
                <c:pt idx="2">
                  <c:v>CI</c:v>
                </c:pt>
                <c:pt idx="3">
                  <c:v>IC</c:v>
                </c:pt>
                <c:pt idx="4">
                  <c:v>Vasc_Pefc</c:v>
                </c:pt>
              </c:strCache>
            </c:strRef>
          </c:cat>
          <c:val>
            <c:numRef>
              <c:f>Grafico_FR!$B$2:$B$6</c:f>
              <c:numCache>
                <c:formatCode>General</c:formatCode>
                <c:ptCount val="5"/>
                <c:pt idx="0">
                  <c:v>75.599999999999994</c:v>
                </c:pt>
                <c:pt idx="1">
                  <c:v>42.2</c:v>
                </c:pt>
                <c:pt idx="2">
                  <c:v>23.6</c:v>
                </c:pt>
                <c:pt idx="3">
                  <c:v>18.3</c:v>
                </c:pt>
                <c:pt idx="4">
                  <c:v>23.7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7D0-431D-A967-9790BD142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500288"/>
        <c:axId val="193748992"/>
      </c:barChart>
      <c:catAx>
        <c:axId val="19150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3748992"/>
        <c:crosses val="autoZero"/>
        <c:auto val="1"/>
        <c:lblAlgn val="ctr"/>
        <c:lblOffset val="100"/>
        <c:noMultiLvlLbl val="0"/>
      </c:catAx>
      <c:valAx>
        <c:axId val="19374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150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Número</a:t>
            </a:r>
            <a:r>
              <a:rPr lang="en-US" baseline="0"/>
              <a:t> de Factores de Riesgo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Hoja4!$B$1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Hoja4!$B$2:$B$7</c:f>
              <c:numCache>
                <c:formatCode>General</c:formatCode>
                <c:ptCount val="6"/>
                <c:pt idx="0">
                  <c:v>11.02</c:v>
                </c:pt>
                <c:pt idx="1">
                  <c:v>33.22</c:v>
                </c:pt>
                <c:pt idx="2">
                  <c:v>27.02</c:v>
                </c:pt>
                <c:pt idx="3">
                  <c:v>16.690000000000001</c:v>
                </c:pt>
                <c:pt idx="4">
                  <c:v>8.73</c:v>
                </c:pt>
                <c:pt idx="5">
                  <c:v>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5E-4FC7-A683-C67C7D65C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501824"/>
        <c:axId val="193750720"/>
      </c:barChart>
      <c:catAx>
        <c:axId val="1915018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3750720"/>
        <c:crosses val="autoZero"/>
        <c:auto val="1"/>
        <c:lblAlgn val="ctr"/>
        <c:lblOffset val="100"/>
        <c:noMultiLvlLbl val="0"/>
      </c:catAx>
      <c:valAx>
        <c:axId val="19375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150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6087B-2F85-48FA-BCFC-A68004768163}" type="datetimeFigureOut">
              <a:rPr lang="es-ES" smtClean="0"/>
              <a:t>20/04/2022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35646-038F-43E3-A0C9-8AFC61FB0A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9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Buscar significació estadistica.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/V mínimo de 1.2 y/o un PRU del 65%, recomendando un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/V de 1.3 y un PRU del 70% para asegurar estos mínimos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5646-038F-43E3-A0C9-8AFC61FB0AC7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193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lain" startAt="3224"/>
            </a:pPr>
            <a:r>
              <a:rPr lang="es-ES" baseline="0" dirty="0" smtClean="0"/>
              <a:t>  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5646-038F-43E3-A0C9-8AFC61FB0AC7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223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1F8E-706E-4B4F-9377-EFB51B831915}" type="datetimeFigureOut">
              <a:rPr lang="es-ES" smtClean="0"/>
              <a:t>20/04/2022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F037-9AFC-4B87-B648-3014DD37DF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923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1F8E-706E-4B4F-9377-EFB51B831915}" type="datetimeFigureOut">
              <a:rPr lang="es-ES" smtClean="0"/>
              <a:t>20/04/2022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F037-9AFC-4B87-B648-3014DD37DF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36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1F8E-706E-4B4F-9377-EFB51B831915}" type="datetimeFigureOut">
              <a:rPr lang="es-ES" smtClean="0"/>
              <a:t>20/04/2022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F037-9AFC-4B87-B648-3014DD37DF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1F8E-706E-4B4F-9377-EFB51B831915}" type="datetimeFigureOut">
              <a:rPr lang="es-ES" smtClean="0"/>
              <a:t>20/04/2022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F037-9AFC-4B87-B648-3014DD37DF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953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1F8E-706E-4B4F-9377-EFB51B831915}" type="datetimeFigureOut">
              <a:rPr lang="es-ES" smtClean="0"/>
              <a:t>20/04/2022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F037-9AFC-4B87-B648-3014DD37DF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40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1F8E-706E-4B4F-9377-EFB51B831915}" type="datetimeFigureOut">
              <a:rPr lang="es-ES" smtClean="0"/>
              <a:t>20/04/2022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F037-9AFC-4B87-B648-3014DD37DF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16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1F8E-706E-4B4F-9377-EFB51B831915}" type="datetimeFigureOut">
              <a:rPr lang="es-ES" smtClean="0"/>
              <a:t>20/04/2022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F037-9AFC-4B87-B648-3014DD37DF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1F8E-706E-4B4F-9377-EFB51B831915}" type="datetimeFigureOut">
              <a:rPr lang="es-ES" smtClean="0"/>
              <a:t>20/04/2022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F037-9AFC-4B87-B648-3014DD37DF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83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1F8E-706E-4B4F-9377-EFB51B831915}" type="datetimeFigureOut">
              <a:rPr lang="es-ES" smtClean="0"/>
              <a:t>20/04/2022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F037-9AFC-4B87-B648-3014DD37DF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557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1F8E-706E-4B4F-9377-EFB51B831915}" type="datetimeFigureOut">
              <a:rPr lang="es-ES" smtClean="0"/>
              <a:t>20/04/2022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F037-9AFC-4B87-B648-3014DD37DF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6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1F8E-706E-4B4F-9377-EFB51B831915}" type="datetimeFigureOut">
              <a:rPr lang="es-ES" smtClean="0"/>
              <a:t>20/04/2022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F037-9AFC-4B87-B648-3014DD37DF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21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51F8E-706E-4B4F-9377-EFB51B831915}" type="datetimeFigureOut">
              <a:rPr lang="es-ES" smtClean="0"/>
              <a:t>20/04/2022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2F037-9AFC-4B87-B648-3014DD37DF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04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Hoja_de_c_lculo_de_Microsoft_Excel_97-20031.xls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ctrTitle" idx="4294967295"/>
          </p:nvPr>
        </p:nvSpPr>
        <p:spPr>
          <a:xfrm>
            <a:off x="899592" y="3213100"/>
            <a:ext cx="7128792" cy="1223963"/>
          </a:xfrm>
        </p:spPr>
        <p:txBody>
          <a:bodyPr/>
          <a:lstStyle/>
          <a:p>
            <a:pPr eaLnBrk="1" hangingPunct="1"/>
            <a:r>
              <a:rPr lang="es-ES" sz="2000" dirty="0" smtClean="0"/>
              <a:t>SISTEMA DE INFORMACIÓN DE LA COORDINACIÓN AUTONÓMICA DE TRASPLANTES DE ANDALUCÍA (SICATA)</a:t>
            </a:r>
          </a:p>
        </p:txBody>
      </p:sp>
      <p:sp>
        <p:nvSpPr>
          <p:cNvPr id="14338" name="1 Título"/>
          <p:cNvSpPr txBox="1">
            <a:spLocks/>
          </p:cNvSpPr>
          <p:nvPr/>
        </p:nvSpPr>
        <p:spPr bwMode="auto">
          <a:xfrm>
            <a:off x="685800" y="908721"/>
            <a:ext cx="7772400" cy="19442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3100" b="1" dirty="0">
                <a:solidFill>
                  <a:schemeClr val="bg1"/>
                </a:solidFill>
                <a:latin typeface="Calibri" pitchFamily="34" charset="0"/>
              </a:rPr>
              <a:t>Informe de la Comisión de Control y Seguimiento del Módulo de Calidad de Hemodiálisis</a:t>
            </a:r>
          </a:p>
          <a:p>
            <a:pPr algn="ctr"/>
            <a:r>
              <a:rPr lang="es-ES" sz="3100" b="1" dirty="0" smtClean="0">
                <a:solidFill>
                  <a:schemeClr val="bg1"/>
                </a:solidFill>
                <a:latin typeface="Calibri" pitchFamily="34" charset="0"/>
              </a:rPr>
              <a:t>2021</a:t>
            </a:r>
            <a:endParaRPr lang="es-ES" sz="31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7156" y="4797152"/>
            <a:ext cx="8929687" cy="10541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39725" algn="ctr" fontAlgn="auto">
              <a:spcBef>
                <a:spcPts val="450"/>
              </a:spcBef>
              <a:spcAft>
                <a:spcPts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s-ES" sz="1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Comisión de Calidad en Hemodiálisis</a:t>
            </a:r>
          </a:p>
          <a:p>
            <a:pPr marL="342900" indent="-339725" algn="ctr" fontAlgn="auto">
              <a:spcBef>
                <a:spcPts val="250"/>
              </a:spcBef>
              <a:spcAft>
                <a:spcPts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s-ES" sz="1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 JIMÉNEZ SALCEDO</a:t>
            </a:r>
            <a:r>
              <a:rPr lang="es-ES" sz="1200" b="1" baseline="30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ES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 BENÍTEZ SÁNCHEZ</a:t>
            </a:r>
            <a:r>
              <a:rPr lang="es-ES" sz="1200" b="1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R. </a:t>
            </a:r>
            <a:r>
              <a:rPr lang="es-ES" sz="1200" b="1" cap="al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Ojeda López</a:t>
            </a:r>
            <a:r>
              <a:rPr lang="es-ES" sz="1200" b="1" cap="all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200" b="1" cap="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Mariana Domínguez</a:t>
            </a:r>
            <a:r>
              <a:rPr lang="es-ES" sz="1200" b="1" i="1" cap="all" baseline="30000" dirty="0" smtClean="0">
                <a:solidFill>
                  <a:srgbClr val="000000"/>
                </a:solidFill>
              </a:rPr>
              <a:t>4</a:t>
            </a:r>
            <a:r>
              <a:rPr lang="es-ES" sz="1200" b="1" i="1" baseline="30000" dirty="0" smtClean="0">
                <a:solidFill>
                  <a:srgbClr val="000000"/>
                </a:solidFill>
              </a:rPr>
              <a:t>,</a:t>
            </a:r>
            <a:r>
              <a:rPr lang="es-ES" sz="1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M</a:t>
            </a:r>
            <a:r>
              <a:rPr lang="es-ES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1200" b="1" cap="al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Palomares Bayo</a:t>
            </a:r>
            <a:r>
              <a:rPr lang="es-ES" sz="1200" b="1" cap="all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s-ES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L. GIL SACALUGA</a:t>
            </a:r>
            <a:r>
              <a:rPr lang="es-ES" sz="1200" b="1" i="1" baseline="30000" dirty="0">
                <a:solidFill>
                  <a:srgbClr val="000000"/>
                </a:solidFill>
                <a:latin typeface="Calibri" pitchFamily="32" charset="0"/>
                <a:cs typeface="+mn-cs"/>
              </a:rPr>
              <a:t>6</a:t>
            </a:r>
            <a:r>
              <a:rPr lang="es-ES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 GARCÍA MARCOS</a:t>
            </a:r>
            <a:r>
              <a:rPr lang="es-ES" sz="1200" b="1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s-ES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200" b="1" cap="al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Lancho Novilla</a:t>
            </a:r>
            <a:r>
              <a:rPr lang="es-ES" sz="1200" b="1" cap="all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</a:t>
            </a:r>
            <a:r>
              <a:rPr lang="es-ES" sz="1200" b="1" cap="al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A. Morales García</a:t>
            </a:r>
            <a:r>
              <a:rPr lang="es-ES" sz="1000" b="1" cap="all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s-ES" sz="1000" dirty="0">
                <a:latin typeface="+mn-lt"/>
                <a:cs typeface="+mn-cs"/>
              </a:rPr>
              <a:t>, </a:t>
            </a:r>
            <a:r>
              <a:rPr lang="es-ES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 CASTRO DE LA </a:t>
            </a:r>
            <a:r>
              <a:rPr lang="es-ES" sz="1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NUEZ</a:t>
            </a:r>
            <a:r>
              <a:rPr lang="es-ES" sz="1000" b="1" baseline="30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000" b="1" dirty="0">
                <a:solidFill>
                  <a:srgbClr val="000000"/>
                </a:solidFill>
                <a:latin typeface="Calibri" pitchFamily="32" charset="0"/>
                <a:cs typeface="+mn-cs"/>
              </a:rPr>
              <a:t/>
            </a:r>
            <a:br>
              <a:rPr lang="es-ES" sz="1000" b="1" dirty="0">
                <a:solidFill>
                  <a:srgbClr val="000000"/>
                </a:solidFill>
                <a:latin typeface="Calibri" pitchFamily="32" charset="0"/>
                <a:cs typeface="+mn-cs"/>
              </a:rPr>
            </a:br>
            <a:r>
              <a:rPr lang="es-ES" sz="1000" b="1" dirty="0">
                <a:solidFill>
                  <a:srgbClr val="000000"/>
                </a:solidFill>
                <a:latin typeface="Calibri" pitchFamily="32" charset="0"/>
                <a:cs typeface="+mn-cs"/>
              </a:rPr>
              <a:t>Servicios de Nefrología . </a:t>
            </a:r>
            <a:r>
              <a:rPr lang="es-ES" sz="1200" b="1" baseline="30000" dirty="0">
                <a:solidFill>
                  <a:srgbClr val="000000"/>
                </a:solidFill>
                <a:latin typeface="+mn-lt"/>
                <a:cs typeface="+mn-cs"/>
              </a:rPr>
              <a:t>1</a:t>
            </a:r>
            <a:r>
              <a:rPr lang="es-ES" sz="1200" b="1" baseline="30000" dirty="0">
                <a:solidFill>
                  <a:srgbClr val="000000"/>
                </a:solidFill>
                <a:latin typeface="Calibri" pitchFamily="32" charset="0"/>
                <a:cs typeface="+mn-cs"/>
              </a:rPr>
              <a:t> </a:t>
            </a:r>
            <a:r>
              <a:rPr lang="es-ES" sz="1200" b="1" i="1" dirty="0">
                <a:solidFill>
                  <a:srgbClr val="000000"/>
                </a:solidFill>
                <a:latin typeface="Calibri" pitchFamily="32" charset="0"/>
                <a:cs typeface="+mn-cs"/>
              </a:rPr>
              <a:t>HRU Málaga, </a:t>
            </a:r>
            <a:r>
              <a:rPr lang="es-ES" sz="1200" b="1" i="1" baseline="30000" dirty="0">
                <a:solidFill>
                  <a:srgbClr val="000000"/>
                </a:solidFill>
                <a:latin typeface="Calibri" pitchFamily="32" charset="0"/>
                <a:cs typeface="+mn-cs"/>
              </a:rPr>
              <a:t>2</a:t>
            </a:r>
            <a:r>
              <a:rPr lang="es-ES" sz="1200" b="1" i="1" dirty="0">
                <a:solidFill>
                  <a:srgbClr val="000000"/>
                </a:solidFill>
                <a:latin typeface="Calibri" pitchFamily="32" charset="0"/>
                <a:cs typeface="+mn-cs"/>
              </a:rPr>
              <a:t>H Juan Ramón Jiménez Huelva, </a:t>
            </a:r>
            <a:r>
              <a:rPr lang="es-ES" sz="1200" b="1" i="1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1200" b="1" i="1" dirty="0">
                <a:solidFill>
                  <a:srgbClr val="000000"/>
                </a:solidFill>
                <a:latin typeface="+mn-lt"/>
                <a:cs typeface="+mn-cs"/>
              </a:rPr>
              <a:t>HU Reina Sofía Córdoba, </a:t>
            </a:r>
            <a:r>
              <a:rPr lang="es-ES" sz="1200" b="1" i="1" baseline="30000" dirty="0">
                <a:solidFill>
                  <a:srgbClr val="000000"/>
                </a:solidFill>
                <a:latin typeface="+mn-lt"/>
                <a:cs typeface="+mn-cs"/>
              </a:rPr>
              <a:t>4</a:t>
            </a:r>
            <a:r>
              <a:rPr lang="es-ES" sz="1200" b="1" i="1" dirty="0">
                <a:solidFill>
                  <a:srgbClr val="000000"/>
                </a:solidFill>
                <a:latin typeface="Calibri" pitchFamily="32" charset="0"/>
                <a:cs typeface="+mn-cs"/>
              </a:rPr>
              <a:t>H Jaén</a:t>
            </a:r>
            <a:r>
              <a:rPr lang="es-ES" sz="1200" b="1" i="1" dirty="0" smtClean="0">
                <a:solidFill>
                  <a:srgbClr val="000000"/>
                </a:solidFill>
                <a:latin typeface="Calibri" pitchFamily="32" charset="0"/>
                <a:cs typeface="+mn-cs"/>
              </a:rPr>
              <a:t>, </a:t>
            </a:r>
            <a:r>
              <a:rPr lang="es-ES" sz="1200" b="1" i="1" baseline="30000" dirty="0">
                <a:solidFill>
                  <a:srgbClr val="000000"/>
                </a:solidFill>
                <a:latin typeface="Calibri" pitchFamily="32" charset="0"/>
                <a:cs typeface="+mn-cs"/>
              </a:rPr>
              <a:t>5</a:t>
            </a:r>
            <a:r>
              <a:rPr lang="es-ES" sz="1200" b="1" i="1" dirty="0">
                <a:solidFill>
                  <a:srgbClr val="000000"/>
                </a:solidFill>
                <a:latin typeface="Calibri" pitchFamily="32" charset="0"/>
                <a:cs typeface="+mn-cs"/>
              </a:rPr>
              <a:t>CHU Granada, </a:t>
            </a:r>
            <a:r>
              <a:rPr lang="es-ES" sz="1200" b="1" i="1" baseline="30000" dirty="0">
                <a:solidFill>
                  <a:srgbClr val="000000"/>
                </a:solidFill>
                <a:latin typeface="Calibri" pitchFamily="32" charset="0"/>
                <a:cs typeface="+mn-cs"/>
              </a:rPr>
              <a:t>6</a:t>
            </a:r>
            <a:r>
              <a:rPr lang="es-ES" sz="1200" b="1" i="1" dirty="0">
                <a:solidFill>
                  <a:srgbClr val="000000"/>
                </a:solidFill>
                <a:latin typeface="Calibri" pitchFamily="32" charset="0"/>
                <a:cs typeface="+mn-cs"/>
              </a:rPr>
              <a:t>HU Virgen del Rocío Sevilla, </a:t>
            </a:r>
            <a:r>
              <a:rPr lang="es-ES" sz="1200" b="1" i="1" baseline="30000" dirty="0">
                <a:solidFill>
                  <a:srgbClr val="000000"/>
                </a:solidFill>
                <a:latin typeface="Calibri" pitchFamily="32" charset="0"/>
                <a:cs typeface="+mn-cs"/>
              </a:rPr>
              <a:t>7</a:t>
            </a:r>
            <a:r>
              <a:rPr lang="es-ES" sz="1200" b="1" i="1" dirty="0">
                <a:solidFill>
                  <a:srgbClr val="000000"/>
                </a:solidFill>
                <a:latin typeface="Calibri" pitchFamily="32" charset="0"/>
                <a:cs typeface="+mn-cs"/>
              </a:rPr>
              <a:t>H. Poniente Almería. </a:t>
            </a:r>
            <a:r>
              <a:rPr lang="es-ES" sz="1200" baseline="30000" dirty="0">
                <a:latin typeface="+mn-lt"/>
                <a:cs typeface="+mn-cs"/>
              </a:rPr>
              <a:t>8</a:t>
            </a:r>
            <a:r>
              <a:rPr lang="es-ES" sz="1200" b="1" i="1" dirty="0">
                <a:solidFill>
                  <a:srgbClr val="000000"/>
                </a:solidFill>
                <a:latin typeface="Calibri" pitchFamily="32" charset="0"/>
                <a:cs typeface="+mn-cs"/>
              </a:rPr>
              <a:t>HU Puerto Real Cádiz,  </a:t>
            </a:r>
            <a:r>
              <a:rPr lang="es-ES" sz="1200" b="1" baseline="30000" dirty="0">
                <a:solidFill>
                  <a:srgbClr val="000000"/>
                </a:solidFill>
                <a:latin typeface="Calibri" pitchFamily="32" charset="0"/>
                <a:cs typeface="+mn-cs"/>
              </a:rPr>
              <a:t>9</a:t>
            </a:r>
            <a:r>
              <a:rPr lang="es-ES" sz="1200" b="1" i="1" dirty="0">
                <a:solidFill>
                  <a:srgbClr val="000000"/>
                </a:solidFill>
                <a:latin typeface="Calibri" pitchFamily="32" charset="0"/>
                <a:cs typeface="+mn-cs"/>
              </a:rPr>
              <a:t>Coordinación Autonómica de Trasplantes. Servicio Andaluz de Salud</a:t>
            </a:r>
          </a:p>
        </p:txBody>
      </p:sp>
    </p:spTree>
    <p:extLst>
      <p:ext uri="{BB962C8B-B14F-4D97-AF65-F5344CB8AC3E}">
        <p14:creationId xmlns:p14="http://schemas.microsoft.com/office/powerpoint/2010/main" val="35967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609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Acceso vascular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71189"/>
          </a:xfrm>
        </p:spPr>
        <p:txBody>
          <a:bodyPr>
            <a:normAutofit fontScale="92500" lnSpcReduction="20000"/>
          </a:bodyPr>
          <a:lstStyle/>
          <a:p>
            <a:endParaRPr lang="es-ES" dirty="0"/>
          </a:p>
        </p:txBody>
      </p:sp>
      <p:pic>
        <p:nvPicPr>
          <p:cNvPr id="10" name="Objeto 1"/>
          <p:cNvPicPr>
            <a:picLocks noChangeArrowheads="1"/>
          </p:cNvPicPr>
          <p:nvPr/>
        </p:nvPicPr>
        <p:blipFill>
          <a:blip r:embed="rId2"/>
          <a:srcRect t="-1302" b="-2083"/>
          <a:stretch>
            <a:fillRect/>
          </a:stretch>
        </p:blipFill>
        <p:spPr bwMode="auto">
          <a:xfrm>
            <a:off x="1691680" y="1446212"/>
            <a:ext cx="1764638" cy="61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5364088" y="5229200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b="1" dirty="0" err="1">
                <a:solidFill>
                  <a:srgbClr val="0E268E"/>
                </a:solidFill>
              </a:rPr>
              <a:t>Guias</a:t>
            </a:r>
            <a:r>
              <a:rPr lang="es-ES" b="1" dirty="0">
                <a:solidFill>
                  <a:srgbClr val="0E268E"/>
                </a:solidFill>
              </a:rPr>
              <a:t> SEN. Catéteres &lt;10%</a:t>
            </a:r>
          </a:p>
        </p:txBody>
      </p:sp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799834"/>
              </p:ext>
            </p:extLst>
          </p:nvPr>
        </p:nvGraphicFramePr>
        <p:xfrm>
          <a:off x="-396552" y="2204864"/>
          <a:ext cx="6460777" cy="440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5940152" y="1844824"/>
            <a:ext cx="237626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2020 37,1% CP</a:t>
            </a:r>
          </a:p>
          <a:p>
            <a:pPr algn="ctr"/>
            <a:endParaRPr lang="es-ES" sz="1600" dirty="0"/>
          </a:p>
          <a:p>
            <a:pPr algn="ctr"/>
            <a:endParaRPr lang="es-ES" sz="1600" dirty="0" smtClean="0"/>
          </a:p>
          <a:p>
            <a:pPr algn="ctr"/>
            <a:r>
              <a:rPr lang="es-ES" sz="1600" dirty="0" smtClean="0"/>
              <a:t>2021 39,7% CP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7044683" y="2348880"/>
            <a:ext cx="180020" cy="36004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45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Acceso vascular por provincias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6 Marcador de contenido" descr="Gráfico, Histograma&#10;&#10;Descripción generada automáticamente"/>
          <p:cNvPicPr>
            <a:picLocks/>
          </p:cNvPicPr>
          <p:nvPr/>
        </p:nvPicPr>
        <p:blipFill rotWithShape="1">
          <a:blip r:embed="rId2"/>
          <a:srcRect l="471" t="10034" r="46965" b="7190"/>
          <a:stretch/>
        </p:blipFill>
        <p:spPr bwMode="auto">
          <a:xfrm>
            <a:off x="3707904" y="4194496"/>
            <a:ext cx="4464496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76161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1115616" y="4293096"/>
            <a:ext cx="244827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Catéter y edad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84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                                              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Calidad hemodiálisis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6" name="Picture 2" descr="Ver las imágenes de ori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4959162" cy="361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8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50405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Calidad hemodiálisis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endParaRPr lang="es-ES"/>
          </a:p>
        </p:txBody>
      </p:sp>
      <p:graphicFrame>
        <p:nvGraphicFramePr>
          <p:cNvPr id="4" name="3 Gráfic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05743E46-6267-407F-96D4-8D74E4C30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1270061"/>
              </p:ext>
            </p:extLst>
          </p:nvPr>
        </p:nvGraphicFramePr>
        <p:xfrm>
          <a:off x="539552" y="2204864"/>
          <a:ext cx="813690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"/>
          <p:cNvPicPr>
            <a:picLocks noChangeArrowheads="1"/>
          </p:cNvPicPr>
          <p:nvPr/>
        </p:nvPicPr>
        <p:blipFill>
          <a:blip r:embed="rId3"/>
          <a:srcRect t="-1302" b="-2083"/>
          <a:stretch>
            <a:fillRect/>
          </a:stretch>
        </p:blipFill>
        <p:spPr bwMode="auto">
          <a:xfrm>
            <a:off x="971600" y="1268760"/>
            <a:ext cx="172819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05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Gráfic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C92BA121-E90C-4272-83FF-1450D23A79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0490899"/>
              </p:ext>
            </p:extLst>
          </p:nvPr>
        </p:nvGraphicFramePr>
        <p:xfrm>
          <a:off x="467544" y="620688"/>
          <a:ext cx="705678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Marcador de contenid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6F598F1B-5698-46A0-8369-8A770211C8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766565"/>
              </p:ext>
            </p:extLst>
          </p:nvPr>
        </p:nvGraphicFramePr>
        <p:xfrm>
          <a:off x="169699" y="3651126"/>
          <a:ext cx="6130493" cy="295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Rectángulo"/>
          <p:cNvSpPr/>
          <p:nvPr/>
        </p:nvSpPr>
        <p:spPr>
          <a:xfrm>
            <a:off x="7524328" y="1484784"/>
            <a:ext cx="15121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Objetivo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PAI 2005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spKt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/V &gt; 1,4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Pacientes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que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no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cumplen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Objetivos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53136"/>
            <a:ext cx="216024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0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Gráfic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E2BA55C2-C311-4FAC-A1F6-C89AB2CA3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4038658"/>
              </p:ext>
            </p:extLst>
          </p:nvPr>
        </p:nvGraphicFramePr>
        <p:xfrm>
          <a:off x="3635896" y="543644"/>
          <a:ext cx="5004048" cy="274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611560" y="1700808"/>
            <a:ext cx="26642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Mujeres </a:t>
            </a:r>
            <a:r>
              <a:rPr lang="es-ES" dirty="0" err="1"/>
              <a:t>spKT</a:t>
            </a:r>
            <a:r>
              <a:rPr lang="es-ES" dirty="0"/>
              <a:t>/V 2ªG &lt;1,6</a:t>
            </a:r>
          </a:p>
        </p:txBody>
      </p:sp>
      <p:graphicFrame>
        <p:nvGraphicFramePr>
          <p:cNvPr id="6" name="5 Marcador de contenid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C673F7B8-5728-4606-8520-4200940C63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423363"/>
              </p:ext>
            </p:extLst>
          </p:nvPr>
        </p:nvGraphicFramePr>
        <p:xfrm>
          <a:off x="3851920" y="3501008"/>
          <a:ext cx="4824536" cy="2999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107504" y="4221088"/>
            <a:ext cx="367240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/>
              <a:t>Diabéticos </a:t>
            </a:r>
            <a:r>
              <a:rPr lang="es-ES" sz="1600" dirty="0" err="1"/>
              <a:t>spKT</a:t>
            </a:r>
            <a:r>
              <a:rPr lang="es-ES" sz="1600" dirty="0"/>
              <a:t>/V 2ª Generación &lt;1,5</a:t>
            </a:r>
          </a:p>
        </p:txBody>
      </p:sp>
    </p:spTree>
    <p:extLst>
      <p:ext uri="{BB962C8B-B14F-4D97-AF65-F5344CB8AC3E}">
        <p14:creationId xmlns:p14="http://schemas.microsoft.com/office/powerpoint/2010/main" val="33435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3 Gráfic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4ED1C43-D4E8-4C11-BBD7-327D0E248A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7519901"/>
              </p:ext>
            </p:extLst>
          </p:nvPr>
        </p:nvGraphicFramePr>
        <p:xfrm>
          <a:off x="539552" y="2132856"/>
          <a:ext cx="792088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1835696" y="692696"/>
            <a:ext cx="54006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Porcentaje de pacientes con KT&gt;=45 por provincias</a:t>
            </a:r>
          </a:p>
        </p:txBody>
      </p:sp>
    </p:spTree>
    <p:extLst>
      <p:ext uri="{BB962C8B-B14F-4D97-AF65-F5344CB8AC3E}">
        <p14:creationId xmlns:p14="http://schemas.microsoft.com/office/powerpoint/2010/main" val="245997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611560" y="692696"/>
            <a:ext cx="26642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Eficacia Hemodiálisis. PRU</a:t>
            </a:r>
          </a:p>
        </p:txBody>
      </p:sp>
      <p:graphicFrame>
        <p:nvGraphicFramePr>
          <p:cNvPr id="5" name="4 Marcador de contenid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6E12B730-B48F-43EC-BFB3-076DBB979B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jeto 2"/>
          <p:cNvPicPr>
            <a:picLocks noChangeArrowheads="1"/>
          </p:cNvPicPr>
          <p:nvPr/>
        </p:nvPicPr>
        <p:blipFill>
          <a:blip r:embed="rId3"/>
          <a:srcRect t="-1302" b="-2083"/>
          <a:stretch>
            <a:fillRect/>
          </a:stretch>
        </p:blipFill>
        <p:spPr bwMode="auto">
          <a:xfrm>
            <a:off x="6588224" y="543628"/>
            <a:ext cx="2088232" cy="94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/>
        </p:nvSpPr>
        <p:spPr>
          <a:xfrm>
            <a:off x="2447764" y="1772816"/>
            <a:ext cx="1656184" cy="470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Guias</a:t>
            </a:r>
            <a:r>
              <a:rPr lang="es-ES" dirty="0" smtClean="0"/>
              <a:t> SEN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6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899592" y="584684"/>
            <a:ext cx="74168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Pacientes </a:t>
            </a:r>
            <a:r>
              <a:rPr lang="es-ES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que cumplen estándares de </a:t>
            </a:r>
            <a:endParaRPr lang="es-ES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calidad</a:t>
            </a:r>
            <a:endParaRPr lang="es-E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225292"/>
              </p:ext>
            </p:extLst>
          </p:nvPr>
        </p:nvGraphicFramePr>
        <p:xfrm>
          <a:off x="1517141" y="1484784"/>
          <a:ext cx="6181725" cy="2590802"/>
        </p:xfrm>
        <a:graphic>
          <a:graphicData uri="http://schemas.openxmlformats.org/drawingml/2006/table">
            <a:tbl>
              <a:tblPr/>
              <a:tblGrid>
                <a:gridCol w="2252662"/>
                <a:gridCol w="1965325"/>
                <a:gridCol w="1963738"/>
              </a:tblGrid>
              <a:tr h="8032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68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Indicador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68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Guías SEN 2006</a:t>
                      </a:r>
                    </a:p>
                  </a:txBody>
                  <a:tcPr marL="90000" marR="90000" marT="35100" marB="351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68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Estándar de Calidad SEN2011</a:t>
                      </a:r>
                    </a:p>
                  </a:txBody>
                  <a:tcPr marL="90000" marR="90000" marT="35100" marB="351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39725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68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Andaluc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68E"/>
                          </a:solidFill>
                          <a:effectLst/>
                          <a:latin typeface="Arial" charset="0"/>
                          <a:cs typeface="Arial" charset="0"/>
                        </a:rPr>
                        <a:t>í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68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  <a:p>
                      <a:pPr marL="342900" marR="0" lvl="0" indent="-339725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68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2021</a:t>
                      </a:r>
                    </a:p>
                  </a:txBody>
                  <a:tcPr marL="90000" marR="90000" marT="35100" marB="351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>
                        <a:alpha val="18039"/>
                      </a:srgbClr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39725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eKt/v &gt;1,1</a:t>
                      </a:r>
                    </a:p>
                  </a:txBody>
                  <a:tcPr marL="90000" marR="90000" marT="35100" marB="351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39725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&gt;88 %</a:t>
                      </a:r>
                    </a:p>
                  </a:txBody>
                  <a:tcPr marL="90000" marR="90000" marT="35100" marB="351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39725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91,6%</a:t>
                      </a:r>
                    </a:p>
                  </a:txBody>
                  <a:tcPr marL="90000" marR="90000" marT="35100" marB="351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16078"/>
                      </a:srgbClr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39725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spKt/V &gt;1,3</a:t>
                      </a:r>
                    </a:p>
                  </a:txBody>
                  <a:tcPr marL="90000" marR="90000" marT="35100" marB="351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39725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&gt;= 88%  </a:t>
                      </a:r>
                    </a:p>
                  </a:txBody>
                  <a:tcPr marL="90000" marR="90000" marT="35100" marB="351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39725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90,9 %</a:t>
                      </a:r>
                    </a:p>
                  </a:txBody>
                  <a:tcPr marL="90000" marR="90000" marT="35100" marB="351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18039"/>
                      </a:srgbClr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342900" marR="0" lvl="0" indent="-339725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spKt/V &lt;1,3</a:t>
                      </a:r>
                    </a:p>
                  </a:txBody>
                  <a:tcPr marL="90000" marR="90000" marT="35100" marB="351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39725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&lt;12%</a:t>
                      </a:r>
                    </a:p>
                  </a:txBody>
                  <a:tcPr marL="90000" marR="90000" marT="35100" marB="351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39725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9,1 %</a:t>
                      </a:r>
                    </a:p>
                  </a:txBody>
                  <a:tcPr marL="90000" marR="90000" marT="35100" marB="351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18039"/>
                      </a:srgbClr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342900" marR="0" lvl="0" indent="-339725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PRU &gt; 70 %</a:t>
                      </a:r>
                    </a:p>
                  </a:txBody>
                  <a:tcPr marL="90000" marR="90000" marT="35100" marB="351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39725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88%</a:t>
                      </a:r>
                    </a:p>
                  </a:txBody>
                  <a:tcPr marL="90000" marR="90000" marT="35100" marB="351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39725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85,1% </a:t>
                      </a:r>
                    </a:p>
                  </a:txBody>
                  <a:tcPr marL="90000" marR="90000" marT="35100" marB="351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18039"/>
                      </a:srgbClr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Kt</a:t>
                      </a:r>
                      <a:r>
                        <a:rPr kumimoji="0" 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&gt; 45 L</a:t>
                      </a:r>
                    </a:p>
                  </a:txBody>
                  <a:tcPr marT="34290" marB="3429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60%</a:t>
                      </a:r>
                    </a:p>
                  </a:txBody>
                  <a:tcPr marT="34290" marB="3429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1803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756084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6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3 Gráfic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0D1D751F-04ED-43CB-A6BF-58D7EE5E8F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6411502"/>
              </p:ext>
            </p:extLst>
          </p:nvPr>
        </p:nvGraphicFramePr>
        <p:xfrm>
          <a:off x="467544" y="1628800"/>
          <a:ext cx="8208912" cy="4327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6228184" y="764704"/>
            <a:ext cx="16561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Pacientes en HDF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21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930181"/>
              </p:ext>
            </p:extLst>
          </p:nvPr>
        </p:nvGraphicFramePr>
        <p:xfrm>
          <a:off x="1979712" y="126270"/>
          <a:ext cx="2952327" cy="6502146"/>
        </p:xfrm>
        <a:graphic>
          <a:graphicData uri="http://schemas.openxmlformats.org/drawingml/2006/table">
            <a:tbl>
              <a:tblPr/>
              <a:tblGrid>
                <a:gridCol w="730715"/>
                <a:gridCol w="2221612"/>
              </a:tblGrid>
              <a:tr h="197662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Calibri"/>
                        </a:rPr>
                        <a:t>Almería</a:t>
                      </a:r>
                      <a:endParaRPr lang="es-ES" sz="1300" b="1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Calibri"/>
                        </a:rPr>
                        <a:t>H. </a:t>
                      </a:r>
                      <a:r>
                        <a:rPr lang="es-ES" sz="1200" b="1" dirty="0" err="1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Calibri"/>
                        </a:rPr>
                        <a:t>Torrecardenas</a:t>
                      </a:r>
                      <a:endParaRPr lang="es-ES" sz="1200" b="1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</a:t>
                      </a:r>
                      <a:r>
                        <a:rPr lang="es-ES" sz="1200" b="1" dirty="0" err="1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Calibri"/>
                        </a:rPr>
                        <a:t>Huercal</a:t>
                      </a:r>
                      <a:r>
                        <a:rPr lang="es-ES" sz="1200" b="1" dirty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Calibri"/>
                        </a:rPr>
                        <a:t> Overa</a:t>
                      </a:r>
                      <a:endParaRPr lang="es-ES" sz="1200" b="1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Los Arcos</a:t>
                      </a:r>
                      <a:endParaRPr lang="es-ES" sz="1200" b="1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Calibri"/>
                        </a:rPr>
                        <a:t>H. Poniente</a:t>
                      </a:r>
                      <a:endParaRPr lang="es-ES" sz="1200" b="1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Cádiz</a:t>
                      </a:r>
                      <a:endParaRPr lang="es-ES" sz="13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H. Puerta del Mar</a:t>
                      </a:r>
                      <a:endParaRPr lang="es-ES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H. Puerto Real</a:t>
                      </a:r>
                      <a:endParaRPr lang="es-ES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H. Jerez</a:t>
                      </a:r>
                      <a:endParaRPr lang="es-ES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Jerez</a:t>
                      </a:r>
                      <a:endParaRPr lang="es-ES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Sanlúcar</a:t>
                      </a:r>
                      <a:endParaRPr lang="es-ES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Arcos de la Frontera</a:t>
                      </a:r>
                      <a:endParaRPr lang="es-ES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La Línea</a:t>
                      </a:r>
                      <a:endParaRPr lang="es-ES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H. Punta de Europa</a:t>
                      </a:r>
                      <a:endParaRPr lang="es-ES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Campo de Gibraltar</a:t>
                      </a:r>
                      <a:endParaRPr lang="es-ES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Córdoba</a:t>
                      </a:r>
                      <a:endParaRPr lang="es-ES" sz="13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H. </a:t>
                      </a:r>
                      <a:r>
                        <a:rPr lang="es-ES" sz="1200" b="1" dirty="0" err="1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Reína</a:t>
                      </a:r>
                      <a:r>
                        <a:rPr lang="es-ES" sz="12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 Sofía</a:t>
                      </a:r>
                      <a:endParaRPr lang="es-E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err="1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Pfco</a:t>
                      </a:r>
                      <a:r>
                        <a:rPr lang="es-ES" sz="12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. H. </a:t>
                      </a:r>
                      <a:r>
                        <a:rPr lang="es-ES" sz="1200" b="1" dirty="0" err="1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Reína</a:t>
                      </a:r>
                      <a:r>
                        <a:rPr lang="es-ES" sz="12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 Sofía</a:t>
                      </a:r>
                      <a:endParaRPr lang="es-E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Córdoba</a:t>
                      </a:r>
                      <a:endParaRPr lang="es-E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H. </a:t>
                      </a:r>
                      <a:r>
                        <a:rPr lang="es-ES" sz="1200" b="1" dirty="0" err="1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Pozoblanco</a:t>
                      </a:r>
                      <a:endParaRPr lang="es-E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Cabra</a:t>
                      </a:r>
                      <a:endParaRPr lang="es-E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Palma del Río</a:t>
                      </a:r>
                      <a:endParaRPr lang="es-E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San Rafael</a:t>
                      </a:r>
                      <a:endParaRPr lang="es-E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Granada</a:t>
                      </a:r>
                      <a:endParaRPr lang="es-ES" sz="13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H. Virgen de las Nieves</a:t>
                      </a:r>
                      <a:endParaRPr lang="es-E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Guadix</a:t>
                      </a:r>
                      <a:endParaRPr lang="es-E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Baza</a:t>
                      </a:r>
                      <a:endParaRPr lang="es-E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Nevada</a:t>
                      </a:r>
                      <a:endParaRPr lang="es-E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Motril</a:t>
                      </a:r>
                      <a:endParaRPr lang="es-E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Loja</a:t>
                      </a:r>
                      <a:endParaRPr lang="es-E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PTS Granada</a:t>
                      </a:r>
                      <a:endParaRPr lang="es-E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Huelva</a:t>
                      </a:r>
                      <a:endParaRPr lang="es-ES" sz="13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H. Juan Ramón </a:t>
                      </a:r>
                      <a:r>
                        <a:rPr lang="es-ES" sz="1200" b="1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Jiménez</a:t>
                      </a:r>
                      <a:endParaRPr lang="es-ES" sz="12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</a:t>
                      </a:r>
                      <a:r>
                        <a:rPr lang="es-ES" sz="1200" b="1" dirty="0" err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Riotinto</a:t>
                      </a:r>
                      <a:endParaRPr lang="es-ES" sz="12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2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Costa de La Luz</a:t>
                      </a:r>
                      <a:endParaRPr lang="es-ES" sz="12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90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</a:t>
                      </a:r>
                      <a:r>
                        <a:rPr lang="es-ES" sz="1100" b="1" dirty="0" err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Cartaya</a:t>
                      </a:r>
                      <a:endParaRPr lang="es-ES" sz="11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4" marR="12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995514"/>
              </p:ext>
            </p:extLst>
          </p:nvPr>
        </p:nvGraphicFramePr>
        <p:xfrm>
          <a:off x="5004048" y="1025309"/>
          <a:ext cx="2952328" cy="5678424"/>
        </p:xfrm>
        <a:graphic>
          <a:graphicData uri="http://schemas.openxmlformats.org/drawingml/2006/table">
            <a:tbl>
              <a:tblPr/>
              <a:tblGrid>
                <a:gridCol w="730716"/>
                <a:gridCol w="2221612"/>
              </a:tblGrid>
              <a:tr h="19431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Jaén</a:t>
                      </a:r>
                      <a:endParaRPr lang="es-ES" sz="13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H. Jaén</a:t>
                      </a:r>
                      <a:endParaRPr lang="es-ES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</a:t>
                      </a:r>
                      <a:r>
                        <a:rPr lang="es-ES" sz="12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Stª</a:t>
                      </a:r>
                      <a:r>
                        <a:rPr lang="es-ES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 Catalina</a:t>
                      </a:r>
                      <a:endParaRPr lang="es-ES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CHD Playa Victoria-Úbeda</a:t>
                      </a:r>
                      <a:endParaRPr lang="es-ES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Linares</a:t>
                      </a:r>
                      <a:endParaRPr lang="es-ES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 rowSpan="1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Calibri"/>
                        </a:rPr>
                        <a:t>Málaga</a:t>
                      </a:r>
                      <a:endParaRPr lang="es-ES" sz="13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Calibri"/>
                        </a:rPr>
                        <a:t>H. Málaga</a:t>
                      </a:r>
                      <a:endParaRPr lang="es-ES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El </a:t>
                      </a:r>
                      <a:r>
                        <a:rPr lang="es-ES" sz="1200" b="1" dirty="0" err="1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Consul</a:t>
                      </a:r>
                      <a:endParaRPr lang="es-ES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Torremolinos</a:t>
                      </a:r>
                      <a:endParaRPr lang="es-ES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Calibri"/>
                        </a:rPr>
                        <a:t>H. Costa del Sol</a:t>
                      </a:r>
                      <a:endParaRPr lang="es-ES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</a:t>
                      </a:r>
                      <a:r>
                        <a:rPr lang="es-ES" sz="1200" b="1" dirty="0" err="1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Calibri"/>
                        </a:rPr>
                        <a:t>Axarquía</a:t>
                      </a:r>
                      <a:endParaRPr lang="es-ES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Ciudad Jardín</a:t>
                      </a:r>
                      <a:endParaRPr lang="es-ES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Antequera</a:t>
                      </a:r>
                      <a:endParaRPr lang="es-ES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Marbella</a:t>
                      </a:r>
                      <a:endParaRPr lang="es-ES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</a:t>
                      </a:r>
                      <a:r>
                        <a:rPr lang="es-ES" sz="1200" b="1" dirty="0" err="1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Calibri"/>
                        </a:rPr>
                        <a:t>Estepona</a:t>
                      </a:r>
                      <a:endParaRPr lang="es-ES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Calibri"/>
                        </a:rPr>
                        <a:t>H. Materno-Infantil Málaga</a:t>
                      </a:r>
                      <a:endParaRPr lang="es-ES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Ayala</a:t>
                      </a:r>
                      <a:endParaRPr lang="es-ES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Miguel Carrera</a:t>
                      </a:r>
                      <a:endParaRPr lang="es-ES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 row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Sevilla</a:t>
                      </a:r>
                      <a:endParaRPr lang="es-ES" sz="13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H. Virgen Rocío</a:t>
                      </a:r>
                      <a:endParaRPr lang="es-ES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San Carlos</a:t>
                      </a:r>
                      <a:endParaRPr lang="es-ES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CL. </a:t>
                      </a:r>
                      <a:r>
                        <a:rPr lang="es-ES" sz="12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Stª</a:t>
                      </a:r>
                      <a:r>
                        <a:rPr lang="es-ES" sz="1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Isabel</a:t>
                      </a:r>
                      <a:endParaRPr lang="es-ES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Bellavista</a:t>
                      </a:r>
                      <a:endParaRPr lang="es-ES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Osuna</a:t>
                      </a:r>
                      <a:endParaRPr lang="es-ES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Sierra Este</a:t>
                      </a:r>
                      <a:endParaRPr lang="es-ES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H. Virgen Macarena</a:t>
                      </a:r>
                      <a:endParaRPr lang="es-ES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Cartuja</a:t>
                      </a:r>
                      <a:endParaRPr lang="es-ES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Pfco</a:t>
                      </a:r>
                      <a:r>
                        <a:rPr lang="es-ES" sz="1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. H. Virgen Macarena</a:t>
                      </a:r>
                      <a:endParaRPr lang="es-ES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Aljarafe</a:t>
                      </a:r>
                      <a:endParaRPr lang="es-ES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 vMerge="1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CCHD </a:t>
                      </a:r>
                      <a:r>
                        <a:rPr lang="es-ES" sz="12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Montequinto</a:t>
                      </a:r>
                      <a:endParaRPr lang="es-ES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82" marR="2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495" name="5 CuadroTexto"/>
          <p:cNvSpPr txBox="1">
            <a:spLocks noChangeArrowheads="1"/>
          </p:cNvSpPr>
          <p:nvPr/>
        </p:nvSpPr>
        <p:spPr bwMode="auto">
          <a:xfrm>
            <a:off x="107505" y="3115733"/>
            <a:ext cx="1656183" cy="52322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dirty="0"/>
              <a:t>CENTROS</a:t>
            </a:r>
          </a:p>
          <a:p>
            <a:r>
              <a:rPr lang="es-ES" sz="1400" dirty="0"/>
              <a:t>PARTICIPANTES</a:t>
            </a:r>
          </a:p>
        </p:txBody>
      </p:sp>
    </p:spTree>
    <p:extLst>
      <p:ext uri="{BB962C8B-B14F-4D97-AF65-F5344CB8AC3E}">
        <p14:creationId xmlns:p14="http://schemas.microsoft.com/office/powerpoint/2010/main" val="268592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Gráfic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334D3FF-3CA4-4D75-A168-4153062E2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603672"/>
              </p:ext>
            </p:extLst>
          </p:nvPr>
        </p:nvGraphicFramePr>
        <p:xfrm>
          <a:off x="539552" y="332656"/>
          <a:ext cx="8136904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Marcador de contenid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A3C869F-13BD-4FD7-A462-8A33E2F3C4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321647"/>
              </p:ext>
            </p:extLst>
          </p:nvPr>
        </p:nvGraphicFramePr>
        <p:xfrm>
          <a:off x="1259632" y="3789040"/>
          <a:ext cx="6789440" cy="2581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68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508600"/>
              </p:ext>
            </p:extLst>
          </p:nvPr>
        </p:nvGraphicFramePr>
        <p:xfrm>
          <a:off x="467544" y="548680"/>
          <a:ext cx="8229600" cy="1584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25229">
                <a:tc>
                  <a:txBody>
                    <a:bodyPr/>
                    <a:lstStyle/>
                    <a:p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Catéter Permanente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Fístula A-V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Prótesis Vascular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Todos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Predilucional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4,38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2,24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11,11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2,91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Postdilucional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92,7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96,77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88,89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95,64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Mixta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2,92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1,45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737">
                <a:tc>
                  <a:txBody>
                    <a:bodyPr/>
                    <a:lstStyle/>
                    <a:p>
                      <a:endParaRPr lang="es-E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5 Gráfic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A795E6A-CC6C-45D0-A31B-882B92F82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7155374"/>
              </p:ext>
            </p:extLst>
          </p:nvPr>
        </p:nvGraphicFramePr>
        <p:xfrm>
          <a:off x="467544" y="3068960"/>
          <a:ext cx="4572000" cy="273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453617"/>
              </p:ext>
            </p:extLst>
          </p:nvPr>
        </p:nvGraphicFramePr>
        <p:xfrm>
          <a:off x="5508105" y="2564904"/>
          <a:ext cx="3475235" cy="1603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1204"/>
                <a:gridCol w="403084"/>
                <a:gridCol w="653649"/>
                <a:gridCol w="653649"/>
                <a:gridCol w="653649"/>
              </a:tblGrid>
              <a:tr h="618122">
                <a:tc>
                  <a:txBody>
                    <a:bodyPr/>
                    <a:lstStyle/>
                    <a:p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Mean 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Desviación típica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Median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Predilucional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47,8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18,15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Postdilucional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30,43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17,95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Mixta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32,62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28,38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21,5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5652120" y="4509120"/>
            <a:ext cx="158417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Volumen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94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Controles analíticos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0" name="Picture 2" descr="Ver las imágenes de ori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5928593" cy="376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05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Anemia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4941168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 b="1" dirty="0">
                <a:solidFill>
                  <a:srgbClr val="0E268E"/>
                </a:solidFill>
              </a:rPr>
              <a:t>Indicador PAI 2015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 b="1" dirty="0">
                <a:solidFill>
                  <a:srgbClr val="0E268E"/>
                </a:solidFill>
              </a:rPr>
              <a:t>Niveles de </a:t>
            </a:r>
            <a:r>
              <a:rPr lang="es-ES" sz="1600" b="1" dirty="0" err="1">
                <a:solidFill>
                  <a:srgbClr val="0E268E"/>
                </a:solidFill>
              </a:rPr>
              <a:t>Hb</a:t>
            </a:r>
            <a:r>
              <a:rPr lang="es-ES" sz="1600" b="1" dirty="0">
                <a:solidFill>
                  <a:srgbClr val="0E268E"/>
                </a:solidFill>
              </a:rPr>
              <a:t> entre 10-11,5 g/dl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 b="1" dirty="0" err="1">
                <a:solidFill>
                  <a:srgbClr val="0E268E"/>
                </a:solidFill>
              </a:rPr>
              <a:t>Hb</a:t>
            </a:r>
            <a:r>
              <a:rPr lang="es-ES" sz="1600" b="1" dirty="0">
                <a:solidFill>
                  <a:srgbClr val="0E268E"/>
                </a:solidFill>
              </a:rPr>
              <a:t> &gt; 11,5 g/dl Menos de un 15% de pacientes</a:t>
            </a:r>
          </a:p>
        </p:txBody>
      </p:sp>
      <p:graphicFrame>
        <p:nvGraphicFramePr>
          <p:cNvPr id="5" name="4 Marcador de contenid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7D983C92-8112-4868-85CC-644EF3D68F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83050"/>
              </p:ext>
            </p:extLst>
          </p:nvPr>
        </p:nvGraphicFramePr>
        <p:xfrm>
          <a:off x="442923" y="1268760"/>
          <a:ext cx="8229600" cy="254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Gráfic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4EBEAAC-7779-4CBE-8B9A-2894393DD3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7656167"/>
              </p:ext>
            </p:extLst>
          </p:nvPr>
        </p:nvGraphicFramePr>
        <p:xfrm>
          <a:off x="4558553" y="3933056"/>
          <a:ext cx="4572000" cy="273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36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Tratamiento</a:t>
            </a:r>
            <a:r>
              <a:rPr lang="es-ES" dirty="0" smtClean="0"/>
              <a:t> </a:t>
            </a:r>
            <a:r>
              <a:rPr lang="es-ES" dirty="0" smtClean="0">
                <a:solidFill>
                  <a:schemeClr val="bg1"/>
                </a:solidFill>
              </a:rPr>
              <a:t>anemia</a:t>
            </a: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4" name="3 Gráfic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147B6CF-49E0-4165-BDA8-FEBA78DE4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720767"/>
              </p:ext>
            </p:extLst>
          </p:nvPr>
        </p:nvGraphicFramePr>
        <p:xfrm>
          <a:off x="467544" y="1124745"/>
          <a:ext cx="4575175" cy="180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Marcador de contenid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EE307ADC-382D-49E6-9F38-FF998615E9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398992"/>
              </p:ext>
            </p:extLst>
          </p:nvPr>
        </p:nvGraphicFramePr>
        <p:xfrm>
          <a:off x="323528" y="3068960"/>
          <a:ext cx="844562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4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68144" y="1844824"/>
            <a:ext cx="2818656" cy="50405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Objetivos anemia </a:t>
            </a:r>
            <a:endParaRPr lang="es-ES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855858"/>
              </p:ext>
            </p:extLst>
          </p:nvPr>
        </p:nvGraphicFramePr>
        <p:xfrm>
          <a:off x="395536" y="1556792"/>
          <a:ext cx="4775200" cy="800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000"/>
                <a:gridCol w="945515"/>
                <a:gridCol w="1162685"/>
                <a:gridCol w="1143000"/>
                <a:gridCol w="762000"/>
              </a:tblGrid>
              <a:tr h="190500">
                <a:tc>
                  <a:txBody>
                    <a:bodyPr/>
                    <a:lstStyle/>
                    <a:p>
                      <a:endParaRPr lang="es-E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EPO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DARBEPOETINA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CERA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SIN FEE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N = 2465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 = 372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 = 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 = 498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Hb</a:t>
                      </a:r>
                      <a:r>
                        <a:rPr lang="en-US" sz="1200" dirty="0">
                          <a:effectLst/>
                        </a:rPr>
                        <a:t>&lt;10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316.00 (12.82%)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77.00 (20.70%)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 (0.00%)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6.00 (1.2%)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228450"/>
              </p:ext>
            </p:extLst>
          </p:nvPr>
        </p:nvGraphicFramePr>
        <p:xfrm>
          <a:off x="395536" y="2780928"/>
          <a:ext cx="4968552" cy="779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510"/>
                <a:gridCol w="762000"/>
                <a:gridCol w="1195794"/>
                <a:gridCol w="936104"/>
                <a:gridCol w="1296144"/>
              </a:tblGrid>
              <a:tr h="35372">
                <a:tc>
                  <a:txBody>
                    <a:bodyPr/>
                    <a:lstStyle/>
                    <a:p>
                      <a:endParaRPr lang="es-E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EPO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DARBEPOETINA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CERA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SIN FEE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Hb</a:t>
                      </a:r>
                      <a:r>
                        <a:rPr lang="en-US" sz="1200" dirty="0">
                          <a:effectLst/>
                        </a:rPr>
                        <a:t>&gt;11.5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863.00 (35.01%)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124.00 (33.33%)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1.00 (100.00%)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386.00 (77.51%)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731837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395536" y="4149080"/>
            <a:ext cx="2448272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Pacientes con </a:t>
            </a:r>
            <a:r>
              <a:rPr lang="en-US" dirty="0" err="1" smtClean="0"/>
              <a:t>Hb</a:t>
            </a:r>
            <a:r>
              <a:rPr lang="en-US" dirty="0" smtClean="0"/>
              <a:t>&lt;10 13,2 %</a:t>
            </a:r>
            <a:endParaRPr lang="es-ES" sz="1600" dirty="0">
              <a:ea typeface="Calibri"/>
              <a:cs typeface="Times New Roman"/>
            </a:endParaRPr>
          </a:p>
          <a:p>
            <a:pPr algn="ctr"/>
            <a:r>
              <a:rPr lang="es-ES" dirty="0" smtClean="0"/>
              <a:t>Sin tratamiento 1,5 % </a:t>
            </a:r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3419872" y="3861048"/>
            <a:ext cx="4032448" cy="11521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r>
              <a:rPr lang="es-ES" dirty="0" smtClean="0"/>
              <a:t>Pacientes con </a:t>
            </a:r>
            <a:r>
              <a:rPr lang="en-US" dirty="0" err="1" smtClean="0"/>
              <a:t>Hb</a:t>
            </a:r>
            <a:r>
              <a:rPr lang="en-US" dirty="0" smtClean="0"/>
              <a:t>&gt;11.5  42%</a:t>
            </a:r>
          </a:p>
          <a:p>
            <a:pPr algn="ctr"/>
            <a:r>
              <a:rPr lang="en-US" sz="1600" dirty="0" smtClean="0">
                <a:ea typeface="Calibri"/>
                <a:cs typeface="Times New Roman"/>
              </a:rPr>
              <a:t>con </a:t>
            </a:r>
            <a:r>
              <a:rPr lang="en-US" sz="1600" dirty="0" err="1" smtClean="0">
                <a:ea typeface="Calibri"/>
                <a:cs typeface="Times New Roman"/>
              </a:rPr>
              <a:t>tratamiento</a:t>
            </a:r>
            <a:endParaRPr lang="en-US" sz="1600" dirty="0" smtClean="0">
              <a:ea typeface="Calibri"/>
              <a:cs typeface="Times New Roman"/>
            </a:endParaRPr>
          </a:p>
          <a:p>
            <a:pPr algn="ctr"/>
            <a:r>
              <a:rPr lang="en-US" sz="1600" dirty="0" smtClean="0">
                <a:ea typeface="Calibri"/>
                <a:cs typeface="Times New Roman"/>
              </a:rPr>
              <a:t>71%</a:t>
            </a:r>
            <a:endParaRPr lang="es-ES" sz="1600" dirty="0">
              <a:ea typeface="Calibri"/>
              <a:cs typeface="Times New Roman"/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16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116632"/>
            <a:ext cx="4392488" cy="43204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Hierro </a:t>
            </a: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F92A994-BF99-4200-9B86-54ACBDF410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310907"/>
              </p:ext>
            </p:extLst>
          </p:nvPr>
        </p:nvGraphicFramePr>
        <p:xfrm>
          <a:off x="-1286" y="764704"/>
          <a:ext cx="410445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B52F7BA3-2CC1-434F-9E70-E185F0709F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6659232"/>
              </p:ext>
            </p:extLst>
          </p:nvPr>
        </p:nvGraphicFramePr>
        <p:xfrm>
          <a:off x="4283968" y="692696"/>
          <a:ext cx="4578350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Gráfic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7C361BE-92DB-4476-BEA6-A94427A406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0765352"/>
              </p:ext>
            </p:extLst>
          </p:nvPr>
        </p:nvGraphicFramePr>
        <p:xfrm>
          <a:off x="107505" y="3717032"/>
          <a:ext cx="4248472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6 Gráfic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62BC414-DCF5-43CF-8368-2DD3DA8CBF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6327288"/>
              </p:ext>
            </p:extLst>
          </p:nvPr>
        </p:nvGraphicFramePr>
        <p:xfrm>
          <a:off x="4572000" y="3717032"/>
          <a:ext cx="418584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711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3 Gráfic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E935F31-58B7-464A-8C0A-CCD9F98DCB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0893650"/>
              </p:ext>
            </p:extLst>
          </p:nvPr>
        </p:nvGraphicFramePr>
        <p:xfrm>
          <a:off x="2411760" y="260648"/>
          <a:ext cx="6192688" cy="3112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Marcador de contenid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FA7FE5B-1546-4B61-A5BE-1E829A5710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086112"/>
              </p:ext>
            </p:extLst>
          </p:nvPr>
        </p:nvGraphicFramePr>
        <p:xfrm>
          <a:off x="385192" y="3969060"/>
          <a:ext cx="8229600" cy="268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611560" y="1556792"/>
            <a:ext cx="1656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Tratamiento con Fe IV</a:t>
            </a:r>
            <a:endParaRPr lang="es-ES" sz="16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395536" y="3501008"/>
            <a:ext cx="8208912" cy="468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En pacientes con valores de Ferritina inferiores a 100 y valores de IST inferiores a </a:t>
            </a:r>
            <a:r>
              <a:rPr lang="es-ES" sz="1600" dirty="0" smtClean="0"/>
              <a:t>20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7266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120680" cy="4900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PCR</a:t>
            </a:r>
            <a:endParaRPr lang="es-ES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CE77D695-A080-4DBC-B0C1-56758BA968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594804"/>
              </p:ext>
            </p:extLst>
          </p:nvPr>
        </p:nvGraphicFramePr>
        <p:xfrm>
          <a:off x="107504" y="908720"/>
          <a:ext cx="446449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A7A02E6-A7A9-4BAC-8B36-4562CCFEE4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8539649"/>
              </p:ext>
            </p:extLst>
          </p:nvPr>
        </p:nvGraphicFramePr>
        <p:xfrm>
          <a:off x="4788024" y="1124744"/>
          <a:ext cx="4139952" cy="2524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Gráfic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C86D6AAE-1308-480B-8C7B-A56C6643CB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105735"/>
              </p:ext>
            </p:extLst>
          </p:nvPr>
        </p:nvGraphicFramePr>
        <p:xfrm>
          <a:off x="2627784" y="4005064"/>
          <a:ext cx="4572000" cy="274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19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Albúmina </a:t>
            </a: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4" name="3 Gráfic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E83F113F-B4EA-468F-9913-BCE5C14CBF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792677"/>
              </p:ext>
            </p:extLst>
          </p:nvPr>
        </p:nvGraphicFramePr>
        <p:xfrm>
          <a:off x="179512" y="908720"/>
          <a:ext cx="403244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6E020154-2FB0-4EA1-946F-9432FCBBD9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2615500"/>
              </p:ext>
            </p:extLst>
          </p:nvPr>
        </p:nvGraphicFramePr>
        <p:xfrm>
          <a:off x="4355976" y="1268760"/>
          <a:ext cx="43924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Marcador de contenid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C2FFE458-56B4-4481-987D-21A90F8BA6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992930"/>
              </p:ext>
            </p:extLst>
          </p:nvPr>
        </p:nvGraphicFramePr>
        <p:xfrm>
          <a:off x="179512" y="4077072"/>
          <a:ext cx="3744416" cy="2653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6 Gráfic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99E0B5D1-7A2D-4972-B8AB-5CF604D142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484327"/>
              </p:ext>
            </p:extLst>
          </p:nvPr>
        </p:nvGraphicFramePr>
        <p:xfrm>
          <a:off x="4283968" y="3933056"/>
          <a:ext cx="456565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246064"/>
              </p:ext>
            </p:extLst>
          </p:nvPr>
        </p:nvGraphicFramePr>
        <p:xfrm>
          <a:off x="251520" y="3284984"/>
          <a:ext cx="3888432" cy="57606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27035"/>
                <a:gridCol w="1557763"/>
                <a:gridCol w="1103634"/>
              </a:tblGrid>
              <a:tr h="234172">
                <a:tc>
                  <a:txBody>
                    <a:bodyPr/>
                    <a:lstStyle/>
                    <a:p>
                      <a:endParaRPr lang="es-ES" sz="800" dirty="0"/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>
                          <a:solidFill>
                            <a:srgbClr val="FF0000"/>
                          </a:solidFill>
                        </a:rPr>
                        <a:t> Indicador</a:t>
                      </a:r>
                      <a:r>
                        <a:rPr lang="es-ES" sz="800" baseline="0" dirty="0" smtClean="0">
                          <a:solidFill>
                            <a:srgbClr val="FF0000"/>
                          </a:solidFill>
                        </a:rPr>
                        <a:t>   Calidad SEN </a:t>
                      </a:r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>
                          <a:solidFill>
                            <a:srgbClr val="FF0000"/>
                          </a:solidFill>
                        </a:rPr>
                        <a:t>Andalucía</a:t>
                      </a:r>
                      <a:r>
                        <a:rPr lang="es-ES" sz="800" baseline="0" dirty="0" smtClean="0">
                          <a:solidFill>
                            <a:srgbClr val="FF0000"/>
                          </a:solidFill>
                        </a:rPr>
                        <a:t> 2016</a:t>
                      </a:r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1892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>
                          <a:solidFill>
                            <a:schemeClr val="tx1"/>
                          </a:solidFill>
                        </a:rPr>
                        <a:t>Albúmina</a:t>
                      </a:r>
                      <a:r>
                        <a:rPr lang="es-ES" sz="800" b="1" baseline="0" dirty="0" smtClean="0">
                          <a:solidFill>
                            <a:schemeClr val="tx1"/>
                          </a:solidFill>
                        </a:rPr>
                        <a:t> &lt; 3,5 g/dl</a:t>
                      </a:r>
                      <a:endParaRPr lang="es-E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/>
                        <a:t>&lt;20%</a:t>
                      </a:r>
                      <a:endParaRPr lang="es-ES" sz="800" b="1" dirty="0"/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/>
                        <a:t>16,5%</a:t>
                      </a:r>
                      <a:endParaRPr lang="es-ES" sz="800" b="1" dirty="0"/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0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724522"/>
              </p:ext>
            </p:extLst>
          </p:nvPr>
        </p:nvGraphicFramePr>
        <p:xfrm>
          <a:off x="3275856" y="2465859"/>
          <a:ext cx="533633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539552" y="1628800"/>
            <a:ext cx="23042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Pacientes 2021 </a:t>
            </a:r>
          </a:p>
          <a:p>
            <a:pPr algn="ctr"/>
            <a:r>
              <a:rPr lang="es-ES" dirty="0" smtClean="0"/>
              <a:t>4251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3240360" cy="24482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383817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539552" y="764704"/>
            <a:ext cx="23042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ES" dirty="0" smtClean="0"/>
              <a:t>Pacientes 2020 </a:t>
            </a:r>
          </a:p>
          <a:p>
            <a:pPr algn="ctr">
              <a:lnSpc>
                <a:spcPct val="115000"/>
              </a:lnSpc>
            </a:pPr>
            <a:r>
              <a:rPr lang="es-ES" dirty="0" smtClean="0"/>
              <a:t>3799</a:t>
            </a:r>
            <a:endParaRPr lang="es-ES" dirty="0">
              <a:ea typeface="Calibri"/>
              <a:cs typeface="Times New Roman"/>
            </a:endParaRPr>
          </a:p>
        </p:txBody>
      </p:sp>
      <p:sp>
        <p:nvSpPr>
          <p:cNvPr id="3" name="2 Flecha curvada hacia la izquierda"/>
          <p:cNvSpPr/>
          <p:nvPr/>
        </p:nvSpPr>
        <p:spPr>
          <a:xfrm>
            <a:off x="3022526" y="1268760"/>
            <a:ext cx="469354" cy="5760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8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799794"/>
              </p:ext>
            </p:extLst>
          </p:nvPr>
        </p:nvGraphicFramePr>
        <p:xfrm>
          <a:off x="3923928" y="28494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3173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4807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>Calcio  </a:t>
            </a:r>
            <a:r>
              <a:rPr lang="es-ES" sz="2700" dirty="0" smtClean="0">
                <a:solidFill>
                  <a:schemeClr val="bg1"/>
                </a:solidFill>
              </a:rPr>
              <a:t>SEN : 8,4-9,5 mg /</a:t>
            </a:r>
            <a:r>
              <a:rPr lang="es-ES" sz="2700" dirty="0" err="1" smtClean="0">
                <a:solidFill>
                  <a:schemeClr val="bg1"/>
                </a:solidFill>
              </a:rPr>
              <a:t>dL</a:t>
            </a:r>
            <a:r>
              <a:rPr lang="es-ES" sz="2700" dirty="0" smtClean="0">
                <a:solidFill>
                  <a:schemeClr val="bg1"/>
                </a:solidFill>
              </a:rPr>
              <a:t> </a:t>
            </a:r>
            <a:br>
              <a:rPr lang="es-ES" sz="2700" dirty="0" smtClean="0">
                <a:solidFill>
                  <a:schemeClr val="bg1"/>
                </a:solidFill>
              </a:rPr>
            </a:br>
            <a:endParaRPr lang="es-ES" sz="2700" dirty="0">
              <a:solidFill>
                <a:schemeClr val="bg1"/>
              </a:solidFill>
            </a:endParaRPr>
          </a:p>
        </p:txBody>
      </p:sp>
      <p:graphicFrame>
        <p:nvGraphicFramePr>
          <p:cNvPr id="4" name="3 Gráfic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0587ECFB-EC31-4953-AF2B-6670B74477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2518445"/>
              </p:ext>
            </p:extLst>
          </p:nvPr>
        </p:nvGraphicFramePr>
        <p:xfrm>
          <a:off x="179512" y="1124744"/>
          <a:ext cx="4572000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Marcador de contenid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6390E99B-CE92-48B1-A88B-5EE869D487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106459"/>
              </p:ext>
            </p:extLst>
          </p:nvPr>
        </p:nvGraphicFramePr>
        <p:xfrm>
          <a:off x="467544" y="3933056"/>
          <a:ext cx="82296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Gráfic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CC846768-3AC4-4102-8BC3-3585D2311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8108865"/>
              </p:ext>
            </p:extLst>
          </p:nvPr>
        </p:nvGraphicFramePr>
        <p:xfrm>
          <a:off x="4860032" y="1124744"/>
          <a:ext cx="4032448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57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>Fósforo </a:t>
            </a:r>
            <a:r>
              <a:rPr lang="es-ES" sz="3100" dirty="0" smtClean="0">
                <a:solidFill>
                  <a:schemeClr val="bg1"/>
                </a:solidFill>
              </a:rPr>
              <a:t>SEN   &lt;5 mg/dl</a:t>
            </a:r>
            <a:r>
              <a:rPr lang="es-ES" dirty="0" smtClean="0">
                <a:solidFill>
                  <a:srgbClr val="000000"/>
                </a:solidFill>
              </a:rPr>
              <a:t/>
            </a:r>
            <a:br>
              <a:rPr lang="es-ES" dirty="0" smtClean="0">
                <a:solidFill>
                  <a:srgbClr val="000000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4" name="3 Gráfic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C513F8B3-589B-49F0-8AF8-F38341BEFA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551370"/>
              </p:ext>
            </p:extLst>
          </p:nvPr>
        </p:nvGraphicFramePr>
        <p:xfrm>
          <a:off x="107504" y="980728"/>
          <a:ext cx="424847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23C8BFE-A96D-44F0-9BB3-D0A67C5AF5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638688"/>
              </p:ext>
            </p:extLst>
          </p:nvPr>
        </p:nvGraphicFramePr>
        <p:xfrm>
          <a:off x="4499992" y="1052736"/>
          <a:ext cx="4572000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Marcador de contenid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9EBD216E-A6F9-446C-9BB0-467171BAAE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574732"/>
              </p:ext>
            </p:extLst>
          </p:nvPr>
        </p:nvGraphicFramePr>
        <p:xfrm>
          <a:off x="395536" y="3933056"/>
          <a:ext cx="8208912" cy="279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645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/>
            </a:r>
            <a:br>
              <a:rPr lang="es-ES" sz="1600" dirty="0" smtClean="0">
                <a:solidFill>
                  <a:schemeClr val="bg1"/>
                </a:solidFill>
              </a:rPr>
            </a:br>
            <a:r>
              <a:rPr lang="es-ES" sz="1600" dirty="0" smtClean="0">
                <a:solidFill>
                  <a:schemeClr val="bg1"/>
                </a:solidFill>
              </a:rPr>
              <a:t>PTH  150-300 </a:t>
            </a:r>
            <a:r>
              <a:rPr lang="es-ES" sz="1600" dirty="0" err="1" smtClean="0">
                <a:solidFill>
                  <a:schemeClr val="bg1"/>
                </a:solidFill>
              </a:rPr>
              <a:t>pg</a:t>
            </a:r>
            <a:r>
              <a:rPr lang="es-ES" sz="1600" dirty="0" smtClean="0">
                <a:solidFill>
                  <a:schemeClr val="bg1"/>
                </a:solidFill>
              </a:rPr>
              <a:t>/ml </a:t>
            </a:r>
            <a:br>
              <a:rPr lang="es-ES" sz="1600" dirty="0" smtClean="0">
                <a:solidFill>
                  <a:schemeClr val="bg1"/>
                </a:solidFill>
              </a:rPr>
            </a:br>
            <a:r>
              <a:rPr lang="es-ES" sz="1600" dirty="0" smtClean="0">
                <a:solidFill>
                  <a:schemeClr val="bg1"/>
                </a:solidFill>
              </a:rPr>
              <a:t>Valorar tendencias y evitar valores menores de 100 y mayores de 500</a:t>
            </a:r>
            <a:br>
              <a:rPr lang="es-ES" sz="1600" dirty="0" smtClean="0">
                <a:solidFill>
                  <a:schemeClr val="bg1"/>
                </a:solidFill>
              </a:rPr>
            </a:br>
            <a:endParaRPr lang="es-ES" sz="1600" dirty="0">
              <a:solidFill>
                <a:schemeClr val="bg1"/>
              </a:solidFill>
            </a:endParaRPr>
          </a:p>
        </p:txBody>
      </p:sp>
      <p:graphicFrame>
        <p:nvGraphicFramePr>
          <p:cNvPr id="4" name="3 Gráfic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65BFCA2B-D215-4AE6-8F9D-530D4571DF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7916240"/>
              </p:ext>
            </p:extLst>
          </p:nvPr>
        </p:nvGraphicFramePr>
        <p:xfrm>
          <a:off x="467544" y="1124744"/>
          <a:ext cx="424847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1B42ACAE-170E-4705-83C8-18A11F5126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9685479"/>
              </p:ext>
            </p:extLst>
          </p:nvPr>
        </p:nvGraphicFramePr>
        <p:xfrm>
          <a:off x="4860032" y="1052736"/>
          <a:ext cx="367240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Marcador de contenido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2FE0181-FF63-469D-8587-76723BF2A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901129"/>
              </p:ext>
            </p:extLst>
          </p:nvPr>
        </p:nvGraphicFramePr>
        <p:xfrm>
          <a:off x="251520" y="4005064"/>
          <a:ext cx="843528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7781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306389" y="209551"/>
            <a:ext cx="8459787" cy="57573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</a:p>
        </p:txBody>
      </p:sp>
      <p:sp>
        <p:nvSpPr>
          <p:cNvPr id="58370" name="4 Marcador de contenido"/>
          <p:cNvSpPr>
            <a:spLocks noGrp="1"/>
          </p:cNvSpPr>
          <p:nvPr>
            <p:ph idx="1"/>
          </p:nvPr>
        </p:nvSpPr>
        <p:spPr>
          <a:xfrm>
            <a:off x="457200" y="785284"/>
            <a:ext cx="8229600" cy="5340349"/>
          </a:xfrm>
        </p:spPr>
        <p:txBody>
          <a:bodyPr>
            <a:normAutofit lnSpcReduction="10000"/>
          </a:bodyPr>
          <a:lstStyle/>
          <a:p>
            <a:pPr marL="857250" lvl="1" indent="-400050">
              <a:buFont typeface="Wingdings" pitchFamily="2" charset="2"/>
              <a:buChar char="Ø"/>
            </a:pPr>
            <a:endParaRPr lang="es-ES" sz="1800" dirty="0" smtClean="0"/>
          </a:p>
          <a:p>
            <a:pPr marL="857250" lvl="1" indent="-400050">
              <a:buFont typeface="Wingdings" pitchFamily="2" charset="2"/>
              <a:buChar char="Ø"/>
            </a:pPr>
            <a:r>
              <a:rPr lang="es-ES" sz="18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umento de pacientes en hemodiálisis. Estabilización de  la edad media y de nuevo se ha reducido el tiempo medio en tratamiento. </a:t>
            </a:r>
          </a:p>
          <a:p>
            <a:pPr marL="457200" lvl="1" indent="0">
              <a:buNone/>
            </a:pPr>
            <a:endParaRPr lang="es-E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57250" lvl="1" indent="-400050">
              <a:buFont typeface="Wingdings" pitchFamily="2" charset="2"/>
              <a:buChar char="Ø"/>
            </a:pPr>
            <a:r>
              <a:rPr lang="es-ES" sz="1800" dirty="0">
                <a:solidFill>
                  <a:schemeClr val="accent1">
                    <a:lumMod val="75000"/>
                  </a:schemeClr>
                </a:solidFill>
              </a:rPr>
              <a:t>El 89 % de pacientes presentan al menos un factor de riesgo 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vascular o enfermedad vascular.  </a:t>
            </a:r>
            <a:endParaRPr lang="es-E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La HTA y la DM está presente en un alto porcentaje de pacientes 75,6 % y 42,2 % respectivamente.   </a:t>
            </a:r>
          </a:p>
          <a:p>
            <a:pPr marL="457200" lvl="1" indent="0">
              <a:buNone/>
            </a:pPr>
            <a:endParaRPr lang="es-E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Continúa aumentando el porcentaje de pacientes con Catéter permanente como acceso vascular 39,7%.</a:t>
            </a:r>
          </a:p>
          <a:p>
            <a:pPr marL="457200" lvl="1" indent="0">
              <a:buNone/>
            </a:pPr>
            <a:endParaRPr lang="es-E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57250" lvl="1" indent="-400050">
              <a:buFont typeface="Wingdings" pitchFamily="2" charset="2"/>
              <a:buChar char="Ø"/>
            </a:pP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La eficacia de las hemodiálisis es  buena en general midiéndolo con cualquiera de los parámetros que se recogen en el registro. </a:t>
            </a:r>
          </a:p>
          <a:p>
            <a:pPr marL="457200" lvl="1" indent="0">
              <a:buNone/>
            </a:pP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Las mujeres y los pacientes  diabéticos, 19,5 y 26,3% respectivamente  no reciben la dosis adecuada para  su condición.</a:t>
            </a:r>
          </a:p>
          <a:p>
            <a:pPr marL="457200" lvl="1" indent="0">
              <a:buNone/>
            </a:pPr>
            <a:endParaRPr lang="es-E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857250" lvl="1" indent="-400050">
              <a:buFont typeface="Wingdings" pitchFamily="2" charset="2"/>
              <a:buChar char="Ø"/>
            </a:pPr>
            <a:r>
              <a:rPr lang="es-ES" sz="1800" dirty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es-ES" sz="1800" dirty="0" err="1">
                <a:solidFill>
                  <a:schemeClr val="accent1">
                    <a:lumMod val="75000"/>
                  </a:schemeClr>
                </a:solidFill>
              </a:rPr>
              <a:t>Hemodiafiltración</a:t>
            </a:r>
            <a:r>
              <a:rPr lang="es-ES" sz="1800" dirty="0">
                <a:solidFill>
                  <a:schemeClr val="accent1">
                    <a:lumMod val="75000"/>
                  </a:schemeClr>
                </a:solidFill>
              </a:rPr>
              <a:t> es utilizada en el 22,5%. </a:t>
            </a:r>
            <a:endParaRPr lang="es-E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es-ES" sz="1200" dirty="0" smtClean="0"/>
          </a:p>
        </p:txBody>
      </p:sp>
      <p:sp>
        <p:nvSpPr>
          <p:cNvPr id="3" name="2 Rectángulo redondeado"/>
          <p:cNvSpPr/>
          <p:nvPr/>
        </p:nvSpPr>
        <p:spPr>
          <a:xfrm>
            <a:off x="3923928" y="3753036"/>
            <a:ext cx="158417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MEJORAR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4957872" y="5240108"/>
            <a:ext cx="1440160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MEJORAR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12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306389" y="209551"/>
            <a:ext cx="8459787" cy="57573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</a:p>
        </p:txBody>
      </p:sp>
      <p:sp>
        <p:nvSpPr>
          <p:cNvPr id="59394" name="4 Marcador de contenido"/>
          <p:cNvSpPr>
            <a:spLocks noGrp="1"/>
          </p:cNvSpPr>
          <p:nvPr>
            <p:ph idx="1"/>
          </p:nvPr>
        </p:nvSpPr>
        <p:spPr>
          <a:xfrm>
            <a:off x="457200" y="785284"/>
            <a:ext cx="8229600" cy="5340349"/>
          </a:xfrm>
        </p:spPr>
        <p:txBody>
          <a:bodyPr>
            <a:normAutofit lnSpcReduction="10000"/>
          </a:bodyPr>
          <a:lstStyle/>
          <a:p>
            <a:pPr marL="857250" lvl="1" indent="-400050">
              <a:buFont typeface="Wingdings" pitchFamily="2" charset="2"/>
              <a:buChar char="Ø"/>
            </a:pPr>
            <a:endParaRPr lang="es-ES" sz="1800" dirty="0" smtClean="0"/>
          </a:p>
          <a:p>
            <a:pPr marL="857250" lvl="1" indent="-400050">
              <a:buFont typeface="Wingdings" pitchFamily="2" charset="2"/>
              <a:buChar char="Ø"/>
            </a:pP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En relación a los niveles de Hemoglobina y hierro </a:t>
            </a:r>
          </a:p>
          <a:p>
            <a:pPr marL="457200" lvl="1" indent="0">
              <a:buNone/>
            </a:pPr>
            <a:r>
              <a:rPr lang="es-ES" sz="1800" dirty="0" err="1" smtClean="0">
                <a:solidFill>
                  <a:schemeClr val="accent1">
                    <a:lumMod val="75000"/>
                  </a:schemeClr>
                </a:solidFill>
              </a:rPr>
              <a:t>Hb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 entre 10-11,5 gr/dl 45%. </a:t>
            </a:r>
          </a:p>
          <a:p>
            <a:pPr marL="457200" lvl="1" indent="0">
              <a:buNone/>
            </a:pP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Un 1,5 % de los pacientes con </a:t>
            </a:r>
            <a:r>
              <a:rPr lang="es-ES" sz="1800" dirty="0" err="1" smtClean="0">
                <a:solidFill>
                  <a:schemeClr val="accent1">
                    <a:lumMod val="75000"/>
                  </a:schemeClr>
                </a:solidFill>
              </a:rPr>
              <a:t>Hb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 menor 10 gr/dl están sin tratamiento con FEE. </a:t>
            </a:r>
          </a:p>
          <a:p>
            <a:pPr marL="457200" lvl="1" indent="0">
              <a:buNone/>
            </a:pP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Un 71 % de los pacientes con </a:t>
            </a:r>
            <a:r>
              <a:rPr lang="es-ES" sz="1800" dirty="0" err="1" smtClean="0">
                <a:solidFill>
                  <a:schemeClr val="accent1">
                    <a:lumMod val="75000"/>
                  </a:schemeClr>
                </a:solidFill>
              </a:rPr>
              <a:t>Hb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 mayor de 11,5 gr/dl están con tratamiento con FEE. </a:t>
            </a:r>
          </a:p>
          <a:p>
            <a:pPr marL="457200" lvl="1" indent="0">
              <a:buNone/>
            </a:pPr>
            <a:r>
              <a:rPr lang="es-ES" sz="1800" dirty="0">
                <a:solidFill>
                  <a:schemeClr val="accent1">
                    <a:lumMod val="75000"/>
                  </a:schemeClr>
                </a:solidFill>
              </a:rPr>
              <a:t>De los pacientes con déficit absoluto de hierro el 31 % no recibe tratamiento con hierro iv. </a:t>
            </a:r>
          </a:p>
          <a:p>
            <a:pPr marL="457200" lvl="1" indent="0">
              <a:buNone/>
            </a:pPr>
            <a:endParaRPr lang="es-E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s-E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57250" lvl="1" indent="-400050">
              <a:buFont typeface="Wingdings" pitchFamily="2" charset="2"/>
              <a:buChar char="Ø"/>
            </a:pP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Los pacientes con albúmina baja son los de mayor edad. Los pacientes con PCR más baja son los más </a:t>
            </a:r>
            <a:r>
              <a:rPr lang="es-ES" sz="1800" dirty="0" err="1" smtClean="0">
                <a:solidFill>
                  <a:schemeClr val="accent1">
                    <a:lumMod val="75000"/>
                  </a:schemeClr>
                </a:solidFill>
              </a:rPr>
              <a:t>jovenes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457200" lvl="1" indent="0">
              <a:buNone/>
            </a:pP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857250" lvl="1" indent="-400050">
              <a:buFont typeface="Wingdings" pitchFamily="2" charset="2"/>
              <a:buChar char="Ø"/>
            </a:pP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Los niveles medios de PTH son adecuados. Un 70% de pacientes presentan PTH en rango según las guías.  </a:t>
            </a:r>
          </a:p>
          <a:p>
            <a:pPr marL="857250" lvl="1" indent="-400050">
              <a:buFont typeface="Wingdings" pitchFamily="2" charset="2"/>
              <a:buChar char="Ø"/>
            </a:pP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Los niveles medios de calcio y fósforo  son adecuados a las guías. Un 63 % y 68% respectivamente . </a:t>
            </a:r>
          </a:p>
          <a:p>
            <a:pPr marL="457200" lvl="1" indent="0">
              <a:buNone/>
            </a:pPr>
            <a:endParaRPr lang="es-ES" sz="1800" dirty="0" smtClean="0"/>
          </a:p>
          <a:p>
            <a:pPr eaLnBrk="1" hangingPunct="1">
              <a:buFont typeface="Calibri" pitchFamily="34" charset="0"/>
              <a:buAutoNum type="arabicPeriod"/>
            </a:pPr>
            <a:endParaRPr lang="es-ES" sz="1800" dirty="0" smtClean="0"/>
          </a:p>
        </p:txBody>
      </p:sp>
      <p:sp>
        <p:nvSpPr>
          <p:cNvPr id="4" name="3 Rectángulo redondeado"/>
          <p:cNvSpPr/>
          <p:nvPr/>
        </p:nvSpPr>
        <p:spPr>
          <a:xfrm>
            <a:off x="5220072" y="3157635"/>
            <a:ext cx="158417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MEJORAR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98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 algn="r">
              <a:buNone/>
            </a:pP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</a:t>
            </a:r>
            <a:r>
              <a:rPr lang="es-E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Agradecimientos a todos los colaboradores </a:t>
            </a:r>
            <a:endParaRPr lang="es-E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https://2.bp.blogspot.com/-17tQypzAmRE/W1huBb0FscI/AAAAAAAABwY/3oUpmKZVlaQr6iVMmw-RDAHP5awNTqqnACLcBGAs/s1600/Agradecimien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5143500" cy="442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19014" y="420130"/>
            <a:ext cx="5760640" cy="496855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558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5" name="4 Marcador de contenido" descr="Interfaz de usuario gráfica, Gráfico&#10;&#10;Descripción generada automáticamente"/>
          <p:cNvPicPr>
            <a:picLocks noGrp="1"/>
          </p:cNvPicPr>
          <p:nvPr>
            <p:ph idx="1"/>
          </p:nvPr>
        </p:nvPicPr>
        <p:blipFill rotWithShape="1">
          <a:blip r:embed="rId2"/>
          <a:srcRect l="1012" t="14648" r="37289" b="9012"/>
          <a:stretch/>
        </p:blipFill>
        <p:spPr bwMode="auto">
          <a:xfrm>
            <a:off x="5076056" y="865094"/>
            <a:ext cx="3888432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3 Gráfico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6BE16E01-E0CC-4428-975C-392A56F7E7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75116"/>
              </p:ext>
            </p:extLst>
          </p:nvPr>
        </p:nvGraphicFramePr>
        <p:xfrm>
          <a:off x="251520" y="476672"/>
          <a:ext cx="4572000" cy="342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Rectángulo"/>
          <p:cNvSpPr/>
          <p:nvPr/>
        </p:nvSpPr>
        <p:spPr>
          <a:xfrm>
            <a:off x="5580112" y="3405917"/>
            <a:ext cx="33123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100" dirty="0"/>
              <a:t>Grafico de las medias de edad por sexo en el año 2021</a:t>
            </a:r>
          </a:p>
        </p:txBody>
      </p:sp>
      <p:pic>
        <p:nvPicPr>
          <p:cNvPr id="7" name="6 Imagen" descr="Gráfico, Histograma&#10;&#10;Descripción generada automáticamente"/>
          <p:cNvPicPr/>
          <p:nvPr/>
        </p:nvPicPr>
        <p:blipFill rotWithShape="1">
          <a:blip r:embed="rId4"/>
          <a:srcRect l="1390" t="11906" r="38333" b="8111"/>
          <a:stretch/>
        </p:blipFill>
        <p:spPr bwMode="auto">
          <a:xfrm>
            <a:off x="3419872" y="4186468"/>
            <a:ext cx="5131435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971600" y="4581128"/>
            <a:ext cx="1872208" cy="68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Edad media</a:t>
            </a:r>
          </a:p>
          <a:p>
            <a:pPr algn="ctr"/>
            <a:r>
              <a:rPr lang="es-ES" dirty="0" smtClean="0"/>
              <a:t>68,26 años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68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AB1B669D-9A29-451D-A3CF-D31B8B3DC7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097209"/>
              </p:ext>
            </p:extLst>
          </p:nvPr>
        </p:nvGraphicFramePr>
        <p:xfrm>
          <a:off x="467544" y="548680"/>
          <a:ext cx="6264696" cy="2889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Rectángulo"/>
          <p:cNvSpPr/>
          <p:nvPr/>
        </p:nvSpPr>
        <p:spPr>
          <a:xfrm>
            <a:off x="1043608" y="2998113"/>
            <a:ext cx="244827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</a:rPr>
              <a:t>Grafico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</a:rPr>
              <a:t>de las medias de Tiempo en HD por año</a:t>
            </a:r>
          </a:p>
        </p:txBody>
      </p:sp>
      <p:graphicFrame>
        <p:nvGraphicFramePr>
          <p:cNvPr id="9" name="8 Gráfico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47DFFAB4-97A2-4BB8-B805-E29D5DB099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7570652"/>
              </p:ext>
            </p:extLst>
          </p:nvPr>
        </p:nvGraphicFramePr>
        <p:xfrm>
          <a:off x="3779912" y="3922151"/>
          <a:ext cx="4572000" cy="2603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57200" y="3140968"/>
            <a:ext cx="8075240" cy="298519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7020272" y="1988840"/>
            <a:ext cx="16561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Tiempo medio en HD meses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18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Índice de Masa Corporal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123414404"/>
              </p:ext>
            </p:extLst>
          </p:nvPr>
        </p:nvGraphicFramePr>
        <p:xfrm>
          <a:off x="357158" y="761981"/>
          <a:ext cx="4214842" cy="295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Gráfico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0CA37753-B950-46A5-B775-5404F10381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3174797"/>
              </p:ext>
            </p:extLst>
          </p:nvPr>
        </p:nvGraphicFramePr>
        <p:xfrm>
          <a:off x="467544" y="1556792"/>
          <a:ext cx="4572000" cy="2854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7 Imagen" descr="Gráfico, Gráfico de líneas&#10;&#10;Descripción generada automáticament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53442"/>
            <a:ext cx="3540642" cy="3624402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5796136" y="2060848"/>
            <a:ext cx="18002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Sobrepeso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103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3 Gráfico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B1439DB3-3E40-4F78-8D40-4828BD4DF1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387554"/>
              </p:ext>
            </p:extLst>
          </p:nvPr>
        </p:nvGraphicFramePr>
        <p:xfrm>
          <a:off x="539552" y="209999"/>
          <a:ext cx="8136904" cy="3146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22F11DAE-B56F-4B07-B8D7-A4D84D53C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8458018"/>
              </p:ext>
            </p:extLst>
          </p:nvPr>
        </p:nvGraphicFramePr>
        <p:xfrm>
          <a:off x="3923928" y="3789040"/>
          <a:ext cx="4572000" cy="2889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3 CuadroTexto"/>
          <p:cNvSpPr txBox="1">
            <a:spLocks noChangeArrowheads="1"/>
          </p:cNvSpPr>
          <p:nvPr/>
        </p:nvSpPr>
        <p:spPr bwMode="auto">
          <a:xfrm>
            <a:off x="467544" y="4725144"/>
            <a:ext cx="3240359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89% 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</a:rPr>
              <a:t>al menos un factor de riesgo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043608" y="3861048"/>
            <a:ext cx="208823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Factores de riesgo </a:t>
            </a:r>
          </a:p>
          <a:p>
            <a:pPr algn="ctr"/>
            <a:r>
              <a:rPr lang="es-ES" dirty="0" smtClean="0"/>
              <a:t>vascular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94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sz="1800" dirty="0" smtClean="0"/>
          </a:p>
          <a:p>
            <a:endParaRPr lang="es-ES" sz="1800" dirty="0"/>
          </a:p>
          <a:p>
            <a:endParaRPr lang="es-ES" sz="1800" dirty="0" smtClean="0"/>
          </a:p>
          <a:p>
            <a:endParaRPr lang="es-ES" sz="1800" dirty="0"/>
          </a:p>
          <a:p>
            <a:endParaRPr lang="es-ES" sz="1800" dirty="0" smtClean="0"/>
          </a:p>
          <a:p>
            <a:endParaRPr lang="es-ES" sz="1800" dirty="0"/>
          </a:p>
          <a:p>
            <a:endParaRPr lang="es-ES" sz="1800" dirty="0" smtClean="0"/>
          </a:p>
          <a:p>
            <a:pPr marL="109728" indent="0">
              <a:buNone/>
            </a:pPr>
            <a:endParaRPr lang="es-ES" sz="1800" dirty="0" smtClean="0"/>
          </a:p>
          <a:p>
            <a:pPr marL="109728" indent="0">
              <a:buNone/>
            </a:pPr>
            <a:endParaRPr lang="es-ES" sz="1800" dirty="0"/>
          </a:p>
        </p:txBody>
      </p:sp>
      <p:graphicFrame>
        <p:nvGraphicFramePr>
          <p:cNvPr id="4" name="3 Gráfico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6B1184A7-63D4-4764-A2CA-0D360B5D14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7749995"/>
              </p:ext>
            </p:extLst>
          </p:nvPr>
        </p:nvGraphicFramePr>
        <p:xfrm>
          <a:off x="3779912" y="3717032"/>
          <a:ext cx="5256584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433925"/>
              </p:ext>
            </p:extLst>
          </p:nvPr>
        </p:nvGraphicFramePr>
        <p:xfrm>
          <a:off x="251520" y="548680"/>
          <a:ext cx="8640960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Hoja de cálculo" r:id="rId5" imgW="6181809" imgH="2343126" progId="Excel.Sheet.8">
                  <p:embed/>
                </p:oleObj>
              </mc:Choice>
              <mc:Fallback>
                <p:oleObj name="Hoja de cálculo" r:id="rId5" imgW="6181809" imgH="2343126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48680"/>
                        <a:ext cx="8640960" cy="3240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107504" y="4437112"/>
            <a:ext cx="35283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>
              <a:buNone/>
            </a:pPr>
            <a:r>
              <a:rPr lang="es-ES" dirty="0"/>
              <a:t>Evolución anual de los factores </a:t>
            </a:r>
          </a:p>
          <a:p>
            <a:pPr marL="109728" indent="0">
              <a:buNone/>
            </a:pPr>
            <a:r>
              <a:rPr lang="es-ES" dirty="0"/>
              <a:t>de riesgo. Año 2020  versus 2021</a:t>
            </a:r>
          </a:p>
        </p:txBody>
      </p:sp>
    </p:spTree>
    <p:extLst>
      <p:ext uri="{BB962C8B-B14F-4D97-AF65-F5344CB8AC3E}">
        <p14:creationId xmlns:p14="http://schemas.microsoft.com/office/powerpoint/2010/main" val="36396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endParaRPr lang="es-ES" dirty="0" smtClean="0"/>
          </a:p>
          <a:p>
            <a:pPr marL="0" indent="0" algn="r">
              <a:buNone/>
            </a:pPr>
            <a:endParaRPr lang="es-ES" dirty="0"/>
          </a:p>
          <a:p>
            <a:pPr marL="0" indent="0" algn="r">
              <a:buNone/>
            </a:pPr>
            <a:endParaRPr lang="es-ES" dirty="0" smtClean="0"/>
          </a:p>
          <a:p>
            <a:pPr marL="0" indent="0" algn="r">
              <a:buNone/>
            </a:pPr>
            <a:endParaRPr lang="es-ES" dirty="0"/>
          </a:p>
          <a:p>
            <a:pPr marL="0" indent="0" algn="r">
              <a:buNone/>
            </a:pPr>
            <a:endParaRPr lang="es-ES" dirty="0" smtClean="0"/>
          </a:p>
          <a:p>
            <a:pPr marL="0" indent="0" algn="r">
              <a:buNone/>
            </a:pPr>
            <a:endParaRPr lang="es-ES" dirty="0"/>
          </a:p>
          <a:p>
            <a:pPr marL="0" indent="0" algn="r">
              <a:buNone/>
            </a:pPr>
            <a:endParaRPr lang="es-E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Acceso vascular 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32046"/>
            <a:ext cx="518457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3514</TotalTime>
  <Words>1114</Words>
  <Application>Microsoft Office PowerPoint</Application>
  <PresentationFormat>Presentación en pantalla (4:3)</PresentationFormat>
  <Paragraphs>333</Paragraphs>
  <Slides>35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7" baseType="lpstr">
      <vt:lpstr>Tema de Office</vt:lpstr>
      <vt:lpstr>Hoja de cálculo</vt:lpstr>
      <vt:lpstr>SISTEMA DE INFORMACIÓN DE LA COORDINACIÓN AUTONÓMICA DE TRASPLANTES DE ANDALUCÍA (SICATA)</vt:lpstr>
      <vt:lpstr>Presentación de PowerPoint</vt:lpstr>
      <vt:lpstr>Presentación de PowerPoint</vt:lpstr>
      <vt:lpstr>Presentación de PowerPoint</vt:lpstr>
      <vt:lpstr>Presentación de PowerPoint</vt:lpstr>
      <vt:lpstr>Índice de Masa Corporal</vt:lpstr>
      <vt:lpstr>Presentación de PowerPoint</vt:lpstr>
      <vt:lpstr>Presentación de PowerPoint</vt:lpstr>
      <vt:lpstr>Presentación de PowerPoint</vt:lpstr>
      <vt:lpstr>Acceso vascular</vt:lpstr>
      <vt:lpstr>Acceso vascular por provincias</vt:lpstr>
      <vt:lpstr>Presentación de PowerPoint</vt:lpstr>
      <vt:lpstr>Calidad hemodiálisis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Anemia </vt:lpstr>
      <vt:lpstr>Tratamiento anemia</vt:lpstr>
      <vt:lpstr>Objetivos anemia </vt:lpstr>
      <vt:lpstr>Hierro </vt:lpstr>
      <vt:lpstr>Presentación de PowerPoint</vt:lpstr>
      <vt:lpstr>PCR</vt:lpstr>
      <vt:lpstr>Albúmina </vt:lpstr>
      <vt:lpstr> Calcio  SEN : 8,4-9,5 mg /dL  </vt:lpstr>
      <vt:lpstr> Fósforo SEN   &lt;5 mg/dl </vt:lpstr>
      <vt:lpstr> PTH  150-300 pg/ml  Valorar tendencias y evitar valores menores de 100 y mayores de 500 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Tamara</dc:creator>
  <cp:lastModifiedBy>Tamara</cp:lastModifiedBy>
  <cp:revision>60</cp:revision>
  <dcterms:created xsi:type="dcterms:W3CDTF">2022-03-20T15:23:28Z</dcterms:created>
  <dcterms:modified xsi:type="dcterms:W3CDTF">2022-04-20T20:41:43Z</dcterms:modified>
</cp:coreProperties>
</file>